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511" r:id="rId3"/>
    <p:sldId id="512" r:id="rId4"/>
    <p:sldId id="515" r:id="rId5"/>
    <p:sldId id="518" r:id="rId6"/>
    <p:sldId id="516" r:id="rId7"/>
    <p:sldId id="517" r:id="rId8"/>
    <p:sldId id="513" r:id="rId9"/>
    <p:sldId id="514" r:id="rId10"/>
    <p:sldId id="510" r:id="rId11"/>
    <p:sldId id="519" r:id="rId12"/>
    <p:sldId id="529" r:id="rId13"/>
    <p:sldId id="521" r:id="rId14"/>
    <p:sldId id="258" r:id="rId15"/>
    <p:sldId id="522" r:id="rId16"/>
    <p:sldId id="527" r:id="rId17"/>
    <p:sldId id="520" r:id="rId18"/>
    <p:sldId id="524" r:id="rId19"/>
    <p:sldId id="525" r:id="rId20"/>
    <p:sldId id="533" r:id="rId21"/>
    <p:sldId id="534" r:id="rId22"/>
    <p:sldId id="523" r:id="rId23"/>
    <p:sldId id="530" r:id="rId24"/>
    <p:sldId id="526" r:id="rId25"/>
    <p:sldId id="532" r:id="rId26"/>
    <p:sldId id="5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6D24-9824-4107-9D6F-F13474241018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7570-3451-4452-8788-FC8881BF1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7570-3451-4452-8788-FC8881BF1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7570-3451-4452-8788-FC8881BF1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7570-3451-4452-8788-FC8881BF1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7570-3451-4452-8788-FC8881BF17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7570-3451-4452-8788-FC8881BF17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4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20% in </a:t>
            </a:r>
            <a:r>
              <a:rPr lang="en-US" dirty="0" err="1"/>
              <a:t>Sinapore</a:t>
            </a:r>
            <a:r>
              <a:rPr lang="en-US" dirty="0"/>
              <a:t>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7570-3451-4452-8788-FC8881BF17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5D54-64B2-4BD1-9FFD-94A3F9D5F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D45EC-C0DA-4B99-BD51-D85E38F45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77D-6560-4F45-AEF0-BFAA674E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F818-F6A7-471D-91D1-F496B31F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A6552-554F-4476-8471-61075AFF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0B17-779C-4457-AD63-65C5B84D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01824-8959-4582-AAAE-37F1364CE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6EB9D-C4E9-41E8-974C-8CADF04B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992D-662A-4976-984D-98596F4E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B889E-C04D-4C21-96A2-C27E7C4A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0CB9E-996C-437F-AB1A-A5CCCB405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FCD3F-6370-44EF-901D-52F66DB8C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107E-EC08-4757-8686-94528C46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8201-B696-4B35-BC7B-8788BF62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FDA4E-2B24-4E41-9E10-22B49C0F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316E-0656-44E5-A55D-41B5BF3F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7CD73-7679-47F9-B9C4-80F39FD0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40CEA-43D5-4F95-BDD4-63252A9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E1A7-ABA2-4C84-9667-B6B20B07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35B7-64F3-44E1-9EB6-E7336226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8A1A-2EB0-42EE-9A2B-B80688E2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942D1-D24F-428A-A8AA-726850190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1B275-58E9-4966-A9E1-54A9E644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7740F-967B-47E1-89B2-53714833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7DEE-AAFF-438D-BEEC-3365149E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21C7-6550-4E1F-B511-E884C59D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B1CA-BD13-4ADC-ADBC-6ED138D4B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21848-8F8C-4D27-88A5-58E0868A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9BDE7-4760-4B38-B1AA-FA4C8CFE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2FEF8-AFD8-4A54-B872-2219BD88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B02BD-BAAB-4BFF-AD3B-EB381BB3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01CDA-5353-41E4-B392-03BFCADA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74A11-1A53-4288-9563-DECB9AFCE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77015-B59F-46EA-AA42-407FD49D1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D11B5-87E8-4377-9529-F6BEBEB4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98132-1F19-4F17-9076-A38784443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092E1-7F6A-41D0-979E-746094BA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9BA7A-F4FA-43E1-8D35-A0014D3D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076C8-44DE-4CA9-B6CF-8F56313B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E9CB-64C0-4FB6-98E0-C3042082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1CCAD-DBDC-4FA0-A270-0C845F1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311CE-E511-43FD-87EE-FE5533D9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272F8-B09C-49D5-AD55-08954858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31DD3-3FAA-46D1-AA1E-7C7CB08D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98FBD-FA4B-421B-9774-BB8BD3A6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CCDFB-8D99-4DBF-AE1D-ADF84456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43DE-3DBF-4C5A-B658-FB3A3ED6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97A8-BB7A-4BFF-8ADD-0CF42715F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E6732-B7CB-4D6C-91CE-6C07D9548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83447-70F0-47F7-A63A-A87F930E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4AE10-578E-4A6A-B393-6C985F1E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4809C-D8B8-47B5-9B18-257FD9AB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DDBA-FCF8-4761-BED1-D79053B2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1D8D2-8510-4DC9-ABC8-96C9A9F0F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B18AB-41AF-4144-96D7-C5215325D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DB3FA-6668-4E20-B794-F6014657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98503-43D4-4276-BF35-E93C02EC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FB28-94FF-415F-8911-F0222F7C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D4EC7-6F48-41E7-9176-75EF150C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3B987-FBF0-462D-BE9C-29B77480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44D89-5110-4761-85D6-B0822357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51B7-208B-420D-80D2-C1EA38BDD88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35D8-67BB-4E72-B0BB-A3DD8DF12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D0E5-4B3A-4E7C-85DB-35A2B6307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AF2D-A3AA-4087-BA96-AC859E527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bblog.uofmhealth.org/rounds/how-scientists-quantify-intensity-of-an-outbreak-like-covid-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knightlab.com/libs/timeline3/latest/embed/index.html?source=1fkqLxJ3UKsQmmJx6h_UEOiNis3KrEDBfIVXDbMUMd2Q&amp;font=Default&amp;lang=en&amp;initial_zoom=2&amp;height=65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blichealthontario.ca/en/diseases-and-conditions/infectious-diseases/respiratory-diseases/novel-coronavirus/contact-tracing-initiative/resourc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c.com/2020/03/03/bluedot-used-artificial-intelligence-to-predict-coronavirus-sprea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c.com/2020/03/03/bluedot-used-artificial-intelligence-to-predict-coronavirus-spread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conversation.com/the-coronavirus-contact-tracing-app-wont-log-your-location-but-it-will-reveal-who-you-hang-out-with-1363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5/15/us/coronavirus-what-to-do-outsid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graph.venngage.com/ps/EocY0CXPDKk/covid-19-signs-and-symptom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u-t70bw-k" TargetMode="External"/><Relationship Id="rId2" Type="http://schemas.openxmlformats.org/officeDocument/2006/relationships/hyperlink" Target="https://www.youtube.com/watch?v=K4hBCBdutU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IME/status/1260442641000476672?ref_src=twsrc%5Etfw%7Ctwcamp%5Etweetembed%7Ctwterm%5E1260442641000476672%7Ctwgr%5E393535353b636f6e74726f6c&amp;ref_url=https%3A%2F%2Fanth298.opened.ca%2Fcourse-related-readings%2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10.1056/NEJMc20049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gov.on.ca/en/pro/programs/publichealth/coronavirus/docs/2019_case_definition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vnews.ca/health/coronavirus/sars-antibodies-can-block-covid-19-infection-study-1.4943895" TargetMode="External"/><Relationship Id="rId2" Type="http://schemas.openxmlformats.org/officeDocument/2006/relationships/hyperlink" Target="https://www.nytimes.com/video/us/100000007102893/coronavirus-antibody-testing-proces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ology.ws/2020/04/05/infection-fatality-rate-a-critical-missing-piece-for-managing-covid-1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ology.ws/2020/04/05/infection-fatality-rate-a-critical-missing-piece-for-managing-covid-1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excess-mortality-covi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xcess-mortality-covi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77D2-863C-4A99-A915-81219412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primer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4248-6D35-4C26-90FF-C4E0C66E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Disease transmission: more on airborne, fomite and indoor vs. outdoor transmission</a:t>
            </a:r>
          </a:p>
          <a:p>
            <a:r>
              <a:rPr lang="en-US" dirty="0"/>
              <a:t>serologic test (antibody)</a:t>
            </a:r>
          </a:p>
          <a:p>
            <a:r>
              <a:rPr lang="en-CA" dirty="0"/>
              <a:t>confirmed and suspected/probable cases</a:t>
            </a:r>
          </a:p>
          <a:p>
            <a:r>
              <a:rPr lang="en-CA" dirty="0"/>
              <a:t>Infection and fatality rates, and all causes (excess) mortality</a:t>
            </a:r>
          </a:p>
          <a:p>
            <a:r>
              <a:rPr lang="en-CA" dirty="0"/>
              <a:t>Ro: Basic reproductive number</a:t>
            </a:r>
          </a:p>
          <a:p>
            <a:r>
              <a:rPr lang="en-CA" dirty="0"/>
              <a:t>Mitigation strategies: hand washing, hand sanitizers, social distancing, isolation and quarantine</a:t>
            </a:r>
          </a:p>
          <a:p>
            <a:r>
              <a:rPr lang="en-CA" dirty="0"/>
              <a:t>Global variation in contact tracing: cellphones and computers (</a:t>
            </a:r>
            <a:r>
              <a:rPr lang="en-CA" dirty="0" err="1"/>
              <a:t>Bluedot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650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53CE-500C-4348-9FEF-457D867A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R0 (R naught): Basic reproductive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12E9-EED0-431F-860E-3F42CEC2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294544"/>
            <a:ext cx="10953108" cy="4882419"/>
          </a:xfrm>
        </p:spPr>
        <p:txBody>
          <a:bodyPr/>
          <a:lstStyle/>
          <a:p>
            <a:r>
              <a:rPr lang="en-US" dirty="0"/>
              <a:t>Can be thought of as the expected number of cases directly generated by one case in a population where all individuals are susceptible to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C43F8-E48D-4E6C-A66B-52C990FC6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2393"/>
            <a:ext cx="7027524" cy="39519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FD0A18-C8F8-4F31-AAE5-A9ECCA6AFCBC}"/>
              </a:ext>
            </a:extLst>
          </p:cNvPr>
          <p:cNvSpPr/>
          <p:nvPr/>
        </p:nvSpPr>
        <p:spPr>
          <a:xfrm>
            <a:off x="400692" y="5860279"/>
            <a:ext cx="9003587" cy="669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R0 describes how many cases of a disease an infected person will go on to cause – in this imagined scenario R0=2. Graphic courtesy of The Conversation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2D921-D65C-47EB-B46B-E87BF663163C}"/>
              </a:ext>
            </a:extLst>
          </p:cNvPr>
          <p:cNvSpPr/>
          <p:nvPr/>
        </p:nvSpPr>
        <p:spPr>
          <a:xfrm>
            <a:off x="328773" y="6492875"/>
            <a:ext cx="12135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https://labblog.uofmhealth.org/rounds/how-scientists-quantify-intensity-of-an-outbreak-like-covid-19</a:t>
            </a:r>
            <a:r>
              <a:rPr lang="en-US" dirty="0"/>
              <a:t> (Eisenberg, 2020)</a:t>
            </a:r>
          </a:p>
        </p:txBody>
      </p:sp>
    </p:spTree>
    <p:extLst>
      <p:ext uri="{BB962C8B-B14F-4D97-AF65-F5344CB8AC3E}">
        <p14:creationId xmlns:p14="http://schemas.microsoft.com/office/powerpoint/2010/main" val="421938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15F8-00E5-4321-9006-3F89C48F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Mitigation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A89D-BD90-4507-BCDC-0D3FA1E5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https://cdn.knightlab.com/libs/timeline3/latest/embed/index.html?source=1fkqLxJ3UKsQmmJx6h_UEOiNis3KrEDBfIVXDbMUMd2Q&amp;font=Default&amp;lang=en&amp;initial_zoom=2&amp;height=650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4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F4E0-9552-47B6-B1C8-31502605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A24B-34DF-474B-B90D-08B1EF34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AB1F-69EF-44E3-8D44-C13E570E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08" y="-97213"/>
            <a:ext cx="2193601" cy="72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8AD3-966D-436C-9492-3D90A91D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6308-57A8-4344-8CD2-3BB46BAB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667250"/>
          </a:xfrm>
        </p:spPr>
        <p:txBody>
          <a:bodyPr/>
          <a:lstStyle/>
          <a:p>
            <a:r>
              <a:rPr lang="en-US" dirty="0"/>
              <a:t>a state, period, or place of isolation in which people or animals that have arrived from elsewhere or been exposed to infectious or contagious disease are placed.</a:t>
            </a:r>
          </a:p>
          <a:p>
            <a:r>
              <a:rPr lang="en-US" b="1" i="1" dirty="0"/>
              <a:t>imposed isolation </a:t>
            </a:r>
            <a:r>
              <a:rPr lang="en-US" dirty="0"/>
              <a:t>on (a person, animal, or place)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64205-67C5-4ACF-914D-ACAFFEA7D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8" r="1323"/>
          <a:stretch/>
        </p:blipFill>
        <p:spPr>
          <a:xfrm>
            <a:off x="5453806" y="1233579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7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53F2-4C88-4E52-94FF-6EF5ABE9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Quarantine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C107-83EA-48C7-94F5-C26732F0B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en-US" dirty="0"/>
          </a:p>
          <a:p>
            <a:pPr marL="274320" lvl="4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/>
              <a:t>COVID quarantine in Canada: Quarantine (self-isolate) means that, for 14 days you need to:</a:t>
            </a:r>
          </a:p>
          <a:p>
            <a:pPr marL="548640" lvl="5" indent="-274320">
              <a:buClr>
                <a:schemeClr val="accent1"/>
              </a:buClr>
              <a:buSzPct val="85000"/>
            </a:pPr>
            <a:r>
              <a:rPr lang="en-US" sz="2700" dirty="0"/>
              <a:t>stay at home and monitor yourself for symptoms, even just one mild symptom</a:t>
            </a:r>
          </a:p>
          <a:p>
            <a:pPr marL="548640" lvl="5" indent="-274320">
              <a:buClr>
                <a:schemeClr val="accent1"/>
              </a:buClr>
              <a:buSzPct val="85000"/>
            </a:pPr>
            <a:r>
              <a:rPr lang="en-US" sz="2700" dirty="0"/>
              <a:t>avoid contact with other people to help prevent transmission of the virus prior to developing symptoms or at the earliest stage of illness</a:t>
            </a:r>
          </a:p>
          <a:p>
            <a:pPr marL="548640" lvl="5" indent="-274320">
              <a:buClr>
                <a:schemeClr val="accent1"/>
              </a:buClr>
              <a:buSzPct val="85000"/>
            </a:pPr>
            <a:r>
              <a:rPr lang="en-US" sz="2700" dirty="0"/>
              <a:t>do your part to prevent the spread of disease by practicing physical distancing in your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35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9641-1A31-4403-A9C1-9DA2DD19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CFB Trenton: A real quarantine</a:t>
            </a:r>
          </a:p>
        </p:txBody>
      </p:sp>
      <p:pic>
        <p:nvPicPr>
          <p:cNvPr id="4" name="Picture 2" descr="195 Canadians released after 14-day quarantine at CFB Trenton | News">
            <a:extLst>
              <a:ext uri="{FF2B5EF4-FFF2-40B4-BE49-F238E27FC236}">
                <a16:creationId xmlns:a16="http://schemas.microsoft.com/office/drawing/2014/main" id="{7EE2D508-24D2-490C-9D0C-912F32A5F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3" b="2188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53B4-AAFB-4263-9F7C-2AFA0C308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56" y="3752850"/>
            <a:ext cx="8113440" cy="245268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Housed &gt;200 Canadians who were airlifted from Wuhan for 14 days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Those who are being repatriated from a Japanese (Diamond Princess) cruise and were cleared to travel will be taken to CFB Trenton for further screening before they are placed under another two-week quarantine at the Nav Centre in Cornwall, 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924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4BFD-05A8-4530-8A06-9E8D094E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contact tracing?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8C79-51E4-4D5B-8F4E-CBEB2C8FF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tracing is a process that is used to identify, educate and monitor individuals who have had close contact with someone who is infected with a virus. These individuals are at a higher risk of becoming infected and sharing the virus with others. Contact tracing can help the individuals understand their risk and limit further spread of the virus.</a:t>
            </a:r>
          </a:p>
          <a:p>
            <a:r>
              <a:rPr lang="en-US" dirty="0"/>
              <a:t>Ontario’s contact tracing resources:</a:t>
            </a:r>
          </a:p>
          <a:p>
            <a:r>
              <a:rPr lang="en-US" dirty="0">
                <a:hlinkClick r:id="rId2"/>
              </a:rPr>
              <a:t>https://www.publichealthontario.ca/en/diseases-and-conditions/infectious-diseases/respiratory-diseases/novel-coronavirus/contact-tracing-initiative/resources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4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CB4F-5742-4433-A8D5-6311620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tracing :Blue 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00B-C196-45E1-9505-4A97B65A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8" y="1325366"/>
            <a:ext cx="10840092" cy="4851597"/>
          </a:xfrm>
        </p:spPr>
        <p:txBody>
          <a:bodyPr>
            <a:normAutofit/>
          </a:bodyPr>
          <a:lstStyle/>
          <a:p>
            <a:r>
              <a:rPr lang="en-US" dirty="0" err="1"/>
              <a:t>BlueDot</a:t>
            </a:r>
            <a:r>
              <a:rPr lang="en-US" dirty="0"/>
              <a:t> had spotted what would come to be known as COVID-19, nine days before the World Health Organization released its statement alerting people to the emergence of a novel coronavirus</a:t>
            </a:r>
          </a:p>
          <a:p>
            <a:pPr lvl="1"/>
            <a:r>
              <a:rPr lang="en-US" dirty="0"/>
              <a:t>Founder Dr. Kamran Khan is a professor of medicine and public health at the University of Toronto</a:t>
            </a:r>
          </a:p>
          <a:p>
            <a:pPr lvl="2"/>
            <a:r>
              <a:rPr lang="en-US" dirty="0"/>
              <a:t>employs diverse team of 40 people including veterinarians, doctors, epidemiologists, engineers, data scientists and software developers</a:t>
            </a:r>
          </a:p>
          <a:p>
            <a:pPr lvl="1"/>
            <a:r>
              <a:rPr lang="en-US" dirty="0"/>
              <a:t>Software-as-a-service designed to track, locate and conceptualize infectious disease spread</a:t>
            </a:r>
          </a:p>
          <a:p>
            <a:pPr lvl="1"/>
            <a:r>
              <a:rPr lang="en-US" dirty="0"/>
              <a:t> sends out alerts about outbreaks and the risks they may pose to health care, government, business, and public health clients</a:t>
            </a:r>
          </a:p>
          <a:p>
            <a:pPr lvl="1"/>
            <a:r>
              <a:rPr lang="en-US" dirty="0"/>
              <a:t>Another goal is to understand how diseases might disperse to different parts of the world, and then determine the potential consequences of it spreading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1611A-2B7E-4ED2-8F31-EE7DD9A993C2}"/>
              </a:ext>
            </a:extLst>
          </p:cNvPr>
          <p:cNvSpPr/>
          <p:nvPr/>
        </p:nvSpPr>
        <p:spPr>
          <a:xfrm>
            <a:off x="335622" y="6095614"/>
            <a:ext cx="894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https://www.cnbc.com/2020/03/03/bluedot-used-artificial-intelligence-to-predict-coronavirus-spread.html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8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65AE-CA22-4E65-9F09-EE68A540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tracing :Blue 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93A05-41B3-4BF3-8FBE-710E23D6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correctly identify the cities that were highly connected to Wuhan using global airline ticketing data </a:t>
            </a:r>
          </a:p>
          <a:p>
            <a:pPr lvl="1"/>
            <a:r>
              <a:rPr lang="en-US" dirty="0"/>
              <a:t>Predicted there would be the highest volume of travelers from Wuhan to Bangkok, Hong Kong, Tokyo, Taipei, Phuket, Seoul, and Singapore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8B041-46A0-4F68-A6CF-C45DEC41534A}"/>
              </a:ext>
            </a:extLst>
          </p:cNvPr>
          <p:cNvSpPr/>
          <p:nvPr/>
        </p:nvSpPr>
        <p:spPr>
          <a:xfrm>
            <a:off x="838200" y="5766842"/>
            <a:ext cx="962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https://www.cnbc.com/2020/03/03/bluedot-used-artificial-intelligence-to-predict-coronavirus-spread.html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7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763C-0783-4758-B250-FD9A3DDB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contact tracing phone apps: Trace together in Singapore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0537C4-00BE-4365-9ED1-0A27212A4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39" y="1825625"/>
            <a:ext cx="7678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3C4256-2909-42CB-B250-B55D236BDC70}"/>
              </a:ext>
            </a:extLst>
          </p:cNvPr>
          <p:cNvSpPr/>
          <p:nvPr/>
        </p:nvSpPr>
        <p:spPr>
          <a:xfrm>
            <a:off x="232024" y="6211669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https://theconversation.com/the-coronavirus-contact-tracing-app-wont-log-your-location-but-it-will-reveal-who-you-hang-out-with-136387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5D063-15BA-4E04-AF9E-625A7718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-772220"/>
            <a:ext cx="12308440" cy="8209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2B898-A61D-4214-A219-3C1362B6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Indoor vs. ou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tdoor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2D0E-5C26-4346-AE39-38D91973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Dilution of the virus that happens outdoors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Light wind will quickly dilute the virus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a person nearby is sick, the wind will scatter the virus, potentially exposing nearby people but in far smaller quantities, which are less likely to be harmful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few hundred to a few thousand of SARS-CoV-2 viruses to overwhelm the immune response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 long as you’re staying at least six feet apart, the risk is very 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EAB7B-9436-44E9-A581-851EF6846F45}"/>
              </a:ext>
            </a:extLst>
          </p:cNvPr>
          <p:cNvSpPr/>
          <p:nvPr/>
        </p:nvSpPr>
        <p:spPr>
          <a:xfrm>
            <a:off x="448638" y="5530632"/>
            <a:ext cx="844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https://www.nytimes.com/2020/05/15/us/coronavirus-what-to-do-outside.html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6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5498-1821-422D-880C-54718355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populations: minorities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DF147-CFF7-40B9-A315-B2E1C4BEC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simple correlation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7E300-2E17-447F-B706-BAD08FA1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936" y="2218191"/>
            <a:ext cx="6304127" cy="46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8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96B2-5076-4D2D-8BD3-7DC3B304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6E95-B81C-48D4-95BB-76DC8D17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769F9-9CE3-4D62-85C1-F530650E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86" y="767987"/>
            <a:ext cx="9133554" cy="512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36D9-5BFB-4F89-89E1-97B5D4E8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4CEF-1B4B-4D05-8066-FE8A85E66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https://infograph.venngage.com/ps/EocY0CXPDKk/covid-19-signs-and-symptoms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1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463A-D161-446F-9F2A-038012BE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future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1300-C913-4E85-93E1-FA6B8AA83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https://www.youtube.com/watch?v=K4hBCBdutUE</a:t>
            </a:r>
            <a:endParaRPr lang="en-US" dirty="0"/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https://www.youtube.com/watch?v=IPu-t70bw-k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91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2A27-366E-4E68-AF33-424C19A9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future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26AA-0917-42CA-9143-58BE91D12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https://twitter.com/TIME/status/1260442641000476672?ref_src=twsrc%5Etfw%7Ctwcamp%5Etweetembed%7Ctwterm%5E1260442641000476672%7Ctwgr%5E393535353b636f6e74726f6c&amp;ref_url=https%3A%2F%2Fanth298.opened.ca%2Fcourse-related-readings%2F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Temperature helmets</a:t>
            </a:r>
          </a:p>
          <a:p>
            <a:r>
              <a:rPr lang="en-US" dirty="0"/>
              <a:t>Vaccines, will it happen? Will it be necessary to eradicate the disease?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0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95F1-C77B-4256-81C5-D74D52FD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future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B9B7-5D17-4CFF-A8BF-E39A23A9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Immunity passports?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DE37C-7C37-463E-A516-8ACB237B6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46" y="2425950"/>
            <a:ext cx="59705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85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2BD9-6655-402A-BA1D-E0DAED04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F312-2A5F-4208-8ABB-1ED1A029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care reforms? Community health care: Government should rely less on hospitals and concentrate on making sure strong primary care is available </a:t>
            </a:r>
          </a:p>
          <a:p>
            <a:pPr lvl="1"/>
            <a:r>
              <a:rPr lang="en-US" dirty="0"/>
              <a:t>Mental health and addictions service via community care</a:t>
            </a:r>
          </a:p>
          <a:p>
            <a:pPr lvl="1"/>
            <a:r>
              <a:rPr lang="en-US" dirty="0"/>
              <a:t>Stronger home-care options financed through a more flexible funding model</a:t>
            </a:r>
          </a:p>
          <a:p>
            <a:r>
              <a:rPr lang="en-US" dirty="0"/>
              <a:t>Permanently working from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DCFB-1690-4F59-8C04-01A75C82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Indirect transmission: Fomites???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A641-1F44-4706-A214-4B79DF7C4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1435395"/>
            <a:ext cx="10769009" cy="474156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American Centre for Disease Control and Prevention (CDC) has updated their guidelines that novel coronavirus “does not spread easily” from touching surfaces or objects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Heuvelmans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2020)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https://www.nejm.org/doi/10.1056/NEJMc2004973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Our results indicate that aerosol and fomite transmission of SARS-CoV-2 is plausible, since the virus can remain viable and infectious in aerosols for hours and on surfaces up to days (depending on the inoculum shed) (van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Doremalen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et al., 2020)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https://www.nejm.org/doi/10.1056/NEJMc2004973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BD034-FBF3-44CA-AE5A-037A87DC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Confirmed and probable cases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9028CE3-F29D-4657-A903-85D2EEAB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549" y="492573"/>
            <a:ext cx="4744091" cy="5880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190AB-8F38-41CF-9689-0A1BAA55E1F3}"/>
              </a:ext>
            </a:extLst>
          </p:cNvPr>
          <p:cNvSpPr/>
          <p:nvPr/>
        </p:nvSpPr>
        <p:spPr>
          <a:xfrm>
            <a:off x="5020638" y="61775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http://www.health.gov.on.ca/en/pro/programs/publichealth/coronavirus/docs/2019_case_definition.pdf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E98C-1D9A-4C89-A655-05DB1121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(Serological) tests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C227-FABC-4A84-BC68-03BDEE76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Serology testing (or equivalently, serological testing) for COVID-19 may be used </a:t>
            </a:r>
          </a:p>
          <a:p>
            <a:pPr lvl="1"/>
            <a:r>
              <a:rPr lang="en-US" dirty="0"/>
              <a:t>to estimate the numbers of people previously infected and potentially have  immunity to the disease</a:t>
            </a:r>
          </a:p>
          <a:p>
            <a:r>
              <a:rPr lang="en-US" dirty="0">
                <a:hlinkClick r:id="rId2"/>
              </a:rPr>
              <a:t>https://www.nytimes.com/video/us/100000007102893/coronavirus-antibody-testing-process.html</a:t>
            </a:r>
            <a:endParaRPr lang="en-US" dirty="0"/>
          </a:p>
          <a:p>
            <a:r>
              <a:rPr lang="en-US" dirty="0"/>
              <a:t>An antibody (S309) from a patient who recovered from SARS has been shown to block COVID-19 infection in a laboratory setting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https://www.ctvnews.ca/health/coronavirus/sars-antibodies-can-block-covid-19-infection-study-1.4943895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518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7582-6505-4B18-83DC-BB294F7D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rates vs. actual (morbidity)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202C-8F02-4796-B510-223D4656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CFR is the ratio of the number of deaths divided by the number of </a:t>
            </a:r>
            <a:r>
              <a:rPr lang="en-US" i="1" dirty="0"/>
              <a:t>confirmed</a:t>
            </a:r>
            <a:r>
              <a:rPr lang="en-US" dirty="0"/>
              <a:t> (preferably by nucleic acid testing) </a:t>
            </a:r>
            <a:r>
              <a:rPr lang="en-US" i="1" dirty="0"/>
              <a:t>cases</a:t>
            </a:r>
            <a:r>
              <a:rPr lang="en-US" dirty="0"/>
              <a:t> of disease</a:t>
            </a:r>
          </a:p>
          <a:p>
            <a:pPr lvl="1"/>
            <a:r>
              <a:rPr lang="en-US" dirty="0"/>
              <a:t>CFR globally at 0.51%</a:t>
            </a:r>
          </a:p>
          <a:p>
            <a:r>
              <a:rPr lang="en-US" dirty="0"/>
              <a:t>IFR is the ratio of deaths divided by the number of actual </a:t>
            </a:r>
            <a:r>
              <a:rPr lang="en-US" i="1" dirty="0"/>
              <a:t>infections</a:t>
            </a:r>
            <a:r>
              <a:rPr lang="en-US" dirty="0"/>
              <a:t> with SARS-CoV-2</a:t>
            </a:r>
          </a:p>
          <a:p>
            <a:pPr lvl="1"/>
            <a:r>
              <a:rPr lang="en-US" dirty="0"/>
              <a:t>Because nucleic acid  testing is limited and currently available primarily to people with significant indications of and risk factors for covid-19 disease, and because a large number of infections with SARS-CoV-2 result in mild or even asymptomatic disease, the IFR is likely to be significantly lower than the CFR.</a:t>
            </a:r>
          </a:p>
          <a:p>
            <a:pPr lvl="1"/>
            <a:r>
              <a:rPr lang="en-US" dirty="0"/>
              <a:t>the IFR at 0.1% to 0.26%</a:t>
            </a:r>
          </a:p>
          <a:p>
            <a:pPr lvl="1"/>
            <a:endParaRPr lang="en-US" sz="1700" dirty="0">
              <a:hlinkClick r:id="rId3"/>
            </a:endParaRPr>
          </a:p>
          <a:p>
            <a:pPr lvl="1"/>
            <a:endParaRPr lang="en-US" sz="1700" dirty="0">
              <a:hlinkClick r:id="rId3"/>
            </a:endParaRPr>
          </a:p>
          <a:p>
            <a:pPr marL="457200" lvl="1" indent="0">
              <a:buNone/>
            </a:pPr>
            <a:r>
              <a:rPr lang="en-US" sz="1700" dirty="0">
                <a:hlinkClick r:id="rId3"/>
              </a:rPr>
              <a:t>https://www.virology.ws/2020/04/05/infection-fatality-rate-a-critical-missing-piece-for-managing-covid-19/</a:t>
            </a:r>
            <a:r>
              <a:rPr lang="en-US" sz="1700" dirty="0"/>
              <a:t> (Condit, 2020)</a:t>
            </a:r>
          </a:p>
        </p:txBody>
      </p:sp>
    </p:spTree>
    <p:extLst>
      <p:ext uri="{BB962C8B-B14F-4D97-AF65-F5344CB8AC3E}">
        <p14:creationId xmlns:p14="http://schemas.microsoft.com/office/powerpoint/2010/main" val="4756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7B5D-A4D7-4D0E-9BC2-20902998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IFR and early estimate in the USA </a:t>
            </a:r>
            <a:r>
              <a:rPr lang="en-US" sz="2000" dirty="0"/>
              <a:t>(Condit,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D1B48-1A97-430F-9DBC-FF963198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Assuming 3% of the US population (~330M) is infected with the </a:t>
            </a:r>
            <a:r>
              <a:rPr lang="en-US" dirty="0" err="1"/>
              <a:t>diseaseduring</a:t>
            </a:r>
            <a:r>
              <a:rPr lang="en-US" dirty="0"/>
              <a:t> the first wave, that implies 9.9M infections.  </a:t>
            </a:r>
          </a:p>
          <a:p>
            <a:r>
              <a:rPr lang="en-US" dirty="0"/>
              <a:t>The prediction of ~93,000 deaths implies an IFR of (93000/9.9M)= 0.9%</a:t>
            </a:r>
          </a:p>
          <a:p>
            <a:pPr lvl="1"/>
            <a:r>
              <a:rPr lang="en-US" dirty="0"/>
              <a:t>Close to the commonly estimated 1% CFR globally.</a:t>
            </a:r>
          </a:p>
          <a:p>
            <a:r>
              <a:rPr lang="en-US" i="1" dirty="0"/>
              <a:t>CFR (right now</a:t>
            </a:r>
            <a:r>
              <a:rPr lang="en-US" dirty="0"/>
              <a:t>)= 115k/2.04M=0.0564*100= 5.64%</a:t>
            </a:r>
          </a:p>
          <a:p>
            <a:r>
              <a:rPr lang="en-US" i="1" dirty="0"/>
              <a:t>Estimated IFR(right now)=</a:t>
            </a:r>
            <a:r>
              <a:rPr lang="en-US" dirty="0"/>
              <a:t>115k/9.9=0.0122*100=1%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0B17E7-04C3-4E5F-8721-6795CF2D217F}"/>
              </a:ext>
            </a:extLst>
          </p:cNvPr>
          <p:cNvSpPr/>
          <p:nvPr/>
        </p:nvSpPr>
        <p:spPr>
          <a:xfrm>
            <a:off x="623299" y="6064792"/>
            <a:ext cx="8983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https://www.virology.ws/2020/04/05/infection-fatality-rate-a-critical-missing-piece-for-managing-covid-19/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3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E9CE-3FA5-48EB-B4ED-2A900D0D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0083" cy="6006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Excess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2786-8BEE-4C6B-A70E-D6B94D4A7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5" y="1191802"/>
            <a:ext cx="11476233" cy="5537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Because we can’t know the exact number of deaths due to a particular disease during an epidemic, some argue it is best to look at excess death– in simple terms number of deaths in excess compared a baseline (pre-epidemic)</a:t>
            </a:r>
          </a:p>
          <a:p>
            <a:pPr lvl="1"/>
            <a:r>
              <a:rPr lang="en-US" dirty="0"/>
              <a:t>The number of confirmed COVID-19 deaths may differ from the </a:t>
            </a:r>
            <a:r>
              <a:rPr lang="en-US" i="1" dirty="0"/>
              <a:t>total death toll</a:t>
            </a:r>
            <a:r>
              <a:rPr lang="en-US" dirty="0"/>
              <a:t> from the pandemic for several reasons:</a:t>
            </a:r>
          </a:p>
          <a:p>
            <a:pPr lvl="2"/>
            <a:r>
              <a:rPr lang="en-US" dirty="0"/>
              <a:t>Some (but not all) countries only report COVID-19 deaths which occur in hospitals – people that die from the disease at home may not be recorded;</a:t>
            </a:r>
          </a:p>
          <a:p>
            <a:pPr lvl="2"/>
            <a:r>
              <a:rPr lang="en-US" dirty="0"/>
              <a:t>Some countries only report deaths for which a COVID-19 test has confirmed that a patient was infected with the virus – untested individuals may not be included;</a:t>
            </a:r>
          </a:p>
          <a:p>
            <a:pPr lvl="2"/>
            <a:r>
              <a:rPr lang="en-US" dirty="0"/>
              <a:t>Death reporting systems may be insufficient to accurately measure mortality – this is particularly true in resource poor countries;</a:t>
            </a:r>
          </a:p>
          <a:p>
            <a:pPr lvl="2"/>
            <a:r>
              <a:rPr lang="en-US" dirty="0"/>
              <a:t>The pandemic may result in increased deaths from other causes for a number of reasons including weakened healthcare systems; fewer people seeking treatment for other health risks; less available funding and treatment for other diseases (e.g. HIV/AIDS, malaria, tuberculosis);</a:t>
            </a:r>
          </a:p>
          <a:p>
            <a:pPr lvl="2"/>
            <a:r>
              <a:rPr lang="en-US" dirty="0"/>
              <a:t>The pandemic may result in fewer deaths from other causes – for example, the mobility restrictions during the pandemic might lead to fewer deaths from road accidents.</a:t>
            </a:r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https://ourworldindata.org/excess-mortality-covid</a:t>
            </a:r>
            <a:r>
              <a:rPr lang="en-US" sz="1700" dirty="0"/>
              <a:t> (Ritchie &amp; </a:t>
            </a:r>
            <a:r>
              <a:rPr lang="en-US" sz="1700" dirty="0" err="1"/>
              <a:t>Roser</a:t>
            </a:r>
            <a:r>
              <a:rPr lang="en-US" sz="1700" dirty="0"/>
              <a:t>, Ortiz-Ospina &amp; </a:t>
            </a:r>
            <a:r>
              <a:rPr lang="en-US" sz="1700" dirty="0" err="1"/>
              <a:t>Hasell</a:t>
            </a:r>
            <a:r>
              <a:rPr lang="en-US" sz="1700" dirty="0"/>
              <a:t>  2020)</a:t>
            </a:r>
          </a:p>
        </p:txBody>
      </p:sp>
    </p:spTree>
    <p:extLst>
      <p:ext uri="{BB962C8B-B14F-4D97-AF65-F5344CB8AC3E}">
        <p14:creationId xmlns:p14="http://schemas.microsoft.com/office/powerpoint/2010/main" val="262495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50CF-30FE-4DFC-A895-80EC93A9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Excess deaths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4394-B84E-4329-8DBD-4E060A96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Calculate excess deaths requires a baseline, pre-emergency/epidemic crude mortality rate</a:t>
            </a:r>
          </a:p>
          <a:p>
            <a:pPr lvl="1"/>
            <a:r>
              <a:rPr lang="en-US" dirty="0"/>
              <a:t>The difference between this baseline and the mortality rate found in the survey is then multiplied by the population size to obtain the number of excess deaths.</a:t>
            </a:r>
          </a:p>
          <a:p>
            <a:pPr lvl="1"/>
            <a:r>
              <a:rPr lang="en-US" b="1" dirty="0"/>
              <a:t>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606E2-F814-4B8E-912C-CA3EEC5F5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8" t="62154" r="52472" b="24663"/>
          <a:stretch/>
        </p:blipFill>
        <p:spPr>
          <a:xfrm>
            <a:off x="-123290" y="4389797"/>
            <a:ext cx="13351265" cy="14178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B55768-FFAC-4B7E-BE33-9C229E9E0B63}"/>
              </a:ext>
            </a:extLst>
          </p:cNvPr>
          <p:cNvSpPr/>
          <p:nvPr/>
        </p:nvSpPr>
        <p:spPr>
          <a:xfrm>
            <a:off x="392556" y="6123543"/>
            <a:ext cx="957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https://ourworldindata.org/excess-mortality-covid</a:t>
            </a:r>
            <a:r>
              <a:rPr lang="en-US" dirty="0"/>
              <a:t> (Ritchie &amp; </a:t>
            </a:r>
            <a:r>
              <a:rPr lang="en-US" dirty="0" err="1"/>
              <a:t>Roser</a:t>
            </a:r>
            <a:r>
              <a:rPr lang="en-US" dirty="0"/>
              <a:t>, Ortiz-Ospina &amp; </a:t>
            </a:r>
            <a:r>
              <a:rPr lang="en-US" dirty="0" err="1"/>
              <a:t>Hasell</a:t>
            </a:r>
            <a:r>
              <a:rPr lang="en-US" dirty="0"/>
              <a:t>  2020)</a:t>
            </a:r>
          </a:p>
        </p:txBody>
      </p:sp>
    </p:spTree>
    <p:extLst>
      <p:ext uri="{BB962C8B-B14F-4D97-AF65-F5344CB8AC3E}">
        <p14:creationId xmlns:p14="http://schemas.microsoft.com/office/powerpoint/2010/main" val="192442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1749</Words>
  <Application>Microsoft Office PowerPoint</Application>
  <PresentationFormat>Widescreen</PresentationFormat>
  <Paragraphs>118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Wingdings 2</vt:lpstr>
      <vt:lpstr>Office Theme</vt:lpstr>
      <vt:lpstr>COVID primer topics</vt:lpstr>
      <vt:lpstr>Indoor vs. outdoor transmission</vt:lpstr>
      <vt:lpstr>Indirect transmission: Fomites???</vt:lpstr>
      <vt:lpstr>Confirmed and probable cases</vt:lpstr>
      <vt:lpstr>Antibody (Serological) tests </vt:lpstr>
      <vt:lpstr>Infection rates vs. actual (morbidity) rates</vt:lpstr>
      <vt:lpstr>conservative IFR and early estimate in the USA (Condit, 2020)</vt:lpstr>
      <vt:lpstr>Excess deaths</vt:lpstr>
      <vt:lpstr>Excess deaths</vt:lpstr>
      <vt:lpstr>R0 (R naught): Basic reproductive number</vt:lpstr>
      <vt:lpstr>Mitigation strategies</vt:lpstr>
      <vt:lpstr>PowerPoint Presentation</vt:lpstr>
      <vt:lpstr>Quarantine</vt:lpstr>
      <vt:lpstr>COVID Quarantine</vt:lpstr>
      <vt:lpstr>CFB Trenton: A real quarantine</vt:lpstr>
      <vt:lpstr>What is contact tracing? </vt:lpstr>
      <vt:lpstr>Contact tracing :Blue Dot</vt:lpstr>
      <vt:lpstr>Contact tracing :Blue Dot</vt:lpstr>
      <vt:lpstr>COVID contact tracing phone apps: Trace together in Singapore</vt:lpstr>
      <vt:lpstr>High risk populations: minorities</vt:lpstr>
      <vt:lpstr>PowerPoint Presentation</vt:lpstr>
      <vt:lpstr>COVID symptoms</vt:lpstr>
      <vt:lpstr>What will the future look like?</vt:lpstr>
      <vt:lpstr>What will the future look like?</vt:lpstr>
      <vt:lpstr>What will the future look like?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primer topics</dc:title>
  <dc:creator>admin</dc:creator>
  <cp:lastModifiedBy>admin</cp:lastModifiedBy>
  <cp:revision>17</cp:revision>
  <dcterms:created xsi:type="dcterms:W3CDTF">2020-06-11T17:22:49Z</dcterms:created>
  <dcterms:modified xsi:type="dcterms:W3CDTF">2020-06-12T04:44:02Z</dcterms:modified>
</cp:coreProperties>
</file>