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473" r:id="rId3"/>
    <p:sldId id="262" r:id="rId4"/>
    <p:sldId id="463" r:id="rId5"/>
    <p:sldId id="263" r:id="rId6"/>
    <p:sldId id="457" r:id="rId7"/>
    <p:sldId id="458" r:id="rId8"/>
    <p:sldId id="456" r:id="rId9"/>
    <p:sldId id="461" r:id="rId10"/>
    <p:sldId id="459" r:id="rId11"/>
    <p:sldId id="464" r:id="rId12"/>
    <p:sldId id="257" r:id="rId13"/>
    <p:sldId id="462" r:id="rId14"/>
    <p:sldId id="470" r:id="rId15"/>
    <p:sldId id="471" r:id="rId16"/>
    <p:sldId id="467" r:id="rId17"/>
    <p:sldId id="468" r:id="rId18"/>
    <p:sldId id="258" r:id="rId19"/>
    <p:sldId id="474" r:id="rId20"/>
    <p:sldId id="466" r:id="rId21"/>
    <p:sldId id="261" r:id="rId22"/>
    <p:sldId id="264" r:id="rId23"/>
    <p:sldId id="475" r:id="rId24"/>
    <p:sldId id="482" r:id="rId25"/>
    <p:sldId id="477" r:id="rId26"/>
    <p:sldId id="265" r:id="rId27"/>
    <p:sldId id="480" r:id="rId28"/>
    <p:sldId id="478" r:id="rId29"/>
    <p:sldId id="481" r:id="rId30"/>
    <p:sldId id="460" r:id="rId31"/>
    <p:sldId id="47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93387" autoAdjust="0"/>
  </p:normalViewPr>
  <p:slideViewPr>
    <p:cSldViewPr snapToGrid="0">
      <p:cViewPr varScale="1">
        <p:scale>
          <a:sx n="62" d="100"/>
          <a:sy n="62" d="100"/>
        </p:scale>
        <p:origin x="67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11T04:20:01.141"/>
    </inkml:context>
    <inkml:brush xml:id="br0">
      <inkml:brushProperty name="width" value="0.05" units="cm"/>
      <inkml:brushProperty name="height" value="0.05" units="cm"/>
      <inkml:brushProperty name="color" value="#AE198D"/>
      <inkml:brushProperty name="ignorePressure" value="1"/>
      <inkml:brushProperty name="inkEffects" value="galaxy"/>
      <inkml:brushProperty name="anchorX" value="0"/>
      <inkml:brushProperty name="anchorY" value="0"/>
      <inkml:brushProperty name="scaleFactor" value="0.5"/>
    </inkml:brush>
  </inkml:definitions>
  <inkml:trace contextRef="#ctx0" brushRef="#br0">0 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11T04:21:07.698"/>
    </inkml:context>
    <inkml:brush xml:id="br0">
      <inkml:brushProperty name="width" value="0.05" units="cm"/>
      <inkml:brushProperty name="height" value="0.05" units="cm"/>
      <inkml:brushProperty name="color" value="#AE198D"/>
      <inkml:brushProperty name="ignorePressure" value="1"/>
      <inkml:brushProperty name="inkEffects" value="galaxy"/>
      <inkml:brushProperty name="anchorX" value="-1173.4491"/>
      <inkml:brushProperty name="anchorY" value="772.25098"/>
      <inkml:brushProperty name="scaleFactor" value="0.5"/>
    </inkml:brush>
  </inkml:definitions>
  <inkml:trace contextRef="#ctx0" brushRef="#br0">16958 3842,'0'0,"0"0,-3-22,-2 0,-3-7,-3-9,-4-4,-4-4,-4-5,-2 1,-2-1,-1-4,-3-10,-5-9,-7-8,-7-9,-10-5,-10-3,-7 4,37 53,-5-2,7 11,-17-11,-39-24,0 3,-5-4,-4-8,-9-12,-10-7,-8-3,3 3,5 4,-1 6,-7 2,-12 1,-12-6,-2-2,1-4,-2-3,-2-2,-11 3,4 5,5 10,-5 9,-11 7,-13 6,0 3,-2 3,1 4,-9-3,3-1,8 0,-5-1,-6 3,-4 2,-1 3,-4 5,-3 5,-4 3,7 7,0 4,-3 7,-5 6,-3 4,-2 4,-6 6,-3 8,9 4,1 3,-23 7,8-1,9 2,16 3,-24 6,5 2,0 4,-5 3,-8 1,-4-1,3 0,4-1,5-1,17 1,17 3,4 11,5 11,1 12,-2 14,2 12,6 5,4 0,4 4,11-4,15 0,11 1,6 8,8 3,3-7,5-10,0-5,2-3,-1 1,2 2,3 2,2-1,4-3,2-5,4-4,4-6,9-6,11-2,7 3,4 9,5 7,2 6,4-4,5-5,3-8,0-2,-2-3,1 2,1 6,1 8,2 7,0 5,4-7,3 2,1 4,1 8,3 6,1 9,4-1,3-8,1-7,3 1,1 1,5 7,6 11,7 2,8-6,8-4,7-1,10 7,12 11,11 11,10-3,11-5,8-1,0-3,-1 2,-3-5,-1-7,2-8,6-10,7-8,11 1,7-1,1 1,9 4,8 3,11 1,8-6,1-3,6 4,13 8,9 7,10 6,-5-7,-1-12,0-15,2-15,0-17,-12-12,-4-8,-2-4,10-8,9-7,4-4,5-5,9-5,6-4,-9-4,4-2,24 1,-1-1,-5 3,-10 4,34 4,-2 1,3-2,7-3,1-3,-1-4,2-3,9-6,-14-6,-1-9,6-7,-6-5,1-4,5-3,2-4,-11-3,-6-6,2-10,-1-11,-7-7,4-11,4-6,-3 2,-12 5,-5 7,-4 3,0-6,-5-6,0-8,3-8,-2-3,-14 7,-7 2,2-1,0-6,-2-11,-4-11,-9-3,-9 1,-5-2,-1-15,-7-8,-16-4,-21 3,-13-6,-7-9,-5-5,-8 1,-7 9,-3-2,-2-9,-4 2,-12 7,-9 14,-11 1,-6-6,-11-8,-11 7,-11 14,-7 18,-8 14,-8 9,-6 7,-6 5,-5 5,0 7,1 9,2 10,2 9,0 7,0 9,-2 6,-1 4,0 4,2 3,1 5,1 2,3 3,-4 0,-1 2,6 3,5 2,8 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11T04:23:25.826"/>
    </inkml:context>
    <inkml:brush xml:id="br0">
      <inkml:brushProperty name="width" value="0.05" units="cm"/>
      <inkml:brushProperty name="height" value="0.05" units="cm"/>
      <inkml:brushProperty name="color" value="#AE198D"/>
      <inkml:brushProperty name="ignorePressure" value="1"/>
      <inkml:brushProperty name="inkEffects" value="galaxy"/>
      <inkml:brushProperty name="anchorX" value="-5137.60986"/>
      <inkml:brushProperty name="anchorY" value="-3077.70166"/>
      <inkml:brushProperty name="scaleFactor" value="0.5"/>
    </inkml:brush>
  </inkml:definitions>
  <inkml:trace contextRef="#ctx0" brushRef="#br0">1 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11T04:23:26.405"/>
    </inkml:context>
    <inkml:brush xml:id="br0">
      <inkml:brushProperty name="width" value="0.05" units="cm"/>
      <inkml:brushProperty name="height" value="0.05" units="cm"/>
      <inkml:brushProperty name="color" value="#AE198D"/>
      <inkml:brushProperty name="ignorePressure" value="1"/>
      <inkml:brushProperty name="inkEffects" value="galaxy"/>
      <inkml:brushProperty name="anchorX" value="-5984.27637"/>
      <inkml:brushProperty name="anchorY" value="-3924.36816"/>
      <inkml:brushProperty name="scaleFactor" value="0.5"/>
    </inkml:brush>
  </inkml:definitions>
  <inkml:trace contextRef="#ctx0" brushRef="#br0">0 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17DAC-7D81-4F6B-86F7-A3EB602FC707}" type="datetimeFigureOut">
              <a:rPr lang="en-US" smtClean="0"/>
              <a:t>6/22/2020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0B74E7-5304-4DEC-97FC-CFE25251A524}" type="slidenum">
              <a:rPr lang="en-US" smtClean="0"/>
              <a:t>‹#›</a:t>
            </a:fld>
            <a:endParaRPr lang="en-US"/>
          </a:p>
        </p:txBody>
      </p:sp>
    </p:spTree>
    <p:extLst>
      <p:ext uri="{BB962C8B-B14F-4D97-AF65-F5344CB8AC3E}">
        <p14:creationId xmlns:p14="http://schemas.microsoft.com/office/powerpoint/2010/main" val="562067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509910-B443-47DC-A6B8-0593306DC88C}" type="slidenum">
              <a:rPr lang="en-US" smtClean="0"/>
              <a:t>2</a:t>
            </a:fld>
            <a:endParaRPr lang="en-US" dirty="0"/>
          </a:p>
        </p:txBody>
      </p:sp>
    </p:spTree>
    <p:extLst>
      <p:ext uri="{BB962C8B-B14F-4D97-AF65-F5344CB8AC3E}">
        <p14:creationId xmlns:p14="http://schemas.microsoft.com/office/powerpoint/2010/main" val="2738761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Simian immunodeficiency viruses (SIVs) naturally infecting African primates.  SIVs are given</a:t>
            </a:r>
            <a:r>
              <a:rPr lang="en-US" dirty="0"/>
              <a:t> a suffix to denote their primate species of origin (e.g., </a:t>
            </a:r>
            <a:r>
              <a:rPr lang="en-US" dirty="0" err="1"/>
              <a:t>SIVsmm</a:t>
            </a:r>
            <a:r>
              <a:rPr lang="en-US" dirty="0"/>
              <a:t> from sooty </a:t>
            </a:r>
            <a:r>
              <a:rPr lang="en-US" dirty="0" err="1"/>
              <a:t>mangabeys</a:t>
            </a:r>
            <a:r>
              <a:rPr lang="en-US" dirty="0"/>
              <a:t>). </a:t>
            </a:r>
            <a:r>
              <a:rPr lang="en-US" sz="1200" b="0" i="0" kern="1200" dirty="0" err="1">
                <a:solidFill>
                  <a:schemeClr val="tx1"/>
                </a:solidFill>
                <a:effectLst/>
                <a:latin typeface="+mn-lt"/>
                <a:ea typeface="+mn-ea"/>
                <a:cs typeface="+mn-cs"/>
              </a:rPr>
              <a:t>SIVcpz</a:t>
            </a:r>
            <a:r>
              <a:rPr lang="en-US" sz="1200" b="0" i="0" kern="1200" dirty="0">
                <a:solidFill>
                  <a:schemeClr val="tx1"/>
                </a:solidFill>
                <a:effectLst/>
                <a:latin typeface="+mn-lt"/>
                <a:ea typeface="+mn-ea"/>
                <a:cs typeface="+mn-cs"/>
              </a:rPr>
              <a:t> from chimpanzees in southeastern Cameroon, gave rise to HIV-1 group M—the principal cause of the AIDS pandemic. </a:t>
            </a:r>
            <a:r>
              <a:rPr lang="en-US" sz="1200" b="0" i="0" kern="1200" dirty="0" err="1">
                <a:solidFill>
                  <a:schemeClr val="tx1"/>
                </a:solidFill>
                <a:effectLst/>
                <a:latin typeface="+mn-lt"/>
                <a:ea typeface="+mn-ea"/>
                <a:cs typeface="+mn-cs"/>
              </a:rPr>
              <a:t>SIVgor</a:t>
            </a:r>
            <a:r>
              <a:rPr lang="en-US" sz="1200" b="0" i="0" kern="1200" dirty="0">
                <a:solidFill>
                  <a:schemeClr val="tx1"/>
                </a:solidFill>
                <a:effectLst/>
                <a:latin typeface="+mn-lt"/>
                <a:ea typeface="+mn-ea"/>
                <a:cs typeface="+mn-cs"/>
              </a:rPr>
              <a:t> is pathogenic for its host, because there has been no opportunity to study the natural history of this infection in either captive or wild-living gorillas. Finally, it remains a mystery how gorillas acquired </a:t>
            </a:r>
            <a:r>
              <a:rPr lang="en-US" sz="1200" b="0" i="0" kern="1200" dirty="0" err="1">
                <a:solidFill>
                  <a:schemeClr val="tx1"/>
                </a:solidFill>
                <a:effectLst/>
                <a:latin typeface="+mn-lt"/>
                <a:ea typeface="+mn-ea"/>
                <a:cs typeface="+mn-cs"/>
              </a:rPr>
              <a:t>SIVgor</a:t>
            </a:r>
            <a:r>
              <a:rPr lang="en-US" sz="1200" b="0" i="0" kern="1200" dirty="0">
                <a:solidFill>
                  <a:schemeClr val="tx1"/>
                </a:solidFill>
                <a:effectLst/>
                <a:latin typeface="+mn-lt"/>
                <a:ea typeface="+mn-ea"/>
                <a:cs typeface="+mn-cs"/>
              </a:rPr>
              <a:t>, because they are herbivores and do not hunt or kill other mammals. Nonetheless, gorillas and chimpanzees feed in the same forest areas, which must have led to at least one encounter that allowed transmission.</a:t>
            </a:r>
            <a:endParaRPr lang="en-US" dirty="0"/>
          </a:p>
          <a:p>
            <a:endParaRPr lang="en-US" dirty="0"/>
          </a:p>
        </p:txBody>
      </p:sp>
      <p:sp>
        <p:nvSpPr>
          <p:cNvPr id="4" name="Slide Number Placeholder 3"/>
          <p:cNvSpPr>
            <a:spLocks noGrp="1"/>
          </p:cNvSpPr>
          <p:nvPr>
            <p:ph type="sldNum" sz="quarter" idx="5"/>
          </p:nvPr>
        </p:nvSpPr>
        <p:spPr/>
        <p:txBody>
          <a:bodyPr/>
          <a:lstStyle/>
          <a:p>
            <a:fld id="{890B74E7-5304-4DEC-97FC-CFE25251A524}" type="slidenum">
              <a:rPr lang="en-US" smtClean="0"/>
              <a:t>14</a:t>
            </a:fld>
            <a:endParaRPr lang="en-US"/>
          </a:p>
        </p:txBody>
      </p:sp>
    </p:spTree>
    <p:extLst>
      <p:ext uri="{BB962C8B-B14F-4D97-AF65-F5344CB8AC3E}">
        <p14:creationId xmlns:p14="http://schemas.microsoft.com/office/powerpoint/2010/main" val="273139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stage 1, </a:t>
            </a:r>
            <a:r>
              <a:rPr lang="en-US" sz="1200" b="0" i="0" kern="1200" dirty="0">
                <a:solidFill>
                  <a:schemeClr val="tx1"/>
                </a:solidFill>
                <a:effectLst/>
                <a:latin typeface="+mn-lt"/>
                <a:ea typeface="+mn-ea"/>
                <a:cs typeface="+mn-cs"/>
              </a:rPr>
              <a:t>some people do not have any symptoms at all during this early stage of HIV.  </a:t>
            </a:r>
            <a:endParaRPr lang="en-US" dirty="0"/>
          </a:p>
        </p:txBody>
      </p:sp>
      <p:sp>
        <p:nvSpPr>
          <p:cNvPr id="4" name="Slide Number Placeholder 3"/>
          <p:cNvSpPr>
            <a:spLocks noGrp="1"/>
          </p:cNvSpPr>
          <p:nvPr>
            <p:ph type="sldNum" sz="quarter" idx="5"/>
          </p:nvPr>
        </p:nvSpPr>
        <p:spPr/>
        <p:txBody>
          <a:bodyPr/>
          <a:lstStyle/>
          <a:p>
            <a:fld id="{890B74E7-5304-4DEC-97FC-CFE25251A524}" type="slidenum">
              <a:rPr lang="en-US" smtClean="0"/>
              <a:t>16</a:t>
            </a:fld>
            <a:endParaRPr lang="en-US"/>
          </a:p>
        </p:txBody>
      </p:sp>
    </p:spTree>
    <p:extLst>
      <p:ext uri="{BB962C8B-B14F-4D97-AF65-F5344CB8AC3E}">
        <p14:creationId xmlns:p14="http://schemas.microsoft.com/office/powerpoint/2010/main" val="1677065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Even if you have no symptoms, </a:t>
            </a:r>
            <a:r>
              <a:rPr lang="en-US" dirty="0"/>
              <a:t>HIV</a:t>
            </a:r>
            <a:r>
              <a:rPr lang="en-US" sz="1200" b="0" i="0" kern="1200" dirty="0">
                <a:solidFill>
                  <a:schemeClr val="tx1"/>
                </a:solidFill>
                <a:effectLst/>
                <a:latin typeface="+mn-lt"/>
                <a:ea typeface="+mn-ea"/>
                <a:cs typeface="+mn-cs"/>
              </a:rPr>
              <a:t> infection progresses to AIDS when your CD4 T cell count dips below 200.The tumors (lesions) of Kaposi's sarcoma typically appear as painless purplish spots on the legs, feet or face. Lesions can also appear in the genital area, mouth or lymph nodes. </a:t>
            </a:r>
            <a:endParaRPr lang="en-US" dirty="0"/>
          </a:p>
          <a:p>
            <a:endParaRPr lang="en-US" dirty="0"/>
          </a:p>
        </p:txBody>
      </p:sp>
      <p:sp>
        <p:nvSpPr>
          <p:cNvPr id="4" name="Slide Number Placeholder 3"/>
          <p:cNvSpPr>
            <a:spLocks noGrp="1"/>
          </p:cNvSpPr>
          <p:nvPr>
            <p:ph type="sldNum" sz="quarter" idx="5"/>
          </p:nvPr>
        </p:nvSpPr>
        <p:spPr/>
        <p:txBody>
          <a:bodyPr/>
          <a:lstStyle/>
          <a:p>
            <a:fld id="{890B74E7-5304-4DEC-97FC-CFE25251A524}" type="slidenum">
              <a:rPr lang="en-US" smtClean="0"/>
              <a:t>17</a:t>
            </a:fld>
            <a:endParaRPr lang="en-US"/>
          </a:p>
        </p:txBody>
      </p:sp>
    </p:spTree>
    <p:extLst>
      <p:ext uri="{BB962C8B-B14F-4D97-AF65-F5344CB8AC3E}">
        <p14:creationId xmlns:p14="http://schemas.microsoft.com/office/powerpoint/2010/main" val="1405579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noticed in gay men. Those at risk were homosexuals, those using drugs, but also those receiving blood transfusions. In Canada, in the 1980s, we had an outbreak of HIV in people receiving contaminated blood, this mainly affected boys who had hemophilia and required blood transfusions.</a:t>
            </a:r>
          </a:p>
        </p:txBody>
      </p:sp>
      <p:sp>
        <p:nvSpPr>
          <p:cNvPr id="4" name="Slide Number Placeholder 3"/>
          <p:cNvSpPr>
            <a:spLocks noGrp="1"/>
          </p:cNvSpPr>
          <p:nvPr>
            <p:ph type="sldNum" sz="quarter" idx="5"/>
          </p:nvPr>
        </p:nvSpPr>
        <p:spPr/>
        <p:txBody>
          <a:bodyPr/>
          <a:lstStyle/>
          <a:p>
            <a:fld id="{890B74E7-5304-4DEC-97FC-CFE25251A524}" type="slidenum">
              <a:rPr lang="en-US" smtClean="0"/>
              <a:t>18</a:t>
            </a:fld>
            <a:endParaRPr lang="en-US"/>
          </a:p>
        </p:txBody>
      </p:sp>
    </p:spTree>
    <p:extLst>
      <p:ext uri="{BB962C8B-B14F-4D97-AF65-F5344CB8AC3E}">
        <p14:creationId xmlns:p14="http://schemas.microsoft.com/office/powerpoint/2010/main" val="530420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US, one in seven did not know they were infected. ARTs began in the mid-1990s. Before, p</a:t>
            </a:r>
            <a:r>
              <a:rPr lang="en-US" sz="1200" b="0" i="0" kern="1200" dirty="0">
                <a:solidFill>
                  <a:schemeClr val="tx1"/>
                </a:solidFill>
                <a:effectLst/>
                <a:latin typeface="+mn-lt"/>
                <a:ea typeface="+mn-ea"/>
                <a:cs typeface="+mn-cs"/>
              </a:rPr>
              <a:t>eople with HIV could progress to AIDS (the last stage of HIV infection) in a few years.</a:t>
            </a:r>
            <a:endParaRPr lang="en-US" dirty="0"/>
          </a:p>
        </p:txBody>
      </p:sp>
      <p:sp>
        <p:nvSpPr>
          <p:cNvPr id="4" name="Slide Number Placeholder 3"/>
          <p:cNvSpPr>
            <a:spLocks noGrp="1"/>
          </p:cNvSpPr>
          <p:nvPr>
            <p:ph type="sldNum" sz="quarter" idx="5"/>
          </p:nvPr>
        </p:nvSpPr>
        <p:spPr/>
        <p:txBody>
          <a:bodyPr/>
          <a:lstStyle/>
          <a:p>
            <a:fld id="{890B74E7-5304-4DEC-97FC-CFE25251A524}" type="slidenum">
              <a:rPr lang="en-US" smtClean="0"/>
              <a:t>20</a:t>
            </a:fld>
            <a:endParaRPr lang="en-US"/>
          </a:p>
        </p:txBody>
      </p:sp>
    </p:spTree>
    <p:extLst>
      <p:ext uri="{BB962C8B-B14F-4D97-AF65-F5344CB8AC3E}">
        <p14:creationId xmlns:p14="http://schemas.microsoft.com/office/powerpoint/2010/main" val="774713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SARS is thought to be less easy to transmit than the current coronavirus</a:t>
            </a:r>
          </a:p>
        </p:txBody>
      </p:sp>
      <p:sp>
        <p:nvSpPr>
          <p:cNvPr id="4" name="Slide Number Placeholder 3"/>
          <p:cNvSpPr>
            <a:spLocks noGrp="1"/>
          </p:cNvSpPr>
          <p:nvPr>
            <p:ph type="sldNum" sz="quarter" idx="5"/>
          </p:nvPr>
        </p:nvSpPr>
        <p:spPr/>
        <p:txBody>
          <a:bodyPr/>
          <a:lstStyle/>
          <a:p>
            <a:fld id="{890B74E7-5304-4DEC-97FC-CFE25251A524}" type="slidenum">
              <a:rPr lang="en-US" smtClean="0"/>
              <a:t>23</a:t>
            </a:fld>
            <a:endParaRPr lang="en-US"/>
          </a:p>
        </p:txBody>
      </p:sp>
    </p:spTree>
    <p:extLst>
      <p:ext uri="{BB962C8B-B14F-4D97-AF65-F5344CB8AC3E}">
        <p14:creationId xmlns:p14="http://schemas.microsoft.com/office/powerpoint/2010/main" val="4150722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B74E7-5304-4DEC-97FC-CFE25251A5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959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a:t>
            </a:r>
            <a:endParaRPr lang="en-US" dirty="0"/>
          </a:p>
        </p:txBody>
      </p:sp>
      <p:sp>
        <p:nvSpPr>
          <p:cNvPr id="4" name="Slide Number Placeholder 3"/>
          <p:cNvSpPr>
            <a:spLocks noGrp="1"/>
          </p:cNvSpPr>
          <p:nvPr>
            <p:ph type="sldNum" sz="quarter" idx="5"/>
          </p:nvPr>
        </p:nvSpPr>
        <p:spPr/>
        <p:txBody>
          <a:bodyPr/>
          <a:lstStyle/>
          <a:p>
            <a:fld id="{890B74E7-5304-4DEC-97FC-CFE25251A524}" type="slidenum">
              <a:rPr lang="en-US" smtClean="0"/>
              <a:t>25</a:t>
            </a:fld>
            <a:endParaRPr lang="en-US"/>
          </a:p>
        </p:txBody>
      </p:sp>
    </p:spTree>
    <p:extLst>
      <p:ext uri="{BB962C8B-B14F-4D97-AF65-F5344CB8AC3E}">
        <p14:creationId xmlns:p14="http://schemas.microsoft.com/office/powerpoint/2010/main" val="2223648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species are named after locations. RNA Filovirus. In Zaire, in 1976, it was</a:t>
            </a:r>
            <a:r>
              <a:rPr lang="en-US" sz="1200" b="0" i="0" kern="1200" dirty="0">
                <a:solidFill>
                  <a:schemeClr val="tx1"/>
                </a:solidFill>
                <a:effectLst/>
                <a:latin typeface="+mn-lt"/>
                <a:ea typeface="+mn-ea"/>
                <a:cs typeface="+mn-cs"/>
              </a:rPr>
              <a:t> concluded that Belgian nuns had inadvertently started the epidemic by giving unnecessary vitamin injections to pregnant women without sterilizing the syringes and needles.</a:t>
            </a:r>
            <a:endParaRPr lang="en-US" dirty="0"/>
          </a:p>
        </p:txBody>
      </p:sp>
      <p:sp>
        <p:nvSpPr>
          <p:cNvPr id="4" name="Slide Number Placeholder 3"/>
          <p:cNvSpPr>
            <a:spLocks noGrp="1"/>
          </p:cNvSpPr>
          <p:nvPr>
            <p:ph type="sldNum" sz="quarter" idx="5"/>
          </p:nvPr>
        </p:nvSpPr>
        <p:spPr/>
        <p:txBody>
          <a:bodyPr/>
          <a:lstStyle/>
          <a:p>
            <a:fld id="{890B74E7-5304-4DEC-97FC-CFE25251A524}" type="slidenum">
              <a:rPr lang="en-US" smtClean="0"/>
              <a:t>26</a:t>
            </a:fld>
            <a:endParaRPr lang="en-US"/>
          </a:p>
        </p:txBody>
      </p:sp>
    </p:spTree>
    <p:extLst>
      <p:ext uri="{BB962C8B-B14F-4D97-AF65-F5344CB8AC3E}">
        <p14:creationId xmlns:p14="http://schemas.microsoft.com/office/powerpoint/2010/main" val="1686539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Index case is believed to be infected by fruit bats . Entering urban </a:t>
            </a:r>
            <a:r>
              <a:rPr lang="en-US" dirty="0" err="1"/>
              <a:t>centres</a:t>
            </a:r>
            <a:r>
              <a:rPr lang="en-US" dirty="0"/>
              <a:t> meant it provided an unprecedented opportunity for transmission. Outside of Liberia and Sierra Leone, many of the cases were in health care workers</a:t>
            </a:r>
          </a:p>
        </p:txBody>
      </p:sp>
      <p:sp>
        <p:nvSpPr>
          <p:cNvPr id="4" name="Slide Number Placeholder 3"/>
          <p:cNvSpPr>
            <a:spLocks noGrp="1"/>
          </p:cNvSpPr>
          <p:nvPr>
            <p:ph type="sldNum" sz="quarter" idx="5"/>
          </p:nvPr>
        </p:nvSpPr>
        <p:spPr/>
        <p:txBody>
          <a:bodyPr/>
          <a:lstStyle/>
          <a:p>
            <a:fld id="{890B74E7-5304-4DEC-97FC-CFE25251A524}" type="slidenum">
              <a:rPr lang="en-US" smtClean="0"/>
              <a:t>27</a:t>
            </a:fld>
            <a:endParaRPr lang="en-US"/>
          </a:p>
        </p:txBody>
      </p:sp>
    </p:spTree>
    <p:extLst>
      <p:ext uri="{BB962C8B-B14F-4D97-AF65-F5344CB8AC3E}">
        <p14:creationId xmlns:p14="http://schemas.microsoft.com/office/powerpoint/2010/main" val="2906572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Probably a pandemic much earlier, as there were epidemics in the early 1800s that were introduced from other locations. Finlay’s work served as the basis for Reed's research. </a:t>
            </a:r>
            <a:r>
              <a:rPr lang="en-US" sz="1200" b="0" i="0" kern="1200" dirty="0">
                <a:solidFill>
                  <a:schemeClr val="tx1"/>
                </a:solidFill>
                <a:effectLst/>
                <a:latin typeface="+mn-lt"/>
                <a:ea typeface="+mn-ea"/>
                <a:cs typeface="+mn-cs"/>
              </a:rPr>
              <a:t>Yellow fever virus originated in Africa and was brought to the western hemisphere during the slave trade era, with the first epidemic reported in 1648 in the Yucatan.</a:t>
            </a:r>
            <a:endParaRPr lang="en-US" dirty="0"/>
          </a:p>
          <a:p>
            <a:endParaRPr lang="en-US" dirty="0"/>
          </a:p>
        </p:txBody>
      </p:sp>
      <p:sp>
        <p:nvSpPr>
          <p:cNvPr id="4" name="Slide Number Placeholder 3"/>
          <p:cNvSpPr>
            <a:spLocks noGrp="1"/>
          </p:cNvSpPr>
          <p:nvPr>
            <p:ph type="sldNum" sz="quarter" idx="5"/>
          </p:nvPr>
        </p:nvSpPr>
        <p:spPr/>
        <p:txBody>
          <a:bodyPr/>
          <a:lstStyle/>
          <a:p>
            <a:fld id="{890B74E7-5304-4DEC-97FC-CFE25251A524}" type="slidenum">
              <a:rPr lang="en-US" smtClean="0"/>
              <a:t>3</a:t>
            </a:fld>
            <a:endParaRPr lang="en-US"/>
          </a:p>
        </p:txBody>
      </p:sp>
    </p:spTree>
    <p:extLst>
      <p:ext uri="{BB962C8B-B14F-4D97-AF65-F5344CB8AC3E}">
        <p14:creationId xmlns:p14="http://schemas.microsoft.com/office/powerpoint/2010/main" val="2147227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Funeral and burials. Sexual transmission is also possible. Exposure to bushmeat, but need to be careful of exoticization of eating practices (I like to see more evidence of the transmission of Ebola via this mode of transmission). Distrust of medical personnel. Beginning in 2017 and 2018, In DRC, also spread to Uganda, there was political uprising, riots that also contributed to the spread of the disease in Kivu DRC. The fundamental contributor is lack of a functioning public health and health infrastructure. In June there has been a new outbreak in the </a:t>
            </a:r>
            <a:r>
              <a:rPr lang="en-US" sz="1200" b="0" i="0" kern="1200" dirty="0">
                <a:solidFill>
                  <a:schemeClr val="tx1"/>
                </a:solidFill>
                <a:effectLst/>
                <a:latin typeface="+mn-lt"/>
                <a:ea typeface="+mn-ea"/>
                <a:cs typeface="+mn-cs"/>
              </a:rPr>
              <a:t>western province of Equateur, of DRC.</a:t>
            </a:r>
            <a:endParaRPr lang="en-US" dirty="0"/>
          </a:p>
        </p:txBody>
      </p:sp>
      <p:sp>
        <p:nvSpPr>
          <p:cNvPr id="4" name="Slide Number Placeholder 3"/>
          <p:cNvSpPr>
            <a:spLocks noGrp="1"/>
          </p:cNvSpPr>
          <p:nvPr>
            <p:ph type="sldNum" sz="quarter" idx="5"/>
          </p:nvPr>
        </p:nvSpPr>
        <p:spPr/>
        <p:txBody>
          <a:bodyPr/>
          <a:lstStyle/>
          <a:p>
            <a:fld id="{890B74E7-5304-4DEC-97FC-CFE25251A524}" type="slidenum">
              <a:rPr lang="en-US" smtClean="0"/>
              <a:t>28</a:t>
            </a:fld>
            <a:endParaRPr lang="en-US"/>
          </a:p>
        </p:txBody>
      </p:sp>
    </p:spTree>
    <p:extLst>
      <p:ext uri="{BB962C8B-B14F-4D97-AF65-F5344CB8AC3E}">
        <p14:creationId xmlns:p14="http://schemas.microsoft.com/office/powerpoint/2010/main" val="783126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struck in 1804, and 1818 but can’t see on this graph. Arrived from the Caribbean.</a:t>
            </a:r>
          </a:p>
        </p:txBody>
      </p:sp>
      <p:sp>
        <p:nvSpPr>
          <p:cNvPr id="4" name="Slide Number Placeholder 3"/>
          <p:cNvSpPr>
            <a:spLocks noGrp="1"/>
          </p:cNvSpPr>
          <p:nvPr>
            <p:ph type="sldNum" sz="quarter" idx="5"/>
          </p:nvPr>
        </p:nvSpPr>
        <p:spPr/>
        <p:txBody>
          <a:bodyPr/>
          <a:lstStyle/>
          <a:p>
            <a:fld id="{890B74E7-5304-4DEC-97FC-CFE25251A524}" type="slidenum">
              <a:rPr lang="en-US" smtClean="0"/>
              <a:t>5</a:t>
            </a:fld>
            <a:endParaRPr lang="en-US"/>
          </a:p>
        </p:txBody>
      </p:sp>
    </p:spTree>
    <p:extLst>
      <p:ext uri="{BB962C8B-B14F-4D97-AF65-F5344CB8AC3E}">
        <p14:creationId xmlns:p14="http://schemas.microsoft.com/office/powerpoint/2010/main" val="2417791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Surviving provides lifelong immunity. N</a:t>
            </a:r>
            <a:r>
              <a:rPr lang="en-US" sz="1200" b="0" i="0" kern="1200" dirty="0">
                <a:solidFill>
                  <a:schemeClr val="tx1"/>
                </a:solidFill>
                <a:effectLst/>
                <a:latin typeface="+mn-lt"/>
                <a:ea typeface="+mn-ea"/>
                <a:cs typeface="+mn-cs"/>
              </a:rPr>
              <a:t>ormally doesn’t cause permanent organ damage results</a:t>
            </a:r>
            <a:endParaRPr lang="en-US" dirty="0"/>
          </a:p>
        </p:txBody>
      </p:sp>
      <p:sp>
        <p:nvSpPr>
          <p:cNvPr id="4" name="Slide Number Placeholder 3"/>
          <p:cNvSpPr>
            <a:spLocks noGrp="1"/>
          </p:cNvSpPr>
          <p:nvPr>
            <p:ph type="sldNum" sz="quarter" idx="5"/>
          </p:nvPr>
        </p:nvSpPr>
        <p:spPr/>
        <p:txBody>
          <a:bodyPr/>
          <a:lstStyle/>
          <a:p>
            <a:fld id="{890B74E7-5304-4DEC-97FC-CFE25251A524}" type="slidenum">
              <a:rPr lang="en-US" smtClean="0"/>
              <a:t>7</a:t>
            </a:fld>
            <a:endParaRPr lang="en-US"/>
          </a:p>
        </p:txBody>
      </p:sp>
    </p:spTree>
    <p:extLst>
      <p:ext uri="{BB962C8B-B14F-4D97-AF65-F5344CB8AC3E}">
        <p14:creationId xmlns:p14="http://schemas.microsoft.com/office/powerpoint/2010/main" val="373115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t>the virus attacks the capillaries, liver and kidneys so that stomach &amp; intestine may be full of blood</a:t>
            </a:r>
          </a:p>
          <a:p>
            <a:endParaRPr lang="en-US" dirty="0"/>
          </a:p>
        </p:txBody>
      </p:sp>
      <p:sp>
        <p:nvSpPr>
          <p:cNvPr id="4" name="Slide Number Placeholder 3"/>
          <p:cNvSpPr>
            <a:spLocks noGrp="1"/>
          </p:cNvSpPr>
          <p:nvPr>
            <p:ph type="sldNum" sz="quarter" idx="5"/>
          </p:nvPr>
        </p:nvSpPr>
        <p:spPr/>
        <p:txBody>
          <a:bodyPr/>
          <a:lstStyle/>
          <a:p>
            <a:fld id="{890B74E7-5304-4DEC-97FC-CFE25251A524}" type="slidenum">
              <a:rPr lang="en-US" smtClean="0"/>
              <a:t>8</a:t>
            </a:fld>
            <a:endParaRPr lang="en-US"/>
          </a:p>
        </p:txBody>
      </p:sp>
    </p:spTree>
    <p:extLst>
      <p:ext uri="{BB962C8B-B14F-4D97-AF65-F5344CB8AC3E}">
        <p14:creationId xmlns:p14="http://schemas.microsoft.com/office/powerpoint/2010/main" val="2833663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epidemic must have claimed many victims, but the exact number is unknown. </a:t>
            </a:r>
          </a:p>
        </p:txBody>
      </p:sp>
      <p:sp>
        <p:nvSpPr>
          <p:cNvPr id="4" name="Slide Number Placeholder 3"/>
          <p:cNvSpPr>
            <a:spLocks noGrp="1"/>
          </p:cNvSpPr>
          <p:nvPr>
            <p:ph type="sldNum" sz="quarter" idx="5"/>
          </p:nvPr>
        </p:nvSpPr>
        <p:spPr/>
        <p:txBody>
          <a:bodyPr/>
          <a:lstStyle/>
          <a:p>
            <a:fld id="{890B74E7-5304-4DEC-97FC-CFE25251A524}" type="slidenum">
              <a:rPr lang="en-US" smtClean="0"/>
              <a:t>9</a:t>
            </a:fld>
            <a:endParaRPr lang="en-US"/>
          </a:p>
        </p:txBody>
      </p:sp>
    </p:spTree>
    <p:extLst>
      <p:ext uri="{BB962C8B-B14F-4D97-AF65-F5344CB8AC3E}">
        <p14:creationId xmlns:p14="http://schemas.microsoft.com/office/powerpoint/2010/main" val="553730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Nearly eradicated yellow fever from South American.</a:t>
            </a:r>
          </a:p>
        </p:txBody>
      </p:sp>
      <p:sp>
        <p:nvSpPr>
          <p:cNvPr id="4" name="Slide Number Placeholder 3"/>
          <p:cNvSpPr>
            <a:spLocks noGrp="1"/>
          </p:cNvSpPr>
          <p:nvPr>
            <p:ph type="sldNum" sz="quarter" idx="5"/>
          </p:nvPr>
        </p:nvSpPr>
        <p:spPr/>
        <p:txBody>
          <a:bodyPr/>
          <a:lstStyle/>
          <a:p>
            <a:fld id="{890B74E7-5304-4DEC-97FC-CFE25251A524}" type="slidenum">
              <a:rPr lang="en-US" smtClean="0"/>
              <a:t>10</a:t>
            </a:fld>
            <a:endParaRPr lang="en-US"/>
          </a:p>
        </p:txBody>
      </p:sp>
    </p:spTree>
    <p:extLst>
      <p:ext uri="{BB962C8B-B14F-4D97-AF65-F5344CB8AC3E}">
        <p14:creationId xmlns:p14="http://schemas.microsoft.com/office/powerpoint/2010/main" val="4113873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In this cycle, the virus can be transmitted from monkey to human or from human to human via mosquitoes. The attenuated live vaccine (stem 17D) was developed in 1937 by Max Theiler. A safe and effective vaccine against yellow fever exists, and some countries require vaccinations for travelers. Other efforts to prevent infection include reducing the population of the transmitting mosquitoes. In areas where yellow fever is common, early diagnosis of cases and immunization of large parts of the population are important to prevent outbreaks.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0B74E7-5304-4DEC-97FC-CFE25251A524}" type="slidenum">
              <a:rPr lang="en-US" smtClean="0"/>
              <a:t>12</a:t>
            </a:fld>
            <a:endParaRPr lang="en-US"/>
          </a:p>
        </p:txBody>
      </p:sp>
    </p:spTree>
    <p:extLst>
      <p:ext uri="{BB962C8B-B14F-4D97-AF65-F5344CB8AC3E}">
        <p14:creationId xmlns:p14="http://schemas.microsoft.com/office/powerpoint/2010/main" val="55638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Measures to fight yellow fever have been neglected, making the future spread of the virus more likely</a:t>
            </a:r>
          </a:p>
        </p:txBody>
      </p:sp>
      <p:sp>
        <p:nvSpPr>
          <p:cNvPr id="4" name="Slide Number Placeholder 3"/>
          <p:cNvSpPr>
            <a:spLocks noGrp="1"/>
          </p:cNvSpPr>
          <p:nvPr>
            <p:ph type="sldNum" sz="quarter" idx="5"/>
          </p:nvPr>
        </p:nvSpPr>
        <p:spPr/>
        <p:txBody>
          <a:bodyPr/>
          <a:lstStyle/>
          <a:p>
            <a:fld id="{890B74E7-5304-4DEC-97FC-CFE25251A524}" type="slidenum">
              <a:rPr lang="en-US" smtClean="0"/>
              <a:t>13</a:t>
            </a:fld>
            <a:endParaRPr lang="en-US"/>
          </a:p>
        </p:txBody>
      </p:sp>
    </p:spTree>
    <p:extLst>
      <p:ext uri="{BB962C8B-B14F-4D97-AF65-F5344CB8AC3E}">
        <p14:creationId xmlns:p14="http://schemas.microsoft.com/office/powerpoint/2010/main" val="224041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00754-2165-41E7-8CBB-FBB12FBD3C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CB3A4A-5007-49BE-B216-8C97348CE4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14510F-8B28-4C73-BB21-3F17A456B271}"/>
              </a:ext>
            </a:extLst>
          </p:cNvPr>
          <p:cNvSpPr>
            <a:spLocks noGrp="1"/>
          </p:cNvSpPr>
          <p:nvPr>
            <p:ph type="dt" sz="half" idx="10"/>
          </p:nvPr>
        </p:nvSpPr>
        <p:spPr/>
        <p:txBody>
          <a:bodyPr/>
          <a:lstStyle/>
          <a:p>
            <a:fld id="{E885C9F6-F493-46F3-B028-9C1C8264682E}" type="datetimeFigureOut">
              <a:rPr lang="en-US" smtClean="0"/>
              <a:t>6/22/2020</a:t>
            </a:fld>
            <a:endParaRPr lang="en-US"/>
          </a:p>
        </p:txBody>
      </p:sp>
      <p:sp>
        <p:nvSpPr>
          <p:cNvPr id="5" name="Footer Placeholder 4">
            <a:extLst>
              <a:ext uri="{FF2B5EF4-FFF2-40B4-BE49-F238E27FC236}">
                <a16:creationId xmlns:a16="http://schemas.microsoft.com/office/drawing/2014/main" id="{2A4F70CE-0459-4614-BB0B-1C1F4011A4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F6C08-E699-4B7A-9C4E-1D26A80E09D0}"/>
              </a:ext>
            </a:extLst>
          </p:cNvPr>
          <p:cNvSpPr>
            <a:spLocks noGrp="1"/>
          </p:cNvSpPr>
          <p:nvPr>
            <p:ph type="sldNum" sz="quarter" idx="12"/>
          </p:nvPr>
        </p:nvSpPr>
        <p:spPr/>
        <p:txBody>
          <a:bodyPr/>
          <a:lstStyle/>
          <a:p>
            <a:fld id="{53A4CFD0-A223-4C8E-BF79-0F8E24A9D3C6}" type="slidenum">
              <a:rPr lang="en-US" smtClean="0"/>
              <a:t>‹#›</a:t>
            </a:fld>
            <a:endParaRPr lang="en-US"/>
          </a:p>
        </p:txBody>
      </p:sp>
    </p:spTree>
    <p:extLst>
      <p:ext uri="{BB962C8B-B14F-4D97-AF65-F5344CB8AC3E}">
        <p14:creationId xmlns:p14="http://schemas.microsoft.com/office/powerpoint/2010/main" val="2649926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C6FCF-CC26-423C-A657-E9C8F99EC2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95EECA-CE8F-4027-A831-066AB03676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56149C-6C05-4229-8654-EFF23025A184}"/>
              </a:ext>
            </a:extLst>
          </p:cNvPr>
          <p:cNvSpPr>
            <a:spLocks noGrp="1"/>
          </p:cNvSpPr>
          <p:nvPr>
            <p:ph type="dt" sz="half" idx="10"/>
          </p:nvPr>
        </p:nvSpPr>
        <p:spPr/>
        <p:txBody>
          <a:bodyPr/>
          <a:lstStyle/>
          <a:p>
            <a:fld id="{E885C9F6-F493-46F3-B028-9C1C8264682E}" type="datetimeFigureOut">
              <a:rPr lang="en-US" smtClean="0"/>
              <a:t>6/22/2020</a:t>
            </a:fld>
            <a:endParaRPr lang="en-US"/>
          </a:p>
        </p:txBody>
      </p:sp>
      <p:sp>
        <p:nvSpPr>
          <p:cNvPr id="5" name="Footer Placeholder 4">
            <a:extLst>
              <a:ext uri="{FF2B5EF4-FFF2-40B4-BE49-F238E27FC236}">
                <a16:creationId xmlns:a16="http://schemas.microsoft.com/office/drawing/2014/main" id="{CEA1B285-A883-49CA-A801-BC00D64B89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AC451-9001-4782-96E6-B343AC87A1FA}"/>
              </a:ext>
            </a:extLst>
          </p:cNvPr>
          <p:cNvSpPr>
            <a:spLocks noGrp="1"/>
          </p:cNvSpPr>
          <p:nvPr>
            <p:ph type="sldNum" sz="quarter" idx="12"/>
          </p:nvPr>
        </p:nvSpPr>
        <p:spPr/>
        <p:txBody>
          <a:bodyPr/>
          <a:lstStyle/>
          <a:p>
            <a:fld id="{53A4CFD0-A223-4C8E-BF79-0F8E24A9D3C6}" type="slidenum">
              <a:rPr lang="en-US" smtClean="0"/>
              <a:t>‹#›</a:t>
            </a:fld>
            <a:endParaRPr lang="en-US"/>
          </a:p>
        </p:txBody>
      </p:sp>
    </p:spTree>
    <p:extLst>
      <p:ext uri="{BB962C8B-B14F-4D97-AF65-F5344CB8AC3E}">
        <p14:creationId xmlns:p14="http://schemas.microsoft.com/office/powerpoint/2010/main" val="3716194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9F3D28-C76B-46B7-99F1-6B6833E482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136B7B-2892-42F7-8A63-0EBBDFDF9D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B35AE-94D3-40A9-B1F3-EAEA4FD7559D}"/>
              </a:ext>
            </a:extLst>
          </p:cNvPr>
          <p:cNvSpPr>
            <a:spLocks noGrp="1"/>
          </p:cNvSpPr>
          <p:nvPr>
            <p:ph type="dt" sz="half" idx="10"/>
          </p:nvPr>
        </p:nvSpPr>
        <p:spPr/>
        <p:txBody>
          <a:bodyPr/>
          <a:lstStyle/>
          <a:p>
            <a:fld id="{E885C9F6-F493-46F3-B028-9C1C8264682E}" type="datetimeFigureOut">
              <a:rPr lang="en-US" smtClean="0"/>
              <a:t>6/22/2020</a:t>
            </a:fld>
            <a:endParaRPr lang="en-US"/>
          </a:p>
        </p:txBody>
      </p:sp>
      <p:sp>
        <p:nvSpPr>
          <p:cNvPr id="5" name="Footer Placeholder 4">
            <a:extLst>
              <a:ext uri="{FF2B5EF4-FFF2-40B4-BE49-F238E27FC236}">
                <a16:creationId xmlns:a16="http://schemas.microsoft.com/office/drawing/2014/main" id="{9CDFFABA-6B13-4336-BDA2-8815F7634C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2C1AE5-9EBE-4852-9EAD-7F822F1A9EC0}"/>
              </a:ext>
            </a:extLst>
          </p:cNvPr>
          <p:cNvSpPr>
            <a:spLocks noGrp="1"/>
          </p:cNvSpPr>
          <p:nvPr>
            <p:ph type="sldNum" sz="quarter" idx="12"/>
          </p:nvPr>
        </p:nvSpPr>
        <p:spPr/>
        <p:txBody>
          <a:bodyPr/>
          <a:lstStyle/>
          <a:p>
            <a:fld id="{53A4CFD0-A223-4C8E-BF79-0F8E24A9D3C6}" type="slidenum">
              <a:rPr lang="en-US" smtClean="0"/>
              <a:t>‹#›</a:t>
            </a:fld>
            <a:endParaRPr lang="en-US"/>
          </a:p>
        </p:txBody>
      </p:sp>
    </p:spTree>
    <p:extLst>
      <p:ext uri="{BB962C8B-B14F-4D97-AF65-F5344CB8AC3E}">
        <p14:creationId xmlns:p14="http://schemas.microsoft.com/office/powerpoint/2010/main" val="238483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E48FA-84AD-4959-B209-3A6DCC6D4E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219D0-E839-4587-B062-7C75E623B1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5E4EF0-94FA-4493-8963-2E74450E1243}"/>
              </a:ext>
            </a:extLst>
          </p:cNvPr>
          <p:cNvSpPr>
            <a:spLocks noGrp="1"/>
          </p:cNvSpPr>
          <p:nvPr>
            <p:ph type="dt" sz="half" idx="10"/>
          </p:nvPr>
        </p:nvSpPr>
        <p:spPr/>
        <p:txBody>
          <a:bodyPr/>
          <a:lstStyle/>
          <a:p>
            <a:fld id="{E885C9F6-F493-46F3-B028-9C1C8264682E}" type="datetimeFigureOut">
              <a:rPr lang="en-US" smtClean="0"/>
              <a:t>6/22/2020</a:t>
            </a:fld>
            <a:endParaRPr lang="en-US"/>
          </a:p>
        </p:txBody>
      </p:sp>
      <p:sp>
        <p:nvSpPr>
          <p:cNvPr id="5" name="Footer Placeholder 4">
            <a:extLst>
              <a:ext uri="{FF2B5EF4-FFF2-40B4-BE49-F238E27FC236}">
                <a16:creationId xmlns:a16="http://schemas.microsoft.com/office/drawing/2014/main" id="{0287C882-2A50-4071-A2A3-E7683586A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63730-A78C-48E2-86CF-F17853CAA52D}"/>
              </a:ext>
            </a:extLst>
          </p:cNvPr>
          <p:cNvSpPr>
            <a:spLocks noGrp="1"/>
          </p:cNvSpPr>
          <p:nvPr>
            <p:ph type="sldNum" sz="quarter" idx="12"/>
          </p:nvPr>
        </p:nvSpPr>
        <p:spPr/>
        <p:txBody>
          <a:bodyPr/>
          <a:lstStyle/>
          <a:p>
            <a:fld id="{53A4CFD0-A223-4C8E-BF79-0F8E24A9D3C6}" type="slidenum">
              <a:rPr lang="en-US" smtClean="0"/>
              <a:t>‹#›</a:t>
            </a:fld>
            <a:endParaRPr lang="en-US"/>
          </a:p>
        </p:txBody>
      </p:sp>
    </p:spTree>
    <p:extLst>
      <p:ext uri="{BB962C8B-B14F-4D97-AF65-F5344CB8AC3E}">
        <p14:creationId xmlns:p14="http://schemas.microsoft.com/office/powerpoint/2010/main" val="2328280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DBF9B-8CE0-4856-81BC-B1A323E878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4A8DEF-5990-4237-AD90-9D830667EF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2D8559-87B8-4207-AD22-AFEF3F26C65B}"/>
              </a:ext>
            </a:extLst>
          </p:cNvPr>
          <p:cNvSpPr>
            <a:spLocks noGrp="1"/>
          </p:cNvSpPr>
          <p:nvPr>
            <p:ph type="dt" sz="half" idx="10"/>
          </p:nvPr>
        </p:nvSpPr>
        <p:spPr/>
        <p:txBody>
          <a:bodyPr/>
          <a:lstStyle/>
          <a:p>
            <a:fld id="{E885C9F6-F493-46F3-B028-9C1C8264682E}" type="datetimeFigureOut">
              <a:rPr lang="en-US" smtClean="0"/>
              <a:t>6/22/2020</a:t>
            </a:fld>
            <a:endParaRPr lang="en-US"/>
          </a:p>
        </p:txBody>
      </p:sp>
      <p:sp>
        <p:nvSpPr>
          <p:cNvPr id="5" name="Footer Placeholder 4">
            <a:extLst>
              <a:ext uri="{FF2B5EF4-FFF2-40B4-BE49-F238E27FC236}">
                <a16:creationId xmlns:a16="http://schemas.microsoft.com/office/drawing/2014/main" id="{29356F90-A6D2-48BC-96E6-DDAFFD2E8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40759A-6CDE-466E-B6A7-63E27A5AEC52}"/>
              </a:ext>
            </a:extLst>
          </p:cNvPr>
          <p:cNvSpPr>
            <a:spLocks noGrp="1"/>
          </p:cNvSpPr>
          <p:nvPr>
            <p:ph type="sldNum" sz="quarter" idx="12"/>
          </p:nvPr>
        </p:nvSpPr>
        <p:spPr/>
        <p:txBody>
          <a:bodyPr/>
          <a:lstStyle/>
          <a:p>
            <a:fld id="{53A4CFD0-A223-4C8E-BF79-0F8E24A9D3C6}" type="slidenum">
              <a:rPr lang="en-US" smtClean="0"/>
              <a:t>‹#›</a:t>
            </a:fld>
            <a:endParaRPr lang="en-US"/>
          </a:p>
        </p:txBody>
      </p:sp>
    </p:spTree>
    <p:extLst>
      <p:ext uri="{BB962C8B-B14F-4D97-AF65-F5344CB8AC3E}">
        <p14:creationId xmlns:p14="http://schemas.microsoft.com/office/powerpoint/2010/main" val="2772010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C2CA-FF84-436C-9431-77EC664221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8E32AC-835C-41B2-9051-127E522C5D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ED0982-A7F9-471A-9DB6-B61A6810C0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D2885E-BC79-49BF-B3BE-8FC4B9DC4791}"/>
              </a:ext>
            </a:extLst>
          </p:cNvPr>
          <p:cNvSpPr>
            <a:spLocks noGrp="1"/>
          </p:cNvSpPr>
          <p:nvPr>
            <p:ph type="dt" sz="half" idx="10"/>
          </p:nvPr>
        </p:nvSpPr>
        <p:spPr/>
        <p:txBody>
          <a:bodyPr/>
          <a:lstStyle/>
          <a:p>
            <a:fld id="{E885C9F6-F493-46F3-B028-9C1C8264682E}" type="datetimeFigureOut">
              <a:rPr lang="en-US" smtClean="0"/>
              <a:t>6/22/2020</a:t>
            </a:fld>
            <a:endParaRPr lang="en-US"/>
          </a:p>
        </p:txBody>
      </p:sp>
      <p:sp>
        <p:nvSpPr>
          <p:cNvPr id="6" name="Footer Placeholder 5">
            <a:extLst>
              <a:ext uri="{FF2B5EF4-FFF2-40B4-BE49-F238E27FC236}">
                <a16:creationId xmlns:a16="http://schemas.microsoft.com/office/drawing/2014/main" id="{6406BA52-9D3C-4DC0-9182-2BA062EC63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254D87-E36E-4FE6-A8CB-A108E597C380}"/>
              </a:ext>
            </a:extLst>
          </p:cNvPr>
          <p:cNvSpPr>
            <a:spLocks noGrp="1"/>
          </p:cNvSpPr>
          <p:nvPr>
            <p:ph type="sldNum" sz="quarter" idx="12"/>
          </p:nvPr>
        </p:nvSpPr>
        <p:spPr/>
        <p:txBody>
          <a:bodyPr/>
          <a:lstStyle/>
          <a:p>
            <a:fld id="{53A4CFD0-A223-4C8E-BF79-0F8E24A9D3C6}" type="slidenum">
              <a:rPr lang="en-US" smtClean="0"/>
              <a:t>‹#›</a:t>
            </a:fld>
            <a:endParaRPr lang="en-US"/>
          </a:p>
        </p:txBody>
      </p:sp>
    </p:spTree>
    <p:extLst>
      <p:ext uri="{BB962C8B-B14F-4D97-AF65-F5344CB8AC3E}">
        <p14:creationId xmlns:p14="http://schemas.microsoft.com/office/powerpoint/2010/main" val="3670051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0468-9308-47CE-B5A1-2BADF3A04F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74BC11-070D-4DCE-8F28-4E128F4419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72128B-7E46-4E70-A35C-D9FC8C412B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0899DB-576B-42D6-A4BF-BA5051B062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B6A836-769D-4F48-8592-544BF3BB10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9CCF2F-DF3A-41C0-84BD-60ABE7C624C3}"/>
              </a:ext>
            </a:extLst>
          </p:cNvPr>
          <p:cNvSpPr>
            <a:spLocks noGrp="1"/>
          </p:cNvSpPr>
          <p:nvPr>
            <p:ph type="dt" sz="half" idx="10"/>
          </p:nvPr>
        </p:nvSpPr>
        <p:spPr/>
        <p:txBody>
          <a:bodyPr/>
          <a:lstStyle/>
          <a:p>
            <a:fld id="{E885C9F6-F493-46F3-B028-9C1C8264682E}" type="datetimeFigureOut">
              <a:rPr lang="en-US" smtClean="0"/>
              <a:t>6/22/2020</a:t>
            </a:fld>
            <a:endParaRPr lang="en-US"/>
          </a:p>
        </p:txBody>
      </p:sp>
      <p:sp>
        <p:nvSpPr>
          <p:cNvPr id="8" name="Footer Placeholder 7">
            <a:extLst>
              <a:ext uri="{FF2B5EF4-FFF2-40B4-BE49-F238E27FC236}">
                <a16:creationId xmlns:a16="http://schemas.microsoft.com/office/drawing/2014/main" id="{86D82CEC-0474-49C8-8E31-32F6F8024F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292CF5-7A94-4E93-BF80-858EC48F8B64}"/>
              </a:ext>
            </a:extLst>
          </p:cNvPr>
          <p:cNvSpPr>
            <a:spLocks noGrp="1"/>
          </p:cNvSpPr>
          <p:nvPr>
            <p:ph type="sldNum" sz="quarter" idx="12"/>
          </p:nvPr>
        </p:nvSpPr>
        <p:spPr/>
        <p:txBody>
          <a:bodyPr/>
          <a:lstStyle/>
          <a:p>
            <a:fld id="{53A4CFD0-A223-4C8E-BF79-0F8E24A9D3C6}" type="slidenum">
              <a:rPr lang="en-US" smtClean="0"/>
              <a:t>‹#›</a:t>
            </a:fld>
            <a:endParaRPr lang="en-US"/>
          </a:p>
        </p:txBody>
      </p:sp>
    </p:spTree>
    <p:extLst>
      <p:ext uri="{BB962C8B-B14F-4D97-AF65-F5344CB8AC3E}">
        <p14:creationId xmlns:p14="http://schemas.microsoft.com/office/powerpoint/2010/main" val="771103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6957-F75C-4F0A-9A1C-3E64A1C8C1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602996-602C-45FB-8CB3-DEF8FE46F4FB}"/>
              </a:ext>
            </a:extLst>
          </p:cNvPr>
          <p:cNvSpPr>
            <a:spLocks noGrp="1"/>
          </p:cNvSpPr>
          <p:nvPr>
            <p:ph type="dt" sz="half" idx="10"/>
          </p:nvPr>
        </p:nvSpPr>
        <p:spPr/>
        <p:txBody>
          <a:bodyPr/>
          <a:lstStyle/>
          <a:p>
            <a:fld id="{E885C9F6-F493-46F3-B028-9C1C8264682E}" type="datetimeFigureOut">
              <a:rPr lang="en-US" smtClean="0"/>
              <a:t>6/22/2020</a:t>
            </a:fld>
            <a:endParaRPr lang="en-US"/>
          </a:p>
        </p:txBody>
      </p:sp>
      <p:sp>
        <p:nvSpPr>
          <p:cNvPr id="4" name="Footer Placeholder 3">
            <a:extLst>
              <a:ext uri="{FF2B5EF4-FFF2-40B4-BE49-F238E27FC236}">
                <a16:creationId xmlns:a16="http://schemas.microsoft.com/office/drawing/2014/main" id="{2B81906D-1FE9-4BFE-AA1A-B17A38F02F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4FAF07-BCD4-4CAE-8E68-F2D7A82B97A2}"/>
              </a:ext>
            </a:extLst>
          </p:cNvPr>
          <p:cNvSpPr>
            <a:spLocks noGrp="1"/>
          </p:cNvSpPr>
          <p:nvPr>
            <p:ph type="sldNum" sz="quarter" idx="12"/>
          </p:nvPr>
        </p:nvSpPr>
        <p:spPr/>
        <p:txBody>
          <a:bodyPr/>
          <a:lstStyle/>
          <a:p>
            <a:fld id="{53A4CFD0-A223-4C8E-BF79-0F8E24A9D3C6}" type="slidenum">
              <a:rPr lang="en-US" smtClean="0"/>
              <a:t>‹#›</a:t>
            </a:fld>
            <a:endParaRPr lang="en-US"/>
          </a:p>
        </p:txBody>
      </p:sp>
    </p:spTree>
    <p:extLst>
      <p:ext uri="{BB962C8B-B14F-4D97-AF65-F5344CB8AC3E}">
        <p14:creationId xmlns:p14="http://schemas.microsoft.com/office/powerpoint/2010/main" val="2859090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F82336-B619-4B55-BE62-EA613F4614AA}"/>
              </a:ext>
            </a:extLst>
          </p:cNvPr>
          <p:cNvSpPr>
            <a:spLocks noGrp="1"/>
          </p:cNvSpPr>
          <p:nvPr>
            <p:ph type="dt" sz="half" idx="10"/>
          </p:nvPr>
        </p:nvSpPr>
        <p:spPr/>
        <p:txBody>
          <a:bodyPr/>
          <a:lstStyle/>
          <a:p>
            <a:fld id="{E885C9F6-F493-46F3-B028-9C1C8264682E}" type="datetimeFigureOut">
              <a:rPr lang="en-US" smtClean="0"/>
              <a:t>6/22/2020</a:t>
            </a:fld>
            <a:endParaRPr lang="en-US"/>
          </a:p>
        </p:txBody>
      </p:sp>
      <p:sp>
        <p:nvSpPr>
          <p:cNvPr id="3" name="Footer Placeholder 2">
            <a:extLst>
              <a:ext uri="{FF2B5EF4-FFF2-40B4-BE49-F238E27FC236}">
                <a16:creationId xmlns:a16="http://schemas.microsoft.com/office/drawing/2014/main" id="{1CEB976C-A3D9-4CF1-8020-7770F473E9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82C7A4-9B3C-43BD-AA1C-73A53029D76C}"/>
              </a:ext>
            </a:extLst>
          </p:cNvPr>
          <p:cNvSpPr>
            <a:spLocks noGrp="1"/>
          </p:cNvSpPr>
          <p:nvPr>
            <p:ph type="sldNum" sz="quarter" idx="12"/>
          </p:nvPr>
        </p:nvSpPr>
        <p:spPr/>
        <p:txBody>
          <a:bodyPr/>
          <a:lstStyle/>
          <a:p>
            <a:fld id="{53A4CFD0-A223-4C8E-BF79-0F8E24A9D3C6}" type="slidenum">
              <a:rPr lang="en-US" smtClean="0"/>
              <a:t>‹#›</a:t>
            </a:fld>
            <a:endParaRPr lang="en-US"/>
          </a:p>
        </p:txBody>
      </p:sp>
    </p:spTree>
    <p:extLst>
      <p:ext uri="{BB962C8B-B14F-4D97-AF65-F5344CB8AC3E}">
        <p14:creationId xmlns:p14="http://schemas.microsoft.com/office/powerpoint/2010/main" val="1759305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E75C-7BF0-4C78-AE6D-06C8E5B634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498271-CC67-4EC8-B068-BCF08D875C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1127B3-DDC4-47D9-A24B-6FAAD2DF9F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5E3E9D-33E8-4A09-907C-35B7B9D25D0E}"/>
              </a:ext>
            </a:extLst>
          </p:cNvPr>
          <p:cNvSpPr>
            <a:spLocks noGrp="1"/>
          </p:cNvSpPr>
          <p:nvPr>
            <p:ph type="dt" sz="half" idx="10"/>
          </p:nvPr>
        </p:nvSpPr>
        <p:spPr/>
        <p:txBody>
          <a:bodyPr/>
          <a:lstStyle/>
          <a:p>
            <a:fld id="{E885C9F6-F493-46F3-B028-9C1C8264682E}" type="datetimeFigureOut">
              <a:rPr lang="en-US" smtClean="0"/>
              <a:t>6/22/2020</a:t>
            </a:fld>
            <a:endParaRPr lang="en-US"/>
          </a:p>
        </p:txBody>
      </p:sp>
      <p:sp>
        <p:nvSpPr>
          <p:cNvPr id="6" name="Footer Placeholder 5">
            <a:extLst>
              <a:ext uri="{FF2B5EF4-FFF2-40B4-BE49-F238E27FC236}">
                <a16:creationId xmlns:a16="http://schemas.microsoft.com/office/drawing/2014/main" id="{A47908F9-D06D-48B5-90F0-4868E8383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F91933-E441-468A-9CC8-104450108890}"/>
              </a:ext>
            </a:extLst>
          </p:cNvPr>
          <p:cNvSpPr>
            <a:spLocks noGrp="1"/>
          </p:cNvSpPr>
          <p:nvPr>
            <p:ph type="sldNum" sz="quarter" idx="12"/>
          </p:nvPr>
        </p:nvSpPr>
        <p:spPr/>
        <p:txBody>
          <a:bodyPr/>
          <a:lstStyle/>
          <a:p>
            <a:fld id="{53A4CFD0-A223-4C8E-BF79-0F8E24A9D3C6}" type="slidenum">
              <a:rPr lang="en-US" smtClean="0"/>
              <a:t>‹#›</a:t>
            </a:fld>
            <a:endParaRPr lang="en-US"/>
          </a:p>
        </p:txBody>
      </p:sp>
    </p:spTree>
    <p:extLst>
      <p:ext uri="{BB962C8B-B14F-4D97-AF65-F5344CB8AC3E}">
        <p14:creationId xmlns:p14="http://schemas.microsoft.com/office/powerpoint/2010/main" val="2667517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83407-3309-4786-8F1A-BE0DDD2060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E98BCF-16AD-4F85-9643-6C7CCA098F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737B9F-2A92-4921-91E2-935C860310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49434F-DD77-4DCD-A3A7-76E11236FCD8}"/>
              </a:ext>
            </a:extLst>
          </p:cNvPr>
          <p:cNvSpPr>
            <a:spLocks noGrp="1"/>
          </p:cNvSpPr>
          <p:nvPr>
            <p:ph type="dt" sz="half" idx="10"/>
          </p:nvPr>
        </p:nvSpPr>
        <p:spPr/>
        <p:txBody>
          <a:bodyPr/>
          <a:lstStyle/>
          <a:p>
            <a:fld id="{E885C9F6-F493-46F3-B028-9C1C8264682E}" type="datetimeFigureOut">
              <a:rPr lang="en-US" smtClean="0"/>
              <a:t>6/22/2020</a:t>
            </a:fld>
            <a:endParaRPr lang="en-US"/>
          </a:p>
        </p:txBody>
      </p:sp>
      <p:sp>
        <p:nvSpPr>
          <p:cNvPr id="6" name="Footer Placeholder 5">
            <a:extLst>
              <a:ext uri="{FF2B5EF4-FFF2-40B4-BE49-F238E27FC236}">
                <a16:creationId xmlns:a16="http://schemas.microsoft.com/office/drawing/2014/main" id="{0A29CF69-FE64-439A-8BD7-534A7ABC1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DC461E-EFE9-40C5-850C-79BB68404F29}"/>
              </a:ext>
            </a:extLst>
          </p:cNvPr>
          <p:cNvSpPr>
            <a:spLocks noGrp="1"/>
          </p:cNvSpPr>
          <p:nvPr>
            <p:ph type="sldNum" sz="quarter" idx="12"/>
          </p:nvPr>
        </p:nvSpPr>
        <p:spPr/>
        <p:txBody>
          <a:bodyPr/>
          <a:lstStyle/>
          <a:p>
            <a:fld id="{53A4CFD0-A223-4C8E-BF79-0F8E24A9D3C6}" type="slidenum">
              <a:rPr lang="en-US" smtClean="0"/>
              <a:t>‹#›</a:t>
            </a:fld>
            <a:endParaRPr lang="en-US"/>
          </a:p>
        </p:txBody>
      </p:sp>
    </p:spTree>
    <p:extLst>
      <p:ext uri="{BB962C8B-B14F-4D97-AF65-F5344CB8AC3E}">
        <p14:creationId xmlns:p14="http://schemas.microsoft.com/office/powerpoint/2010/main" val="1842875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FEDF9C-61B2-44E8-91BB-C67DD83261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CE0420-3BCE-42AA-91EF-8150114281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527F45-EE96-44C0-8A30-C28DFA9D3A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85C9F6-F493-46F3-B028-9C1C8264682E}" type="datetimeFigureOut">
              <a:rPr lang="en-US" smtClean="0"/>
              <a:t>6/22/2020</a:t>
            </a:fld>
            <a:endParaRPr lang="en-US"/>
          </a:p>
        </p:txBody>
      </p:sp>
      <p:sp>
        <p:nvSpPr>
          <p:cNvPr id="5" name="Footer Placeholder 4">
            <a:extLst>
              <a:ext uri="{FF2B5EF4-FFF2-40B4-BE49-F238E27FC236}">
                <a16:creationId xmlns:a16="http://schemas.microsoft.com/office/drawing/2014/main" id="{AEE59FD8-4DD3-4550-8248-6645F0A48B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5EBF37-B3FB-4C2A-8F44-C806D9E457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4CFD0-A223-4C8E-BF79-0F8E24A9D3C6}" type="slidenum">
              <a:rPr lang="en-US" smtClean="0"/>
              <a:t>‹#›</a:t>
            </a:fld>
            <a:endParaRPr lang="en-US"/>
          </a:p>
        </p:txBody>
      </p:sp>
    </p:spTree>
    <p:extLst>
      <p:ext uri="{BB962C8B-B14F-4D97-AF65-F5344CB8AC3E}">
        <p14:creationId xmlns:p14="http://schemas.microsoft.com/office/powerpoint/2010/main" val="1625706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cdc.gov/yellowfever/transmission/index.html"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customXml" Target="../ink/ink2.xml"/><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cdc.gov/hiv/basics/prep.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hyperlink" Target="https://ipac-canada.org/sars.php" TargetMode="External"/><Relationship Id="rId3" Type="http://schemas.openxmlformats.org/officeDocument/2006/relationships/hyperlink" Target="https://www.cdc.gov/hiv/basics/whatishiv.html" TargetMode="External"/><Relationship Id="rId7" Type="http://schemas.openxmlformats.org/officeDocument/2006/relationships/hyperlink" Target="https://www.cdc.gov/vhf/ebola/history/2014-2016-outbreak/index.html" TargetMode="External"/><Relationship Id="rId2" Type="http://schemas.openxmlformats.org/officeDocument/2006/relationships/hyperlink" Target="https://www.history.com/news/quarantine-black-death-medieval" TargetMode="External"/><Relationship Id="rId1" Type="http://schemas.openxmlformats.org/officeDocument/2006/relationships/slideLayout" Target="../slideLayouts/slideLayout2.xml"/><Relationship Id="rId6" Type="http://schemas.openxmlformats.org/officeDocument/2006/relationships/hyperlink" Target="https://www.cdc.gov/dotw/sars/index.html" TargetMode="External"/><Relationship Id="rId5" Type="http://schemas.openxmlformats.org/officeDocument/2006/relationships/hyperlink" Target="https://www.cdc.gov/yellowfever/symptoms/index.html" TargetMode="External"/><Relationship Id="rId4" Type="http://schemas.openxmlformats.org/officeDocument/2006/relationships/hyperlink" Target="https://www.cdc.gov/hiv/basics/prep.html"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nytimes.com/2020/06/05/world/canada/bonnie-henry-british-columbia-coronavirus.html" TargetMode="External"/><Relationship Id="rId7" Type="http://schemas.openxmlformats.org/officeDocument/2006/relationships/hyperlink" Target="https://www.who.int/news-room/fact-sheets/detail/ebola-virus-disease" TargetMode="External"/><Relationship Id="rId2" Type="http://schemas.openxmlformats.org/officeDocument/2006/relationships/hyperlink" Target="https://www.newscientist.com/article/dn9949-timeline-hiv-and-aids/#ixzz6P1QERCYr" TargetMode="External"/><Relationship Id="rId1" Type="http://schemas.openxmlformats.org/officeDocument/2006/relationships/slideLayout" Target="../slideLayouts/slideLayout2.xml"/><Relationship Id="rId6" Type="http://schemas.openxmlformats.org/officeDocument/2006/relationships/hyperlink" Target="https://www.who.int/ith/diseases/sars/en/" TargetMode="External"/><Relationship Id="rId5" Type="http://schemas.openxmlformats.org/officeDocument/2006/relationships/hyperlink" Target="https://www.hiv.gov/hiv-basics/overview/data-and-trends/global-statistics" TargetMode="External"/><Relationship Id="rId4" Type="http://schemas.openxmlformats.org/officeDocument/2006/relationships/hyperlink" Target="https://www.hiv.gov/hiv-basics/overview/about-hiv-and-aids/symptoms-of-hi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421F2-C1E7-4752-867F-E1AC6AB10D03}"/>
              </a:ext>
            </a:extLst>
          </p:cNvPr>
          <p:cNvSpPr>
            <a:spLocks noGrp="1"/>
          </p:cNvSpPr>
          <p:nvPr>
            <p:ph type="ctrTitle"/>
          </p:nvPr>
        </p:nvSpPr>
        <p:spPr/>
        <p:txBody>
          <a:bodyPr/>
          <a:lstStyle/>
          <a:p>
            <a:r>
              <a:rPr lang="en-US" dirty="0">
                <a:latin typeface="Cambria" panose="02040503050406030204" pitchFamily="18" charset="0"/>
                <a:ea typeface="Cambria" panose="02040503050406030204" pitchFamily="18" charset="0"/>
              </a:rPr>
              <a:t>Pandemics of the past: Part II</a:t>
            </a:r>
            <a:endParaRPr lang="en-US" dirty="0"/>
          </a:p>
        </p:txBody>
      </p:sp>
      <p:sp>
        <p:nvSpPr>
          <p:cNvPr id="3" name="Subtitle 2">
            <a:extLst>
              <a:ext uri="{FF2B5EF4-FFF2-40B4-BE49-F238E27FC236}">
                <a16:creationId xmlns:a16="http://schemas.microsoft.com/office/drawing/2014/main" id="{1FD5EB3A-090B-4388-89F2-A4232F778607}"/>
              </a:ext>
            </a:extLst>
          </p:cNvPr>
          <p:cNvSpPr>
            <a:spLocks noGrp="1"/>
          </p:cNvSpPr>
          <p:nvPr>
            <p:ph type="subTitle" idx="1"/>
          </p:nvPr>
        </p:nvSpPr>
        <p:spPr/>
        <p:txBody>
          <a:bodyPr/>
          <a:lstStyle/>
          <a:p>
            <a:r>
              <a:rPr lang="en-US" dirty="0">
                <a:latin typeface="Cambria" panose="02040503050406030204" pitchFamily="18" charset="0"/>
                <a:ea typeface="Cambria" panose="02040503050406030204" pitchFamily="18" charset="0"/>
              </a:rPr>
              <a:t>ANTH298: Pandemics Past &amp; Present</a:t>
            </a:r>
          </a:p>
          <a:p>
            <a:endParaRPr lang="en-US" dirty="0"/>
          </a:p>
        </p:txBody>
      </p:sp>
    </p:spTree>
    <p:extLst>
      <p:ext uri="{BB962C8B-B14F-4D97-AF65-F5344CB8AC3E}">
        <p14:creationId xmlns:p14="http://schemas.microsoft.com/office/powerpoint/2010/main" val="4213036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EE9CB-85A2-4302-9D05-CAD2BF42974C}"/>
              </a:ext>
            </a:extLst>
          </p:cNvPr>
          <p:cNvSpPr>
            <a:spLocks noGrp="1"/>
          </p:cNvSpPr>
          <p:nvPr>
            <p:ph type="title"/>
          </p:nvPr>
        </p:nvSpPr>
        <p:spPr>
          <a:xfrm>
            <a:off x="838200" y="128058"/>
            <a:ext cx="10515600" cy="1325563"/>
          </a:xfrm>
        </p:spPr>
        <p:txBody>
          <a:bodyPr/>
          <a:lstStyle/>
          <a:p>
            <a:pPr algn="ctr"/>
            <a:r>
              <a:rPr lang="en-US" dirty="0">
                <a:latin typeface="Cambria" panose="02040503050406030204" pitchFamily="18" charset="0"/>
                <a:ea typeface="Cambria" panose="02040503050406030204" pitchFamily="18" charset="0"/>
              </a:rPr>
              <a:t>Yellow fever Eradication</a:t>
            </a:r>
          </a:p>
        </p:txBody>
      </p:sp>
      <p:sp>
        <p:nvSpPr>
          <p:cNvPr id="3" name="Content Placeholder 2">
            <a:extLst>
              <a:ext uri="{FF2B5EF4-FFF2-40B4-BE49-F238E27FC236}">
                <a16:creationId xmlns:a16="http://schemas.microsoft.com/office/drawing/2014/main" id="{52ADF2D8-89B1-44E8-BA8C-34889EEFD685}"/>
              </a:ext>
            </a:extLst>
          </p:cNvPr>
          <p:cNvSpPr>
            <a:spLocks noGrp="1"/>
          </p:cNvSpPr>
          <p:nvPr>
            <p:ph idx="1"/>
          </p:nvPr>
        </p:nvSpPr>
        <p:spPr>
          <a:xfrm>
            <a:off x="1" y="1332709"/>
            <a:ext cx="7535332" cy="5525291"/>
          </a:xfrm>
        </p:spPr>
        <p:txBody>
          <a:bodyPr>
            <a:normAutofit/>
          </a:bodyPr>
          <a:lstStyle/>
          <a:p>
            <a:r>
              <a:rPr lang="en-US" dirty="0">
                <a:latin typeface="Cambria" panose="02040503050406030204" pitchFamily="18" charset="0"/>
                <a:ea typeface="Cambria" panose="02040503050406030204" pitchFamily="18" charset="0"/>
              </a:rPr>
              <a:t>Port cities tried to control entry of the disease with quarantine of ships and anti-mosquito measures</a:t>
            </a:r>
          </a:p>
          <a:p>
            <a:r>
              <a:rPr lang="en-US" dirty="0">
                <a:latin typeface="Cambria" panose="02040503050406030204" pitchFamily="18" charset="0"/>
                <a:ea typeface="Cambria" panose="02040503050406030204" pitchFamily="18" charset="0"/>
              </a:rPr>
              <a:t>In the USA, in NYC in 1668, urban epidemics continued in the United States until 1905, with the last outbreak affecting New Orleans (Staples &amp; </a:t>
            </a:r>
            <a:r>
              <a:rPr lang="en-US" dirty="0" err="1">
                <a:latin typeface="Cambria" panose="02040503050406030204" pitchFamily="18" charset="0"/>
                <a:ea typeface="Cambria" panose="02040503050406030204" pitchFamily="18" charset="0"/>
              </a:rPr>
              <a:t>Monath</a:t>
            </a:r>
            <a:r>
              <a:rPr lang="en-US" dirty="0">
                <a:latin typeface="Cambria" panose="02040503050406030204" pitchFamily="18" charset="0"/>
                <a:ea typeface="Cambria" panose="02040503050406030204" pitchFamily="18" charset="0"/>
              </a:rPr>
              <a:t>, 2008)</a:t>
            </a:r>
          </a:p>
          <a:p>
            <a:r>
              <a:rPr lang="en-US" dirty="0">
                <a:latin typeface="Cambria" panose="02040503050406030204" pitchFamily="18" charset="0"/>
                <a:ea typeface="Cambria" panose="02040503050406030204" pitchFamily="18" charset="0"/>
              </a:rPr>
              <a:t>Based on Reed's work led General William Gorgas to institute a campaign in Havana against the urban mosquito vector, eliminating the disease in 1902.</a:t>
            </a:r>
            <a:endParaRPr lang="en-US" baseline="30000" dirty="0">
              <a:latin typeface="Cambria" panose="02040503050406030204" pitchFamily="18" charset="0"/>
              <a:ea typeface="Cambria" panose="02040503050406030204" pitchFamily="18" charset="0"/>
            </a:endParaRPr>
          </a:p>
          <a:p>
            <a:pPr lvl="1"/>
            <a:r>
              <a:rPr lang="en-US" dirty="0">
                <a:latin typeface="Cambria" panose="02040503050406030204" pitchFamily="18" charset="0"/>
                <a:ea typeface="Cambria" panose="02040503050406030204" pitchFamily="18" charset="0"/>
              </a:rPr>
              <a:t>He accomplished the same task 4 years later in Panama, which allowed the canal to be completed</a:t>
            </a:r>
            <a:endParaRPr lang="en-US" sz="20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A261F5E-3999-4060-8776-14C36C9FA717}"/>
              </a:ext>
            </a:extLst>
          </p:cNvPr>
          <p:cNvPicPr>
            <a:picLocks noChangeAspect="1"/>
          </p:cNvPicPr>
          <p:nvPr/>
        </p:nvPicPr>
        <p:blipFill>
          <a:blip r:embed="rId3"/>
          <a:stretch>
            <a:fillRect/>
          </a:stretch>
        </p:blipFill>
        <p:spPr>
          <a:xfrm>
            <a:off x="7400241" y="1826288"/>
            <a:ext cx="4791758" cy="3205424"/>
          </a:xfrm>
          <a:prstGeom prst="rect">
            <a:avLst/>
          </a:prstGeom>
        </p:spPr>
      </p:pic>
      <p:sp>
        <p:nvSpPr>
          <p:cNvPr id="5" name="Rectangle 4">
            <a:extLst>
              <a:ext uri="{FF2B5EF4-FFF2-40B4-BE49-F238E27FC236}">
                <a16:creationId xmlns:a16="http://schemas.microsoft.com/office/drawing/2014/main" id="{9CE56394-8737-45D6-97FD-A6CEF6BC3C89}"/>
              </a:ext>
            </a:extLst>
          </p:cNvPr>
          <p:cNvSpPr/>
          <p:nvPr/>
        </p:nvSpPr>
        <p:spPr>
          <a:xfrm>
            <a:off x="7535333" y="5079234"/>
            <a:ext cx="4729480" cy="577081"/>
          </a:xfrm>
          <a:prstGeom prst="rect">
            <a:avLst/>
          </a:prstGeom>
        </p:spPr>
        <p:txBody>
          <a:bodyPr wrap="square">
            <a:spAutoFit/>
          </a:bodyPr>
          <a:lstStyle/>
          <a:p>
            <a:r>
              <a:rPr lang="en-US" sz="1050" dirty="0"/>
              <a:t>Yellow Fever Excitement at Quarantine, Staten Island, N.Y. Harbor, Destruction of the Barricades </a:t>
            </a:r>
            <a:r>
              <a:rPr lang="en-US" sz="1050" dirty="0" err="1"/>
              <a:t>IllustrationAn</a:t>
            </a:r>
            <a:r>
              <a:rPr lang="en-US" sz="1050" dirty="0"/>
              <a:t> illustration from an 1855 edition of Frank Leslie's Illustrated Newspaper. (Photo by © CORBIS/Corbis via Getty Images)</a:t>
            </a:r>
          </a:p>
        </p:txBody>
      </p:sp>
    </p:spTree>
    <p:extLst>
      <p:ext uri="{BB962C8B-B14F-4D97-AF65-F5344CB8AC3E}">
        <p14:creationId xmlns:p14="http://schemas.microsoft.com/office/powerpoint/2010/main" val="167865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50FB9E-C90E-4A0A-8973-82BBE33EA29C}"/>
              </a:ext>
            </a:extLst>
          </p:cNvPr>
          <p:cNvSpPr>
            <a:spLocks noGrp="1"/>
          </p:cNvSpPr>
          <p:nvPr>
            <p:ph type="title"/>
          </p:nvPr>
        </p:nvSpPr>
        <p:spPr>
          <a:xfrm>
            <a:off x="821516" y="640263"/>
            <a:ext cx="6204984" cy="1344975"/>
          </a:xfrm>
        </p:spPr>
        <p:txBody>
          <a:bodyPr>
            <a:normAutofit/>
          </a:bodyPr>
          <a:lstStyle/>
          <a:p>
            <a:r>
              <a:rPr lang="en-US" sz="4000" dirty="0">
                <a:latin typeface="Cambria" panose="02040503050406030204" pitchFamily="18" charset="0"/>
                <a:ea typeface="Cambria" panose="02040503050406030204" pitchFamily="18" charset="0"/>
              </a:rPr>
              <a:t>Yellow fever Eradication</a:t>
            </a:r>
          </a:p>
        </p:txBody>
      </p:sp>
      <p:sp>
        <p:nvSpPr>
          <p:cNvPr id="3" name="Content Placeholder 2">
            <a:extLst>
              <a:ext uri="{FF2B5EF4-FFF2-40B4-BE49-F238E27FC236}">
                <a16:creationId xmlns:a16="http://schemas.microsoft.com/office/drawing/2014/main" id="{63554ADF-3CBC-47A6-823B-531D54B8EED4}"/>
              </a:ext>
            </a:extLst>
          </p:cNvPr>
          <p:cNvSpPr>
            <a:spLocks noGrp="1"/>
          </p:cNvSpPr>
          <p:nvPr>
            <p:ph idx="1"/>
          </p:nvPr>
        </p:nvSpPr>
        <p:spPr>
          <a:xfrm>
            <a:off x="821515" y="2121762"/>
            <a:ext cx="6204984" cy="3626917"/>
          </a:xfrm>
        </p:spPr>
        <p:txBody>
          <a:bodyPr>
            <a:normAutofit/>
          </a:bodyPr>
          <a:lstStyle/>
          <a:p>
            <a:r>
              <a:rPr lang="en-US" sz="2200" dirty="0">
                <a:latin typeface="Cambria" panose="02040503050406030204" pitchFamily="18" charset="0"/>
                <a:ea typeface="Cambria" panose="02040503050406030204" pitchFamily="18" charset="0"/>
              </a:rPr>
              <a:t>By 1918, the Rockefeller Foundation formed a Yellow Fever Commission with the goal of eradicating yellow fever through the elimination of </a:t>
            </a:r>
            <a:r>
              <a:rPr lang="en-US" sz="2200" i="1" dirty="0">
                <a:latin typeface="Cambria" panose="02040503050406030204" pitchFamily="18" charset="0"/>
                <a:ea typeface="Cambria" panose="02040503050406030204" pitchFamily="18" charset="0"/>
              </a:rPr>
              <a:t>Aedes aegypti.</a:t>
            </a:r>
          </a:p>
          <a:p>
            <a:r>
              <a:rPr lang="en-US" sz="2200" dirty="0">
                <a:latin typeface="Cambria" panose="02040503050406030204" pitchFamily="18" charset="0"/>
                <a:ea typeface="Cambria" panose="02040503050406030204" pitchFamily="18" charset="0"/>
              </a:rPr>
              <a:t>Early activities were initially successful against urban (</a:t>
            </a:r>
            <a:r>
              <a:rPr lang="en-US" sz="2200" i="1" dirty="0">
                <a:latin typeface="Cambria" panose="02040503050406030204" pitchFamily="18" charset="0"/>
                <a:ea typeface="Cambria" panose="02040503050406030204" pitchFamily="18" charset="0"/>
              </a:rPr>
              <a:t>Aedes aegypti</a:t>
            </a:r>
            <a:r>
              <a:rPr lang="en-US" sz="2200" dirty="0">
                <a:latin typeface="Cambria" panose="02040503050406030204" pitchFamily="18" charset="0"/>
                <a:ea typeface="Cambria" panose="02040503050406030204" pitchFamily="18" charset="0"/>
              </a:rPr>
              <a:t>–borne) yellow fever, the goal of eradication Staples &amp; </a:t>
            </a:r>
            <a:r>
              <a:rPr lang="en-US" sz="2200" dirty="0" err="1">
                <a:latin typeface="Cambria" panose="02040503050406030204" pitchFamily="18" charset="0"/>
                <a:ea typeface="Cambria" panose="02040503050406030204" pitchFamily="18" charset="0"/>
              </a:rPr>
              <a:t>Monath</a:t>
            </a:r>
            <a:r>
              <a:rPr lang="en-US" sz="2200" dirty="0">
                <a:latin typeface="Cambria" panose="02040503050406030204" pitchFamily="18" charset="0"/>
                <a:ea typeface="Cambria" panose="02040503050406030204" pitchFamily="18" charset="0"/>
              </a:rPr>
              <a:t>, 2008)</a:t>
            </a:r>
          </a:p>
          <a:p>
            <a:pPr lvl="1"/>
            <a:r>
              <a:rPr lang="en-US" sz="2200" dirty="0">
                <a:latin typeface="Cambria" panose="02040503050406030204" pitchFamily="18" charset="0"/>
                <a:ea typeface="Cambria" panose="02040503050406030204" pitchFamily="18" charset="0"/>
              </a:rPr>
              <a:t>Later the discovered, however, that yellow fever was a zoonosis, maintained by sylvatic mosquito species and nonhuman primates in the Amazon jungle</a:t>
            </a:r>
          </a:p>
          <a:p>
            <a:endParaRPr lang="en-US" sz="2200" dirty="0"/>
          </a:p>
        </p:txBody>
      </p:sp>
      <p:pic>
        <p:nvPicPr>
          <p:cNvPr id="5" name="Picture 4">
            <a:extLst>
              <a:ext uri="{FF2B5EF4-FFF2-40B4-BE49-F238E27FC236}">
                <a16:creationId xmlns:a16="http://schemas.microsoft.com/office/drawing/2014/main" id="{D9FC0D70-088C-4E4D-AE9A-51DB33FADCCE}"/>
              </a:ext>
            </a:extLst>
          </p:cNvPr>
          <p:cNvPicPr>
            <a:picLocks noChangeAspect="1"/>
          </p:cNvPicPr>
          <p:nvPr/>
        </p:nvPicPr>
        <p:blipFill>
          <a:blip r:embed="rId2"/>
          <a:stretch>
            <a:fillRect/>
          </a:stretch>
        </p:blipFill>
        <p:spPr>
          <a:xfrm>
            <a:off x="8118937" y="306909"/>
            <a:ext cx="3463636" cy="2286000"/>
          </a:xfrm>
          <a:prstGeom prst="rect">
            <a:avLst/>
          </a:prstGeom>
        </p:spPr>
      </p:pic>
      <p:pic>
        <p:nvPicPr>
          <p:cNvPr id="4" name="Picture 3">
            <a:extLst>
              <a:ext uri="{FF2B5EF4-FFF2-40B4-BE49-F238E27FC236}">
                <a16:creationId xmlns:a16="http://schemas.microsoft.com/office/drawing/2014/main" id="{D90E2EB2-7B7D-4DB3-ADCB-026DF4B83058}"/>
              </a:ext>
            </a:extLst>
          </p:cNvPr>
          <p:cNvPicPr>
            <a:picLocks noChangeAspect="1"/>
          </p:cNvPicPr>
          <p:nvPr/>
        </p:nvPicPr>
        <p:blipFill>
          <a:blip r:embed="rId3"/>
          <a:stretch>
            <a:fillRect/>
          </a:stretch>
        </p:blipFill>
        <p:spPr>
          <a:xfrm>
            <a:off x="8558702" y="2828925"/>
            <a:ext cx="2584107" cy="3388994"/>
          </a:xfrm>
          <a:prstGeom prst="rect">
            <a:avLst/>
          </a:prstGeom>
        </p:spPr>
      </p:pic>
      <p:sp>
        <p:nvSpPr>
          <p:cNvPr id="8" name="Rectangle 7">
            <a:extLst>
              <a:ext uri="{FF2B5EF4-FFF2-40B4-BE49-F238E27FC236}">
                <a16:creationId xmlns:a16="http://schemas.microsoft.com/office/drawing/2014/main" id="{42F105F9-FBD2-4D92-8966-57525C882441}"/>
              </a:ext>
            </a:extLst>
          </p:cNvPr>
          <p:cNvSpPr/>
          <p:nvPr/>
        </p:nvSpPr>
        <p:spPr>
          <a:xfrm>
            <a:off x="7585632" y="2407268"/>
            <a:ext cx="4665636" cy="577081"/>
          </a:xfrm>
          <a:prstGeom prst="rect">
            <a:avLst/>
          </a:prstGeom>
        </p:spPr>
        <p:txBody>
          <a:bodyPr wrap="square">
            <a:spAutoFit/>
          </a:bodyPr>
          <a:lstStyle/>
          <a:p>
            <a:r>
              <a:rPr lang="en-US" sz="1050" dirty="0"/>
              <a:t>Put an end to Smallpox and Yellow Fever, Be Vaccinated Nigeria Department of Health poster showing an African in traditional clothing being inoculated. Illustrated by A </a:t>
            </a:r>
            <a:r>
              <a:rPr lang="en-US" sz="1050" dirty="0" err="1"/>
              <a:t>Folorin</a:t>
            </a:r>
            <a:r>
              <a:rPr lang="en-US" sz="1050" dirty="0"/>
              <a:t> (Photo by David Pollack/Corbis via Getty Images)</a:t>
            </a:r>
          </a:p>
        </p:txBody>
      </p:sp>
      <p:sp>
        <p:nvSpPr>
          <p:cNvPr id="9" name="Rectangle 8">
            <a:extLst>
              <a:ext uri="{FF2B5EF4-FFF2-40B4-BE49-F238E27FC236}">
                <a16:creationId xmlns:a16="http://schemas.microsoft.com/office/drawing/2014/main" id="{EF78E602-1383-41E9-9401-BB6E35E437A1}"/>
              </a:ext>
            </a:extLst>
          </p:cNvPr>
          <p:cNvSpPr/>
          <p:nvPr/>
        </p:nvSpPr>
        <p:spPr>
          <a:xfrm>
            <a:off x="7602391" y="6351036"/>
            <a:ext cx="4530342" cy="400110"/>
          </a:xfrm>
          <a:prstGeom prst="rect">
            <a:avLst/>
          </a:prstGeom>
        </p:spPr>
        <p:txBody>
          <a:bodyPr wrap="square">
            <a:spAutoFit/>
          </a:bodyPr>
          <a:lstStyle/>
          <a:p>
            <a:r>
              <a:rPr lang="en-US" sz="1000" dirty="0"/>
              <a:t>Illustration on Political Caution(Original Caption) Shall We Let Him In? Mr. Mayor and gentlemen of the Board of Aldermen, the answer rests with you</a:t>
            </a:r>
          </a:p>
        </p:txBody>
      </p:sp>
    </p:spTree>
    <p:extLst>
      <p:ext uri="{BB962C8B-B14F-4D97-AF65-F5344CB8AC3E}">
        <p14:creationId xmlns:p14="http://schemas.microsoft.com/office/powerpoint/2010/main" val="2873223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6897A-C268-4D77-A686-578CA8741164}"/>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Three infectious cycles of Yellow fever</a:t>
            </a:r>
          </a:p>
        </p:txBody>
      </p:sp>
      <p:sp>
        <p:nvSpPr>
          <p:cNvPr id="3" name="Content Placeholder 2">
            <a:extLst>
              <a:ext uri="{FF2B5EF4-FFF2-40B4-BE49-F238E27FC236}">
                <a16:creationId xmlns:a16="http://schemas.microsoft.com/office/drawing/2014/main" id="{8933A9AF-91B3-45ED-93DF-C31423A15FE5}"/>
              </a:ext>
            </a:extLst>
          </p:cNvPr>
          <p:cNvSpPr>
            <a:spLocks noGrp="1"/>
          </p:cNvSpPr>
          <p:nvPr>
            <p:ph idx="1"/>
          </p:nvPr>
        </p:nvSpPr>
        <p:spPr>
          <a:xfrm>
            <a:off x="838200" y="1483360"/>
            <a:ext cx="5345154" cy="4693603"/>
          </a:xfrm>
        </p:spPr>
        <p:txBody>
          <a:bodyPr>
            <a:normAutofit/>
          </a:bodyPr>
          <a:lstStyle/>
          <a:p>
            <a:pPr marL="0" indent="0">
              <a:buNone/>
            </a:pPr>
            <a:endParaRPr lang="en-US" altLang="en-US" b="1" dirty="0">
              <a:latin typeface="Cambria" panose="02040503050406030204" pitchFamily="18" charset="0"/>
              <a:ea typeface="Cambria" panose="02040503050406030204" pitchFamily="18" charset="0"/>
            </a:endParaRPr>
          </a:p>
          <a:p>
            <a:r>
              <a:rPr lang="en-US" altLang="en-US" dirty="0">
                <a:latin typeface="Cambria" panose="02040503050406030204" pitchFamily="18" charset="0"/>
                <a:ea typeface="Cambria" panose="02040503050406030204" pitchFamily="18" charset="0"/>
              </a:rPr>
              <a:t>An urban form transmitted by </a:t>
            </a:r>
            <a:r>
              <a:rPr lang="en-US" altLang="en-US" i="1" dirty="0">
                <a:latin typeface="Cambria" panose="02040503050406030204" pitchFamily="18" charset="0"/>
                <a:ea typeface="Cambria" panose="02040503050406030204" pitchFamily="18" charset="0"/>
              </a:rPr>
              <a:t>Aedes</a:t>
            </a:r>
            <a:r>
              <a:rPr lang="en-US" altLang="en-US" dirty="0">
                <a:latin typeface="Cambria" panose="02040503050406030204" pitchFamily="18" charset="0"/>
                <a:ea typeface="Cambria" panose="02040503050406030204" pitchFamily="18" charset="0"/>
              </a:rPr>
              <a:t> </a:t>
            </a:r>
            <a:r>
              <a:rPr lang="en-US" altLang="en-US" i="1" dirty="0">
                <a:latin typeface="Cambria" panose="02040503050406030204" pitchFamily="18" charset="0"/>
                <a:ea typeface="Cambria" panose="02040503050406030204" pitchFamily="18" charset="0"/>
              </a:rPr>
              <a:t>aegypti</a:t>
            </a:r>
            <a:endParaRPr lang="en-US" altLang="en-US" dirty="0">
              <a:latin typeface="Cambria" panose="02040503050406030204" pitchFamily="18" charset="0"/>
              <a:ea typeface="Cambria" panose="02040503050406030204" pitchFamily="18" charset="0"/>
            </a:endParaRPr>
          </a:p>
          <a:p>
            <a:r>
              <a:rPr lang="en-US" altLang="en-US" dirty="0">
                <a:latin typeface="Cambria" panose="02040503050406030204" pitchFamily="18" charset="0"/>
                <a:ea typeface="Cambria" panose="02040503050406030204" pitchFamily="18" charset="0"/>
              </a:rPr>
              <a:t>Jungle or sylvatic form from non-human primates</a:t>
            </a:r>
          </a:p>
          <a:p>
            <a:r>
              <a:rPr lang="en-US" dirty="0">
                <a:latin typeface="Cambria" panose="02040503050406030204" pitchFamily="18" charset="0"/>
                <a:ea typeface="Cambria" panose="02040503050406030204" pitchFamily="18" charset="0"/>
              </a:rPr>
              <a:t>An intermediate (savannah) cycle, found in Africa: </a:t>
            </a:r>
          </a:p>
          <a:p>
            <a:pPr lvl="1"/>
            <a:r>
              <a:rPr lang="en-US" dirty="0">
                <a:latin typeface="Cambria" panose="02040503050406030204" pitchFamily="18" charset="0"/>
                <a:ea typeface="Cambria" panose="02040503050406030204" pitchFamily="18" charset="0"/>
              </a:rPr>
              <a:t>involves transmission of virus from mosquitoes to humans living or working in jungle border areas</a:t>
            </a:r>
            <a:endParaRPr lang="en-US" altLang="en-US" b="1" dirty="0">
              <a:latin typeface="Cambria" panose="02040503050406030204" pitchFamily="18" charset="0"/>
              <a:ea typeface="Cambria" panose="02040503050406030204" pitchFamily="18" charset="0"/>
            </a:endParaRPr>
          </a:p>
          <a:p>
            <a:endParaRPr lang="en-US" dirty="0"/>
          </a:p>
        </p:txBody>
      </p:sp>
      <p:pic>
        <p:nvPicPr>
          <p:cNvPr id="1026" name="Picture 2" descr="Yellow fever virus has three transmission cycles: jungle (sylvatic), intermediate (savannah), and urban.">
            <a:extLst>
              <a:ext uri="{FF2B5EF4-FFF2-40B4-BE49-F238E27FC236}">
                <a16:creationId xmlns:a16="http://schemas.microsoft.com/office/drawing/2014/main" id="{82BEC53A-EAB6-47C9-B43C-5EBA844CA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354" y="1889760"/>
            <a:ext cx="5765441" cy="38871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92B0306-4620-405E-BB42-9C24457366BD}"/>
              </a:ext>
            </a:extLst>
          </p:cNvPr>
          <p:cNvSpPr/>
          <p:nvPr/>
        </p:nvSpPr>
        <p:spPr>
          <a:xfrm>
            <a:off x="6096000" y="5916414"/>
            <a:ext cx="5700150" cy="369332"/>
          </a:xfrm>
          <a:prstGeom prst="rect">
            <a:avLst/>
          </a:prstGeom>
        </p:spPr>
        <p:txBody>
          <a:bodyPr wrap="none">
            <a:spAutoFit/>
          </a:bodyPr>
          <a:lstStyle/>
          <a:p>
            <a:r>
              <a:rPr lang="en-US" dirty="0">
                <a:hlinkClick r:id="rId4"/>
              </a:rPr>
              <a:t>https://www.cdc.gov/yellowfever/transmission/index.html</a:t>
            </a:r>
            <a:endParaRPr lang="en-US" dirty="0"/>
          </a:p>
        </p:txBody>
      </p:sp>
    </p:spTree>
    <p:extLst>
      <p:ext uri="{BB962C8B-B14F-4D97-AF65-F5344CB8AC3E}">
        <p14:creationId xmlns:p14="http://schemas.microsoft.com/office/powerpoint/2010/main" val="2655532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472D7-2344-45A0-A980-0F8170809074}"/>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Yellow fever today</a:t>
            </a:r>
          </a:p>
        </p:txBody>
      </p:sp>
      <p:sp>
        <p:nvSpPr>
          <p:cNvPr id="3" name="Content Placeholder 2">
            <a:extLst>
              <a:ext uri="{FF2B5EF4-FFF2-40B4-BE49-F238E27FC236}">
                <a16:creationId xmlns:a16="http://schemas.microsoft.com/office/drawing/2014/main" id="{ECB3B5D6-A141-4579-994C-E175A9E38758}"/>
              </a:ext>
            </a:extLst>
          </p:cNvPr>
          <p:cNvSpPr>
            <a:spLocks noGrp="1"/>
          </p:cNvSpPr>
          <p:nvPr>
            <p:ph idx="1"/>
          </p:nvPr>
        </p:nvSpPr>
        <p:spPr/>
        <p:txBody>
          <a:bodyPr>
            <a:normAutofit/>
          </a:bodyPr>
          <a:lstStyle/>
          <a:p>
            <a:r>
              <a:rPr lang="en-US" dirty="0">
                <a:latin typeface="Cambria" panose="02040503050406030204" pitchFamily="18" charset="0"/>
                <a:ea typeface="Cambria" panose="02040503050406030204" pitchFamily="18" charset="0"/>
              </a:rPr>
              <a:t> Since the 1980s, the number of yellow fever cases has been increasing again, and </a:t>
            </a:r>
            <a:r>
              <a:rPr lang="en-US" i="1" dirty="0">
                <a:latin typeface="Cambria" panose="02040503050406030204" pitchFamily="18" charset="0"/>
                <a:ea typeface="Cambria" panose="02040503050406030204" pitchFamily="18" charset="0"/>
              </a:rPr>
              <a:t>A. aegypti</a:t>
            </a:r>
            <a:r>
              <a:rPr lang="en-US" dirty="0">
                <a:latin typeface="Cambria" panose="02040503050406030204" pitchFamily="18" charset="0"/>
                <a:ea typeface="Cambria" panose="02040503050406030204" pitchFamily="18" charset="0"/>
              </a:rPr>
              <a:t> has returned to the urban centers of South America (Toll, 2009)</a:t>
            </a:r>
          </a:p>
          <a:p>
            <a:pPr lvl="1"/>
            <a:r>
              <a:rPr lang="en-US" dirty="0">
                <a:latin typeface="Cambria" panose="02040503050406030204" pitchFamily="18" charset="0"/>
                <a:ea typeface="Cambria" panose="02040503050406030204" pitchFamily="18" charset="0"/>
              </a:rPr>
              <a:t>Partly due to limitations on available insecticides</a:t>
            </a:r>
          </a:p>
          <a:p>
            <a:pPr lvl="1"/>
            <a:r>
              <a:rPr lang="en-US" dirty="0">
                <a:latin typeface="Cambria" panose="02040503050406030204" pitchFamily="18" charset="0"/>
                <a:ea typeface="Cambria" panose="02040503050406030204" pitchFamily="18" charset="0"/>
              </a:rPr>
              <a:t>Habitat dislocations caused by climate change</a:t>
            </a:r>
          </a:p>
          <a:p>
            <a:pPr lvl="1"/>
            <a:r>
              <a:rPr lang="en-US" dirty="0">
                <a:latin typeface="Cambria" panose="02040503050406030204" pitchFamily="18" charset="0"/>
                <a:ea typeface="Cambria" panose="02040503050406030204" pitchFamily="18" charset="0"/>
              </a:rPr>
              <a:t>The vector control program was abandoned. </a:t>
            </a:r>
          </a:p>
          <a:p>
            <a:r>
              <a:rPr lang="en-US" dirty="0">
                <a:latin typeface="Cambria" panose="02040503050406030204" pitchFamily="18" charset="0"/>
                <a:ea typeface="Cambria" panose="02040503050406030204" pitchFamily="18" charset="0"/>
              </a:rPr>
              <a:t>In Africa, virus eradication programs have mostly relied upon vaccination. </a:t>
            </a:r>
          </a:p>
          <a:p>
            <a:pPr lvl="1"/>
            <a:r>
              <a:rPr lang="en-US" dirty="0">
                <a:latin typeface="Cambria" panose="02040503050406030204" pitchFamily="18" charset="0"/>
                <a:ea typeface="Cambria" panose="02040503050406030204" pitchFamily="18" charset="0"/>
              </a:rPr>
              <a:t>Largely unsuccessful because they can not break the sylvatic cycle </a:t>
            </a:r>
          </a:p>
          <a:p>
            <a:pPr lvl="1"/>
            <a:r>
              <a:rPr lang="en-US" dirty="0">
                <a:latin typeface="Cambria" panose="02040503050406030204" pitchFamily="18" charset="0"/>
                <a:ea typeface="Cambria" panose="02040503050406030204" pitchFamily="18" charset="0"/>
              </a:rPr>
              <a:t>With few countries establishing regular vaccination programs (Toll, 2009)</a:t>
            </a:r>
          </a:p>
        </p:txBody>
      </p:sp>
    </p:spTree>
    <p:extLst>
      <p:ext uri="{BB962C8B-B14F-4D97-AF65-F5344CB8AC3E}">
        <p14:creationId xmlns:p14="http://schemas.microsoft.com/office/powerpoint/2010/main" val="2352654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5E50D-F29C-4547-9014-01DE9C65C5CA}"/>
              </a:ext>
            </a:extLst>
          </p:cNvPr>
          <p:cNvSpPr>
            <a:spLocks noGrp="1"/>
          </p:cNvSpPr>
          <p:nvPr>
            <p:ph type="title"/>
          </p:nvPr>
        </p:nvSpPr>
        <p:spPr/>
        <p:txBody>
          <a:bodyPr/>
          <a:lstStyle/>
          <a:p>
            <a:pPr algn="ctr"/>
            <a:r>
              <a:rPr lang="en-US" dirty="0">
                <a:latin typeface="Cambria" panose="02040503050406030204" pitchFamily="18" charset="0"/>
                <a:ea typeface="Cambria" panose="02040503050406030204" pitchFamily="18" charset="0"/>
              </a:rPr>
              <a:t>Origins of HIV </a:t>
            </a:r>
            <a:r>
              <a:rPr lang="en-US" sz="3200" dirty="0">
                <a:latin typeface="Cambria" panose="02040503050406030204" pitchFamily="18" charset="0"/>
                <a:ea typeface="Cambria" panose="02040503050406030204" pitchFamily="18" charset="0"/>
              </a:rPr>
              <a:t>(Sharp &amp; Hanh, 2011)</a:t>
            </a:r>
            <a:endParaRPr lang="en-US" sz="3200" dirty="0"/>
          </a:p>
        </p:txBody>
      </p:sp>
      <p:sp>
        <p:nvSpPr>
          <p:cNvPr id="3" name="Content Placeholder 2">
            <a:extLst>
              <a:ext uri="{FF2B5EF4-FFF2-40B4-BE49-F238E27FC236}">
                <a16:creationId xmlns:a16="http://schemas.microsoft.com/office/drawing/2014/main" id="{B6C5E699-E4E6-4464-9E41-0DDA64A3253D}"/>
              </a:ext>
            </a:extLst>
          </p:cNvPr>
          <p:cNvSpPr>
            <a:spLocks noGrp="1"/>
          </p:cNvSpPr>
          <p:nvPr>
            <p:ph idx="1"/>
          </p:nvPr>
        </p:nvSpPr>
        <p:spPr>
          <a:xfrm>
            <a:off x="143839" y="1561672"/>
            <a:ext cx="5609690" cy="5198331"/>
          </a:xfrm>
        </p:spPr>
        <p:txBody>
          <a:bodyPr>
            <a:normAutofit fontScale="92500"/>
          </a:bodyPr>
          <a:lstStyle/>
          <a:p>
            <a:r>
              <a:rPr lang="en-US" dirty="0">
                <a:latin typeface="Cambria" panose="02040503050406030204" pitchFamily="18" charset="0"/>
                <a:ea typeface="Cambria" panose="02040503050406030204" pitchFamily="18" charset="0"/>
              </a:rPr>
              <a:t>Old World monkeys are naturally infected with more than 40 different lentiviruses</a:t>
            </a:r>
          </a:p>
          <a:p>
            <a:pPr lvl="1"/>
            <a:r>
              <a:rPr lang="en-US" dirty="0">
                <a:latin typeface="Cambria" panose="02040503050406030204" pitchFamily="18" charset="0"/>
                <a:ea typeface="Cambria" panose="02040503050406030204" pitchFamily="18" charset="0"/>
              </a:rPr>
              <a:t>simian immunodeficiency viruses (SIVs) </a:t>
            </a:r>
          </a:p>
          <a:p>
            <a:pPr lvl="1"/>
            <a:r>
              <a:rPr lang="en-US" dirty="0">
                <a:latin typeface="Cambria" panose="02040503050406030204" pitchFamily="18" charset="0"/>
                <a:ea typeface="Cambria" panose="02040503050406030204" pitchFamily="18" charset="0"/>
              </a:rPr>
              <a:t>Several of these SIVs have crossed the species barrier to great apes and humans, generating new pathogens (see text for details)</a:t>
            </a:r>
          </a:p>
          <a:p>
            <a:pPr lvl="1"/>
            <a:r>
              <a:rPr lang="en-US" dirty="0">
                <a:latin typeface="Cambria" panose="02040503050406030204" pitchFamily="18" charset="0"/>
                <a:ea typeface="Cambria" panose="02040503050406030204" pitchFamily="18" charset="0"/>
              </a:rPr>
              <a:t>In HIV-2: viral loads tend to be lower than HIV-1 infected individuals </a:t>
            </a:r>
          </a:p>
          <a:p>
            <a:pPr lvl="2"/>
            <a:r>
              <a:rPr lang="en-US" dirty="0">
                <a:latin typeface="Cambria" panose="02040503050406030204" pitchFamily="18" charset="0"/>
                <a:ea typeface="Cambria" panose="02040503050406030204" pitchFamily="18" charset="0"/>
              </a:rPr>
              <a:t>lower transmission rates of HIV-2 and the near complete absence of mother-to-infant transmissions </a:t>
            </a:r>
          </a:p>
          <a:p>
            <a:pPr lvl="2"/>
            <a:r>
              <a:rPr lang="en-US" dirty="0">
                <a:latin typeface="Cambria" panose="02040503050406030204" pitchFamily="18" charset="0"/>
                <a:ea typeface="Cambria" panose="02040503050406030204" pitchFamily="18" charset="0"/>
              </a:rPr>
              <a:t>Most individuals of the infected do not progress to AIDS</a:t>
            </a:r>
          </a:p>
        </p:txBody>
      </p:sp>
      <p:pic>
        <p:nvPicPr>
          <p:cNvPr id="4" name="Content Placeholder 6">
            <a:extLst>
              <a:ext uri="{FF2B5EF4-FFF2-40B4-BE49-F238E27FC236}">
                <a16:creationId xmlns:a16="http://schemas.microsoft.com/office/drawing/2014/main" id="{D429A896-7835-468F-8E2E-557D90998237}"/>
              </a:ext>
            </a:extLst>
          </p:cNvPr>
          <p:cNvPicPr>
            <a:picLocks noChangeAspect="1"/>
          </p:cNvPicPr>
          <p:nvPr/>
        </p:nvPicPr>
        <p:blipFill>
          <a:blip r:embed="rId3"/>
          <a:stretch>
            <a:fillRect/>
          </a:stretch>
        </p:blipFill>
        <p:spPr>
          <a:xfrm>
            <a:off x="5901420" y="1809435"/>
            <a:ext cx="6290580" cy="4530977"/>
          </a:xfrm>
          <a:prstGeom prst="rect">
            <a:avLst/>
          </a:prstGeom>
        </p:spPr>
      </p:pic>
    </p:spTree>
    <p:extLst>
      <p:ext uri="{BB962C8B-B14F-4D97-AF65-F5344CB8AC3E}">
        <p14:creationId xmlns:p14="http://schemas.microsoft.com/office/powerpoint/2010/main" val="499004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F8312-7A77-4DAE-BBE8-E51B0C1ED9ED}"/>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First known death in 1959?</a:t>
            </a:r>
            <a:endParaRPr lang="en-US" dirty="0"/>
          </a:p>
        </p:txBody>
      </p:sp>
      <p:sp>
        <p:nvSpPr>
          <p:cNvPr id="3" name="Content Placeholder 2">
            <a:extLst>
              <a:ext uri="{FF2B5EF4-FFF2-40B4-BE49-F238E27FC236}">
                <a16:creationId xmlns:a16="http://schemas.microsoft.com/office/drawing/2014/main" id="{65570BA9-20BB-42D1-A736-97D4113A7DBF}"/>
              </a:ext>
            </a:extLst>
          </p:cNvPr>
          <p:cNvSpPr>
            <a:spLocks noGrp="1"/>
          </p:cNvSpPr>
          <p:nvPr>
            <p:ph idx="1"/>
          </p:nvPr>
        </p:nvSpPr>
        <p:spPr/>
        <p:txBody>
          <a:bodyPr>
            <a:normAutofit lnSpcReduction="10000"/>
          </a:bodyPr>
          <a:lstStyle/>
          <a:p>
            <a:r>
              <a:rPr lang="en-US" dirty="0">
                <a:latin typeface="Cambria" panose="02040503050406030204" pitchFamily="18" charset="0"/>
                <a:ea typeface="Cambria" panose="02040503050406030204" pitchFamily="18" charset="0"/>
              </a:rPr>
              <a:t>A man who died in the Democratic Republic of Congo is the earliest case where a blood sample can verify infection (</a:t>
            </a:r>
            <a:r>
              <a:rPr lang="en-US" dirty="0" err="1">
                <a:latin typeface="Cambria" panose="02040503050406030204" pitchFamily="18" charset="0"/>
                <a:ea typeface="Cambria" panose="02040503050406030204" pitchFamily="18" charset="0"/>
              </a:rPr>
              <a:t>Pickrell</a:t>
            </a:r>
            <a:r>
              <a:rPr lang="en-US" dirty="0">
                <a:latin typeface="Cambria" panose="02040503050406030204" pitchFamily="18" charset="0"/>
                <a:ea typeface="Cambria" panose="02040503050406030204" pitchFamily="18" charset="0"/>
              </a:rPr>
              <a:t>, 2006)</a:t>
            </a:r>
          </a:p>
          <a:p>
            <a:r>
              <a:rPr lang="en-US" dirty="0">
                <a:latin typeface="Cambria" panose="02040503050406030204" pitchFamily="18" charset="0"/>
                <a:ea typeface="Cambria" panose="02040503050406030204" pitchFamily="18" charset="0"/>
              </a:rPr>
              <a:t>A Manchester sailor may have been infected with the disease, supposedly in December 1958 as well (Crawford, 2013)</a:t>
            </a:r>
          </a:p>
          <a:p>
            <a:pPr lvl="1"/>
            <a:r>
              <a:rPr lang="en-US" dirty="0">
                <a:latin typeface="Cambria" panose="02040503050406030204" pitchFamily="18" charset="0"/>
                <a:ea typeface="Cambria" panose="02040503050406030204" pitchFamily="18" charset="0"/>
              </a:rPr>
              <a:t>In the UK Royal Navy from 1955 to 1957, and was stationed in England, but he had traveled to Gibraltar and spent a day in Tangiers</a:t>
            </a:r>
          </a:p>
          <a:p>
            <a:pPr lvl="1"/>
            <a:r>
              <a:rPr lang="en-US" dirty="0">
                <a:latin typeface="Cambria" panose="02040503050406030204" pitchFamily="18" charset="0"/>
                <a:ea typeface="Cambria" panose="02040503050406030204" pitchFamily="18" charset="0"/>
              </a:rPr>
              <a:t>First symptoms were suggestive of TB, but treatment was ineffective, and no mycobacterium tuberculosis was detected</a:t>
            </a:r>
          </a:p>
          <a:p>
            <a:pPr lvl="1"/>
            <a:r>
              <a:rPr lang="en-US" dirty="0">
                <a:latin typeface="Cambria" panose="02040503050406030204" pitchFamily="18" charset="0"/>
                <a:ea typeface="Cambria" panose="02040503050406030204" pitchFamily="18" charset="0"/>
              </a:rPr>
              <a:t>Developed herpes virus and pneumonia and died in Sept 1959</a:t>
            </a:r>
          </a:p>
          <a:p>
            <a:pPr lvl="1"/>
            <a:r>
              <a:rPr lang="en-US" dirty="0">
                <a:latin typeface="Cambria" panose="02040503050406030204" pitchFamily="18" charset="0"/>
                <a:ea typeface="Cambria" panose="02040503050406030204" pitchFamily="18" charset="0"/>
              </a:rPr>
              <a:t>An autopsy, with a control (another body), and blinded revealed organs from the sailor tested positive for AIDS</a:t>
            </a:r>
          </a:p>
        </p:txBody>
      </p:sp>
    </p:spTree>
    <p:extLst>
      <p:ext uri="{BB962C8B-B14F-4D97-AF65-F5344CB8AC3E}">
        <p14:creationId xmlns:p14="http://schemas.microsoft.com/office/powerpoint/2010/main" val="3665151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31EA4-EE3A-49D0-89A2-3DD340F531ED}"/>
              </a:ext>
            </a:extLst>
          </p:cNvPr>
          <p:cNvSpPr>
            <a:spLocks noGrp="1"/>
          </p:cNvSpPr>
          <p:nvPr>
            <p:ph type="title"/>
          </p:nvPr>
        </p:nvSpPr>
        <p:spPr>
          <a:xfrm>
            <a:off x="930668" y="99854"/>
            <a:ext cx="10515600" cy="1325563"/>
          </a:xfrm>
        </p:spPr>
        <p:txBody>
          <a:bodyPr>
            <a:normAutofit/>
          </a:bodyPr>
          <a:lstStyle/>
          <a:p>
            <a:pPr algn="ctr"/>
            <a:r>
              <a:rPr lang="en-US" sz="3200" dirty="0">
                <a:latin typeface="Cambria" panose="02040503050406030204" pitchFamily="18" charset="0"/>
                <a:ea typeface="Cambria" panose="02040503050406030204" pitchFamily="18" charset="0"/>
              </a:rPr>
              <a:t>Stages of HIV (HIV.gov, 2020)</a:t>
            </a:r>
          </a:p>
        </p:txBody>
      </p:sp>
      <p:sp>
        <p:nvSpPr>
          <p:cNvPr id="3" name="Content Placeholder 2">
            <a:extLst>
              <a:ext uri="{FF2B5EF4-FFF2-40B4-BE49-F238E27FC236}">
                <a16:creationId xmlns:a16="http://schemas.microsoft.com/office/drawing/2014/main" id="{397E1DFE-1E62-4CCB-9D5C-F761E00EFCB6}"/>
              </a:ext>
            </a:extLst>
          </p:cNvPr>
          <p:cNvSpPr>
            <a:spLocks noGrp="1"/>
          </p:cNvSpPr>
          <p:nvPr>
            <p:ph idx="1"/>
          </p:nvPr>
        </p:nvSpPr>
        <p:spPr>
          <a:xfrm>
            <a:off x="143838" y="1109609"/>
            <a:ext cx="5537771" cy="5453328"/>
          </a:xfrm>
        </p:spPr>
        <p:txBody>
          <a:bodyPr>
            <a:normAutofit fontScale="85000" lnSpcReduction="20000"/>
          </a:bodyPr>
          <a:lstStyle/>
          <a:p>
            <a:r>
              <a:rPr lang="en-US" b="1" dirty="0">
                <a:latin typeface="Cambria" panose="02040503050406030204" pitchFamily="18" charset="0"/>
                <a:ea typeface="Cambria" panose="02040503050406030204" pitchFamily="18" charset="0"/>
              </a:rPr>
              <a:t>Stage 1: Acute HIV Infection</a:t>
            </a:r>
          </a:p>
          <a:p>
            <a:pPr lvl="1"/>
            <a:r>
              <a:rPr lang="en-US" dirty="0">
                <a:latin typeface="Cambria" panose="02040503050406030204" pitchFamily="18" charset="0"/>
                <a:ea typeface="Cambria" panose="02040503050406030204" pitchFamily="18" charset="0"/>
              </a:rPr>
              <a:t>Within 2 to 4 weeks after infection, about two-thirds of people will have a flu-like illness:</a:t>
            </a:r>
          </a:p>
          <a:p>
            <a:pPr lvl="1"/>
            <a:r>
              <a:rPr lang="en-US" dirty="0">
                <a:latin typeface="Cambria" panose="02040503050406030204" pitchFamily="18" charset="0"/>
                <a:ea typeface="Cambria" panose="02040503050406030204" pitchFamily="18" charset="0"/>
              </a:rPr>
              <a:t>Fever</a:t>
            </a:r>
          </a:p>
          <a:p>
            <a:pPr lvl="1"/>
            <a:r>
              <a:rPr lang="en-US" dirty="0">
                <a:latin typeface="Cambria" panose="02040503050406030204" pitchFamily="18" charset="0"/>
                <a:ea typeface="Cambria" panose="02040503050406030204" pitchFamily="18" charset="0"/>
              </a:rPr>
              <a:t>Chills</a:t>
            </a:r>
          </a:p>
          <a:p>
            <a:pPr lvl="1"/>
            <a:r>
              <a:rPr lang="en-US" dirty="0">
                <a:latin typeface="Cambria" panose="02040503050406030204" pitchFamily="18" charset="0"/>
                <a:ea typeface="Cambria" panose="02040503050406030204" pitchFamily="18" charset="0"/>
              </a:rPr>
              <a:t>Rash</a:t>
            </a:r>
          </a:p>
          <a:p>
            <a:pPr lvl="1"/>
            <a:r>
              <a:rPr lang="en-US" dirty="0">
                <a:latin typeface="Cambria" panose="02040503050406030204" pitchFamily="18" charset="0"/>
                <a:ea typeface="Cambria" panose="02040503050406030204" pitchFamily="18" charset="0"/>
              </a:rPr>
              <a:t>Night sweats</a:t>
            </a:r>
          </a:p>
          <a:p>
            <a:pPr lvl="1"/>
            <a:r>
              <a:rPr lang="en-US" dirty="0">
                <a:latin typeface="Cambria" panose="02040503050406030204" pitchFamily="18" charset="0"/>
                <a:ea typeface="Cambria" panose="02040503050406030204" pitchFamily="18" charset="0"/>
              </a:rPr>
              <a:t>Muscle aches</a:t>
            </a:r>
          </a:p>
          <a:p>
            <a:pPr lvl="1"/>
            <a:r>
              <a:rPr lang="en-US" dirty="0">
                <a:latin typeface="Cambria" panose="02040503050406030204" pitchFamily="18" charset="0"/>
                <a:ea typeface="Cambria" panose="02040503050406030204" pitchFamily="18" charset="0"/>
              </a:rPr>
              <a:t>Sore throat</a:t>
            </a:r>
          </a:p>
          <a:p>
            <a:pPr lvl="1"/>
            <a:r>
              <a:rPr lang="en-US" dirty="0">
                <a:latin typeface="Cambria" panose="02040503050406030204" pitchFamily="18" charset="0"/>
                <a:ea typeface="Cambria" panose="02040503050406030204" pitchFamily="18" charset="0"/>
              </a:rPr>
              <a:t>Fatigue</a:t>
            </a:r>
          </a:p>
          <a:p>
            <a:pPr lvl="1"/>
            <a:r>
              <a:rPr lang="en-US" dirty="0">
                <a:latin typeface="Cambria" panose="02040503050406030204" pitchFamily="18" charset="0"/>
                <a:ea typeface="Cambria" panose="02040503050406030204" pitchFamily="18" charset="0"/>
              </a:rPr>
              <a:t>Swollen lymph nodes</a:t>
            </a:r>
          </a:p>
          <a:p>
            <a:pPr lvl="1"/>
            <a:r>
              <a:rPr lang="en-US" dirty="0">
                <a:latin typeface="Cambria" panose="02040503050406030204" pitchFamily="18" charset="0"/>
                <a:ea typeface="Cambria" panose="02040503050406030204" pitchFamily="18" charset="0"/>
              </a:rPr>
              <a:t>Mouth ulcers</a:t>
            </a:r>
          </a:p>
          <a:p>
            <a:r>
              <a:rPr lang="en-US" b="1" dirty="0">
                <a:latin typeface="Cambria" panose="02040503050406030204" pitchFamily="18" charset="0"/>
                <a:ea typeface="Cambria" panose="02040503050406030204" pitchFamily="18" charset="0"/>
              </a:rPr>
              <a:t>Stage 2: Clinical Latency (chronic infection)</a:t>
            </a:r>
          </a:p>
          <a:p>
            <a:pPr lvl="1"/>
            <a:r>
              <a:rPr lang="en-US" dirty="0">
                <a:latin typeface="Cambria" panose="02040503050406030204" pitchFamily="18" charset="0"/>
                <a:ea typeface="Cambria" panose="02040503050406030204" pitchFamily="18" charset="0"/>
              </a:rPr>
              <a:t>People in this stage may not feel sick or have any symptoms</a:t>
            </a:r>
          </a:p>
          <a:p>
            <a:pPr lvl="1"/>
            <a:r>
              <a:rPr lang="en-US" dirty="0">
                <a:latin typeface="Cambria" panose="02040503050406030204" pitchFamily="18" charset="0"/>
                <a:ea typeface="Cambria" panose="02040503050406030204" pitchFamily="18" charset="0"/>
              </a:rPr>
              <a:t>Can stay in this stage for 10 or 15 years</a:t>
            </a:r>
          </a:p>
          <a:p>
            <a:pPr lvl="1"/>
            <a:r>
              <a:rPr lang="en-US" dirty="0">
                <a:latin typeface="Cambria" panose="02040503050406030204" pitchFamily="18" charset="0"/>
                <a:ea typeface="Cambria" panose="02040503050406030204" pitchFamily="18" charset="0"/>
              </a:rPr>
              <a:t>Can have an undetectable viral load, if take  HIV treatment every day</a:t>
            </a:r>
          </a:p>
        </p:txBody>
      </p:sp>
      <p:pic>
        <p:nvPicPr>
          <p:cNvPr id="4" name="Picture 3">
            <a:extLst>
              <a:ext uri="{FF2B5EF4-FFF2-40B4-BE49-F238E27FC236}">
                <a16:creationId xmlns:a16="http://schemas.microsoft.com/office/drawing/2014/main" id="{E4C4C387-F18C-47DA-A6DE-7CAB46389FF8}"/>
              </a:ext>
            </a:extLst>
          </p:cNvPr>
          <p:cNvPicPr>
            <a:picLocks noChangeAspect="1"/>
          </p:cNvPicPr>
          <p:nvPr/>
        </p:nvPicPr>
        <p:blipFill>
          <a:blip r:embed="rId3"/>
          <a:stretch>
            <a:fillRect/>
          </a:stretch>
        </p:blipFill>
        <p:spPr>
          <a:xfrm>
            <a:off x="4976707" y="2145828"/>
            <a:ext cx="7215293" cy="2292484"/>
          </a:xfrm>
          <a:prstGeom prst="rect">
            <a:avLst/>
          </a:prstGeom>
        </p:spPr>
      </p:pic>
      <p:sp>
        <p:nvSpPr>
          <p:cNvPr id="6" name="Rectangle 5">
            <a:extLst>
              <a:ext uri="{FF2B5EF4-FFF2-40B4-BE49-F238E27FC236}">
                <a16:creationId xmlns:a16="http://schemas.microsoft.com/office/drawing/2014/main" id="{06D55EB0-6B9F-4198-8BC0-AD97BD479C83}"/>
              </a:ext>
            </a:extLst>
          </p:cNvPr>
          <p:cNvSpPr/>
          <p:nvPr/>
        </p:nvSpPr>
        <p:spPr>
          <a:xfrm>
            <a:off x="5681609" y="4708786"/>
            <a:ext cx="5233484" cy="369332"/>
          </a:xfrm>
          <a:prstGeom prst="rect">
            <a:avLst/>
          </a:prstGeom>
        </p:spPr>
        <p:txBody>
          <a:bodyPr wrap="none">
            <a:spAutoFit/>
          </a:bodyPr>
          <a:lstStyle/>
          <a:p>
            <a:r>
              <a:rPr lang="en-US" dirty="0">
                <a:solidFill>
                  <a:srgbClr val="2C2C2C"/>
                </a:solidFill>
                <a:latin typeface="Cambria" panose="02040503050406030204" pitchFamily="18" charset="0"/>
                <a:ea typeface="Cambria" panose="02040503050406030204" pitchFamily="18" charset="0"/>
              </a:rPr>
              <a:t>Can last anywhere from a few days to several weeks</a:t>
            </a:r>
            <a:endParaRPr lang="en-US" dirty="0">
              <a:latin typeface="Cambria" panose="02040503050406030204" pitchFamily="18" charset="0"/>
              <a:ea typeface="Cambria" panose="02040503050406030204" pitchFamily="18" charset="0"/>
            </a:endParaRPr>
          </a:p>
        </p:txBody>
      </p:sp>
      <p:sp>
        <p:nvSpPr>
          <p:cNvPr id="7" name="Arrow: Down 6">
            <a:extLst>
              <a:ext uri="{FF2B5EF4-FFF2-40B4-BE49-F238E27FC236}">
                <a16:creationId xmlns:a16="http://schemas.microsoft.com/office/drawing/2014/main" id="{6E62C178-444E-4C55-B7B9-F1A80573EE38}"/>
              </a:ext>
            </a:extLst>
          </p:cNvPr>
          <p:cNvSpPr/>
          <p:nvPr/>
        </p:nvSpPr>
        <p:spPr>
          <a:xfrm>
            <a:off x="6095527" y="3996524"/>
            <a:ext cx="414866" cy="771080"/>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189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80A2B-9BC6-49BC-B43A-2B42E181F03B}"/>
              </a:ext>
            </a:extLst>
          </p:cNvPr>
          <p:cNvSpPr>
            <a:spLocks noGrp="1"/>
          </p:cNvSpPr>
          <p:nvPr>
            <p:ph type="title"/>
          </p:nvPr>
        </p:nvSpPr>
        <p:spPr>
          <a:xfrm>
            <a:off x="838200" y="365125"/>
            <a:ext cx="6620838" cy="1545868"/>
          </a:xfrm>
        </p:spPr>
        <p:txBody>
          <a:bodyPr>
            <a:normAutofit fontScale="90000"/>
          </a:bodyPr>
          <a:lstStyle/>
          <a:p>
            <a:r>
              <a:rPr lang="en-US" sz="4100" dirty="0">
                <a:latin typeface="Cambria" panose="02040503050406030204" pitchFamily="18" charset="0"/>
                <a:ea typeface="Cambria" panose="02040503050406030204" pitchFamily="18" charset="0"/>
              </a:rPr>
              <a:t>Stage 3: Acquired immunodeficiency syndrome</a:t>
            </a:r>
          </a:p>
        </p:txBody>
      </p:sp>
      <p:sp>
        <p:nvSpPr>
          <p:cNvPr id="3" name="Content Placeholder 2">
            <a:extLst>
              <a:ext uri="{FF2B5EF4-FFF2-40B4-BE49-F238E27FC236}">
                <a16:creationId xmlns:a16="http://schemas.microsoft.com/office/drawing/2014/main" id="{D9E971F8-DAB6-4382-A50B-317CED156D44}"/>
              </a:ext>
            </a:extLst>
          </p:cNvPr>
          <p:cNvSpPr>
            <a:spLocks noGrp="1"/>
          </p:cNvSpPr>
          <p:nvPr>
            <p:ph idx="1"/>
          </p:nvPr>
        </p:nvSpPr>
        <p:spPr>
          <a:xfrm>
            <a:off x="215757" y="1736333"/>
            <a:ext cx="7041053" cy="4880225"/>
          </a:xfrm>
        </p:spPr>
        <p:txBody>
          <a:bodyPr>
            <a:normAutofit lnSpcReduction="10000"/>
          </a:bodyPr>
          <a:lstStyle/>
          <a:p>
            <a:r>
              <a:rPr lang="en-US" sz="2000" dirty="0">
                <a:latin typeface="Cambria" panose="02040503050406030204" pitchFamily="18" charset="0"/>
                <a:ea typeface="Cambria" panose="02040503050406030204" pitchFamily="18" charset="0"/>
              </a:rPr>
              <a:t>If not on HIV treatment </a:t>
            </a:r>
            <a:r>
              <a:rPr lang="en-US" sz="2000" dirty="0">
                <a:latin typeface="Cambria" panose="02040503050406030204" pitchFamily="18" charset="0"/>
                <a:ea typeface="Cambria" panose="02040503050406030204" pitchFamily="18" charset="0"/>
                <a:sym typeface="Wingdings" panose="05000000000000000000" pitchFamily="2" charset="2"/>
              </a:rPr>
              <a:t> AIDS</a:t>
            </a:r>
            <a:endParaRPr lang="en-US" sz="2000" dirty="0">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Symptoms of AIDS can include:</a:t>
            </a:r>
          </a:p>
          <a:p>
            <a:pPr lvl="1"/>
            <a:r>
              <a:rPr lang="en-US" sz="1800" dirty="0">
                <a:latin typeface="Cambria" panose="02040503050406030204" pitchFamily="18" charset="0"/>
                <a:ea typeface="Cambria" panose="02040503050406030204" pitchFamily="18" charset="0"/>
              </a:rPr>
              <a:t>Rapid weight loss</a:t>
            </a:r>
          </a:p>
          <a:p>
            <a:pPr lvl="1"/>
            <a:r>
              <a:rPr lang="en-US" sz="1800" dirty="0">
                <a:latin typeface="Cambria" panose="02040503050406030204" pitchFamily="18" charset="0"/>
                <a:ea typeface="Cambria" panose="02040503050406030204" pitchFamily="18" charset="0"/>
              </a:rPr>
              <a:t>Recurring fever or profuse night sweats</a:t>
            </a:r>
          </a:p>
          <a:p>
            <a:pPr lvl="1"/>
            <a:r>
              <a:rPr lang="en-US" sz="1800" dirty="0">
                <a:latin typeface="Cambria" panose="02040503050406030204" pitchFamily="18" charset="0"/>
                <a:ea typeface="Cambria" panose="02040503050406030204" pitchFamily="18" charset="0"/>
              </a:rPr>
              <a:t>Extreme and unexplained tiredness</a:t>
            </a:r>
          </a:p>
          <a:p>
            <a:pPr lvl="1"/>
            <a:r>
              <a:rPr lang="en-US" sz="1800" dirty="0">
                <a:latin typeface="Cambria" panose="02040503050406030204" pitchFamily="18" charset="0"/>
                <a:ea typeface="Cambria" panose="02040503050406030204" pitchFamily="18" charset="0"/>
              </a:rPr>
              <a:t>Prolonged swelling of the lymph glands in the armpits, groin, or neck</a:t>
            </a:r>
          </a:p>
          <a:p>
            <a:pPr lvl="1"/>
            <a:r>
              <a:rPr lang="en-US" sz="1800" dirty="0">
                <a:latin typeface="Cambria" panose="02040503050406030204" pitchFamily="18" charset="0"/>
                <a:ea typeface="Cambria" panose="02040503050406030204" pitchFamily="18" charset="0"/>
              </a:rPr>
              <a:t>Diarrhea that lasts for more than a week</a:t>
            </a:r>
          </a:p>
          <a:p>
            <a:pPr lvl="1"/>
            <a:r>
              <a:rPr lang="en-US" sz="1800" dirty="0">
                <a:latin typeface="Cambria" panose="02040503050406030204" pitchFamily="18" charset="0"/>
                <a:ea typeface="Cambria" panose="02040503050406030204" pitchFamily="18" charset="0"/>
              </a:rPr>
              <a:t>Sores of the mouth, anus, or genitals</a:t>
            </a:r>
          </a:p>
          <a:p>
            <a:pPr lvl="1"/>
            <a:r>
              <a:rPr lang="en-US" sz="1800" dirty="0">
                <a:latin typeface="Cambria" panose="02040503050406030204" pitchFamily="18" charset="0"/>
                <a:ea typeface="Cambria" panose="02040503050406030204" pitchFamily="18" charset="0"/>
              </a:rPr>
              <a:t>Pneumonia</a:t>
            </a:r>
          </a:p>
          <a:p>
            <a:pPr lvl="1"/>
            <a:r>
              <a:rPr lang="en-US" sz="1800" dirty="0">
                <a:latin typeface="Cambria" panose="02040503050406030204" pitchFamily="18" charset="0"/>
                <a:ea typeface="Cambria" panose="02040503050406030204" pitchFamily="18" charset="0"/>
              </a:rPr>
              <a:t>Red, brown, pink, or purplish blotches on or under the skin or inside the mouth, nose, or eyelids</a:t>
            </a:r>
          </a:p>
          <a:p>
            <a:pPr lvl="1"/>
            <a:r>
              <a:rPr lang="en-US" sz="1800" dirty="0">
                <a:latin typeface="Cambria" panose="02040503050406030204" pitchFamily="18" charset="0"/>
                <a:ea typeface="Cambria" panose="02040503050406030204" pitchFamily="18" charset="0"/>
              </a:rPr>
              <a:t>Memory loss, depression, and other neurologic disorders</a:t>
            </a:r>
            <a:endParaRPr lang="en-US" sz="1300" dirty="0"/>
          </a:p>
          <a:p>
            <a:r>
              <a:rPr lang="en-US" sz="2000" dirty="0">
                <a:latin typeface="Cambria" panose="02040503050406030204" pitchFamily="18" charset="0"/>
                <a:ea typeface="Cambria" panose="02040503050406030204" pitchFamily="18" charset="0"/>
              </a:rPr>
              <a:t>Many of these symptoms are related to opportunistic diseases because the body’s immune system is impaired (tuberculosis, certain cancers-- Kaposi’s Sarcoma, pneumonia)</a:t>
            </a:r>
          </a:p>
          <a:p>
            <a:endParaRPr lang="en-US" sz="1300" dirty="0"/>
          </a:p>
        </p:txBody>
      </p:sp>
      <p:pic>
        <p:nvPicPr>
          <p:cNvPr id="4" name="Picture 3">
            <a:extLst>
              <a:ext uri="{FF2B5EF4-FFF2-40B4-BE49-F238E27FC236}">
                <a16:creationId xmlns:a16="http://schemas.microsoft.com/office/drawing/2014/main" id="{066EBBE3-D72E-4091-BB7D-7FC2DE2C66E0}"/>
              </a:ext>
            </a:extLst>
          </p:cNvPr>
          <p:cNvPicPr>
            <a:picLocks noChangeAspect="1"/>
          </p:cNvPicPr>
          <p:nvPr/>
        </p:nvPicPr>
        <p:blipFill rotWithShape="1">
          <a:blip r:embed="rId3"/>
          <a:srcRect l="28023" r="26817" b="-1"/>
          <a:stretch/>
        </p:blipFill>
        <p:spPr>
          <a:xfrm>
            <a:off x="7552266" y="10"/>
            <a:ext cx="4639733" cy="6857990"/>
          </a:xfrm>
          <a:prstGeom prst="rect">
            <a:avLst/>
          </a:prstGeom>
        </p:spPr>
      </p:pic>
      <p:sp>
        <p:nvSpPr>
          <p:cNvPr id="5" name="TextBox 4">
            <a:extLst>
              <a:ext uri="{FF2B5EF4-FFF2-40B4-BE49-F238E27FC236}">
                <a16:creationId xmlns:a16="http://schemas.microsoft.com/office/drawing/2014/main" id="{B5B31008-5478-457B-A894-A38045EC5995}"/>
              </a:ext>
            </a:extLst>
          </p:cNvPr>
          <p:cNvSpPr txBox="1"/>
          <p:nvPr/>
        </p:nvSpPr>
        <p:spPr>
          <a:xfrm>
            <a:off x="9421402" y="6326107"/>
            <a:ext cx="2239767"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(Wikipedia, 2020)</a:t>
            </a:r>
          </a:p>
        </p:txBody>
      </p:sp>
    </p:spTree>
    <p:extLst>
      <p:ext uri="{BB962C8B-B14F-4D97-AF65-F5344CB8AC3E}">
        <p14:creationId xmlns:p14="http://schemas.microsoft.com/office/powerpoint/2010/main" val="230419371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F2A3B-EBF0-44B7-B8F5-D94A60784F69}"/>
              </a:ext>
            </a:extLst>
          </p:cNvPr>
          <p:cNvSpPr>
            <a:spLocks noGrp="1"/>
          </p:cNvSpPr>
          <p:nvPr>
            <p:ph type="title"/>
          </p:nvPr>
        </p:nvSpPr>
        <p:spPr>
          <a:xfrm>
            <a:off x="875016" y="217698"/>
            <a:ext cx="5314536" cy="1325563"/>
          </a:xfrm>
        </p:spPr>
        <p:txBody>
          <a:bodyPr>
            <a:normAutofit/>
          </a:bodyPr>
          <a:lstStyle/>
          <a:p>
            <a:r>
              <a:rPr lang="en-US" dirty="0">
                <a:latin typeface="Cambria" panose="02040503050406030204" pitchFamily="18" charset="0"/>
                <a:ea typeface="Cambria" panose="02040503050406030204" pitchFamily="18" charset="0"/>
              </a:rPr>
              <a:t>HIV/AIDS pandemic: 1981-present</a:t>
            </a:r>
          </a:p>
        </p:txBody>
      </p:sp>
      <p:sp>
        <p:nvSpPr>
          <p:cNvPr id="3" name="Content Placeholder 2">
            <a:extLst>
              <a:ext uri="{FF2B5EF4-FFF2-40B4-BE49-F238E27FC236}">
                <a16:creationId xmlns:a16="http://schemas.microsoft.com/office/drawing/2014/main" id="{1BDA0871-9586-4117-821D-5104BACDB8FB}"/>
              </a:ext>
            </a:extLst>
          </p:cNvPr>
          <p:cNvSpPr>
            <a:spLocks noGrp="1"/>
          </p:cNvSpPr>
          <p:nvPr>
            <p:ph idx="1"/>
          </p:nvPr>
        </p:nvSpPr>
        <p:spPr>
          <a:xfrm>
            <a:off x="215758" y="1543261"/>
            <a:ext cx="6367022" cy="5206860"/>
          </a:xfrm>
        </p:spPr>
        <p:txBody>
          <a:bodyPr anchor="t">
            <a:normAutofit fontScale="92500" lnSpcReduction="10000"/>
          </a:bodyPr>
          <a:lstStyle/>
          <a:p>
            <a:r>
              <a:rPr lang="en-US" sz="2400" dirty="0">
                <a:latin typeface="Cambria" panose="02040503050406030204" pitchFamily="18" charset="0"/>
                <a:ea typeface="Cambria" panose="02040503050406030204" pitchFamily="18" charset="0"/>
              </a:rPr>
              <a:t>The acquired immunodeficiency syndrome (AIDS) was first identified as a distinct disease  in 1981 in the USA (Sharp &amp; Hahn, 2011)</a:t>
            </a:r>
          </a:p>
          <a:p>
            <a:r>
              <a:rPr lang="en-US" dirty="0">
                <a:latin typeface="Cambria" panose="02040503050406030204" pitchFamily="18" charset="0"/>
                <a:ea typeface="Cambria" panose="02040503050406030204" pitchFamily="18" charset="0"/>
              </a:rPr>
              <a:t>In 1983 that the virus was isolated and identified by researchers at the Pasteur Institute in France</a:t>
            </a:r>
          </a:p>
          <a:p>
            <a:pPr lvl="1"/>
            <a:r>
              <a:rPr lang="en-US" dirty="0">
                <a:latin typeface="Cambria" panose="02040503050406030204" pitchFamily="18" charset="0"/>
                <a:ea typeface="Cambria" panose="02040503050406030204" pitchFamily="18" charset="0"/>
              </a:rPr>
              <a:t> Originally called Lymphadenopathy-Associated Virus (or LAV) </a:t>
            </a:r>
            <a:endParaRPr lang="en-US" sz="20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By 1990, there were an estimated 10 million people infected with the human immunodeficiency virus (HIV). </a:t>
            </a:r>
          </a:p>
          <a:p>
            <a:r>
              <a:rPr lang="en-US" sz="2400" dirty="0">
                <a:latin typeface="Cambria" panose="02040503050406030204" pitchFamily="18" charset="0"/>
                <a:ea typeface="Cambria" panose="02040503050406030204" pitchFamily="18" charset="0"/>
              </a:rPr>
              <a:t> 25 million people have died of AIDS and a further 40 million have been infected with HIV making it one of the most destructive infectious disease epidemics in recorded history (Bonita, </a:t>
            </a:r>
            <a:r>
              <a:rPr lang="en-US" sz="2400" dirty="0" err="1">
                <a:latin typeface="Cambria" panose="02040503050406030204" pitchFamily="18" charset="0"/>
                <a:ea typeface="Cambria" panose="02040503050406030204" pitchFamily="18" charset="0"/>
              </a:rPr>
              <a:t>Beaglehole</a:t>
            </a:r>
            <a:r>
              <a:rPr lang="en-US" sz="2400" dirty="0">
                <a:latin typeface="Cambria" panose="02040503050406030204" pitchFamily="18" charset="0"/>
                <a:ea typeface="Cambria" panose="02040503050406030204" pitchFamily="18" charset="0"/>
              </a:rPr>
              <a:t>, &amp; </a:t>
            </a:r>
            <a:r>
              <a:rPr lang="en-US" sz="2400" dirty="0" err="1">
                <a:latin typeface="Cambria" panose="02040503050406030204" pitchFamily="18" charset="0"/>
                <a:ea typeface="Cambria" panose="02040503050406030204" pitchFamily="18" charset="0"/>
              </a:rPr>
              <a:t>Kjellström</a:t>
            </a:r>
            <a:r>
              <a:rPr lang="en-US" sz="2400" dirty="0">
                <a:latin typeface="Cambria" panose="02040503050406030204" pitchFamily="18" charset="0"/>
                <a:ea typeface="Cambria" panose="02040503050406030204" pitchFamily="18" charset="0"/>
              </a:rPr>
              <a:t>, 2006)</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F12755B-4CC8-4665-8142-4AB6DA283336}"/>
              </a:ext>
            </a:extLst>
          </p:cNvPr>
          <p:cNvPicPr>
            <a:picLocks noChangeAspect="1"/>
          </p:cNvPicPr>
          <p:nvPr/>
        </p:nvPicPr>
        <p:blipFill rotWithShape="1">
          <a:blip r:embed="rId3"/>
          <a:srcRect t="11658" r="-1" b="1430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5" name="Rectangle 4">
            <a:extLst>
              <a:ext uri="{FF2B5EF4-FFF2-40B4-BE49-F238E27FC236}">
                <a16:creationId xmlns:a16="http://schemas.microsoft.com/office/drawing/2014/main" id="{D73E87B9-2F88-4099-8DEB-63FD8CE01B9D}"/>
              </a:ext>
            </a:extLst>
          </p:cNvPr>
          <p:cNvSpPr/>
          <p:nvPr/>
        </p:nvSpPr>
        <p:spPr>
          <a:xfrm>
            <a:off x="9148981" y="6014534"/>
            <a:ext cx="1488613" cy="369332"/>
          </a:xfrm>
          <a:prstGeom prst="rect">
            <a:avLst/>
          </a:prstGeom>
        </p:spPr>
        <p:txBody>
          <a:bodyPr wrap="none">
            <a:spAutoFit/>
          </a:bodyPr>
          <a:lstStyle/>
          <a:p>
            <a:r>
              <a:rPr lang="en-US" dirty="0">
                <a:latin typeface="Cambria" panose="02040503050406030204" pitchFamily="18" charset="0"/>
                <a:ea typeface="Cambria" panose="02040503050406030204" pitchFamily="18" charset="0"/>
              </a:rPr>
              <a:t> Shutterstock</a:t>
            </a:r>
          </a:p>
        </p:txBody>
      </p:sp>
    </p:spTree>
    <p:extLst>
      <p:ext uri="{BB962C8B-B14F-4D97-AF65-F5344CB8AC3E}">
        <p14:creationId xmlns:p14="http://schemas.microsoft.com/office/powerpoint/2010/main" val="3049045183"/>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0763C0-38FF-4D5A-9A09-BF33DB3C35DF}"/>
              </a:ext>
            </a:extLst>
          </p:cNvPr>
          <p:cNvSpPr>
            <a:spLocks noGrp="1"/>
          </p:cNvSpPr>
          <p:nvPr>
            <p:ph idx="1"/>
          </p:nvPr>
        </p:nvSpPr>
        <p:spPr>
          <a:xfrm>
            <a:off x="286381" y="597216"/>
            <a:ext cx="11619238" cy="2460866"/>
          </a:xfrm>
        </p:spPr>
        <p:txBody>
          <a:bodyPr>
            <a:normAutofit/>
          </a:bodyPr>
          <a:lstStyle/>
          <a:p>
            <a:r>
              <a:rPr lang="en-US" sz="2400" dirty="0">
                <a:latin typeface="Cambria" panose="02040503050406030204" pitchFamily="18" charset="0"/>
                <a:ea typeface="Cambria" panose="02040503050406030204" pitchFamily="18" charset="0"/>
              </a:rPr>
              <a:t>In 2018 there </a:t>
            </a:r>
            <a:r>
              <a:rPr lang="en-US" dirty="0">
                <a:latin typeface="Cambria" panose="02040503050406030204" pitchFamily="18" charset="0"/>
                <a:ea typeface="Cambria" panose="02040503050406030204" pitchFamily="18" charset="0"/>
              </a:rPr>
              <a:t>were approximately 37.9 million people across the globe with HIV/AIDS (HIV.gov, 2019)</a:t>
            </a:r>
          </a:p>
          <a:p>
            <a:pPr lvl="1"/>
            <a:r>
              <a:rPr lang="en-US" dirty="0">
                <a:latin typeface="Cambria" panose="02040503050406030204" pitchFamily="18" charset="0"/>
                <a:ea typeface="Cambria" panose="02040503050406030204" pitchFamily="18" charset="0"/>
              </a:rPr>
              <a:t>Of these, 36.2 million were adults and 1.7 million were children (&lt;15 years old).</a:t>
            </a:r>
          </a:p>
          <a:p>
            <a:pPr lvl="1"/>
            <a:r>
              <a:rPr lang="en-US" dirty="0">
                <a:latin typeface="Cambria" panose="02040503050406030204" pitchFamily="18" charset="0"/>
                <a:ea typeface="Cambria" panose="02040503050406030204" pitchFamily="18" charset="0"/>
              </a:rPr>
              <a:t>The estimate global incidence is  1.7 million</a:t>
            </a:r>
          </a:p>
          <a:p>
            <a:endParaRPr lang="en-US" dirty="0"/>
          </a:p>
        </p:txBody>
      </p:sp>
      <p:pic>
        <p:nvPicPr>
          <p:cNvPr id="4" name="Content Placeholder 3">
            <a:extLst>
              <a:ext uri="{FF2B5EF4-FFF2-40B4-BE49-F238E27FC236}">
                <a16:creationId xmlns:a16="http://schemas.microsoft.com/office/drawing/2014/main" id="{6774478E-EEFA-4F24-AF72-4DC500509156}"/>
              </a:ext>
            </a:extLst>
          </p:cNvPr>
          <p:cNvPicPr>
            <a:picLocks noChangeAspect="1"/>
          </p:cNvPicPr>
          <p:nvPr/>
        </p:nvPicPr>
        <p:blipFill>
          <a:blip r:embed="rId2"/>
          <a:stretch>
            <a:fillRect/>
          </a:stretch>
        </p:blipFill>
        <p:spPr>
          <a:xfrm>
            <a:off x="1636193" y="2256425"/>
            <a:ext cx="8919614" cy="4477708"/>
          </a:xfrm>
          <a:prstGeom prst="rect">
            <a:avLst/>
          </a:prstGeom>
        </p:spPr>
      </p:pic>
      <p:sp>
        <p:nvSpPr>
          <p:cNvPr id="5" name="Rectangle 4">
            <a:extLst>
              <a:ext uri="{FF2B5EF4-FFF2-40B4-BE49-F238E27FC236}">
                <a16:creationId xmlns:a16="http://schemas.microsoft.com/office/drawing/2014/main" id="{C942A9ED-A740-4952-91DA-61871016139B}"/>
              </a:ext>
            </a:extLst>
          </p:cNvPr>
          <p:cNvSpPr/>
          <p:nvPr/>
        </p:nvSpPr>
        <p:spPr>
          <a:xfrm>
            <a:off x="4461180" y="6364801"/>
            <a:ext cx="4132670" cy="369332"/>
          </a:xfrm>
          <a:prstGeom prst="rect">
            <a:avLst/>
          </a:prstGeom>
        </p:spPr>
        <p:txBody>
          <a:bodyPr wrap="none">
            <a:spAutoFit/>
          </a:bodyPr>
          <a:lstStyle/>
          <a:p>
            <a:r>
              <a:rPr lang="en-US" dirty="0">
                <a:latin typeface="Cambria" panose="02040503050406030204" pitchFamily="18" charset="0"/>
                <a:ea typeface="Cambria" panose="02040503050406030204" pitchFamily="18" charset="0"/>
              </a:rPr>
              <a:t>(Bonita, </a:t>
            </a:r>
            <a:r>
              <a:rPr lang="en-US" dirty="0" err="1">
                <a:latin typeface="Cambria" panose="02040503050406030204" pitchFamily="18" charset="0"/>
                <a:ea typeface="Cambria" panose="02040503050406030204" pitchFamily="18" charset="0"/>
              </a:rPr>
              <a:t>Beaglehole</a:t>
            </a:r>
            <a:r>
              <a:rPr lang="en-US" dirty="0">
                <a:latin typeface="Cambria" panose="02040503050406030204" pitchFamily="18" charset="0"/>
                <a:ea typeface="Cambria" panose="02040503050406030204" pitchFamily="18" charset="0"/>
              </a:rPr>
              <a:t>, &amp; </a:t>
            </a:r>
            <a:r>
              <a:rPr lang="en-US" dirty="0" err="1">
                <a:latin typeface="Cambria" panose="02040503050406030204" pitchFamily="18" charset="0"/>
                <a:ea typeface="Cambria" panose="02040503050406030204" pitchFamily="18" charset="0"/>
              </a:rPr>
              <a:t>Kjellström</a:t>
            </a:r>
            <a:r>
              <a:rPr lang="en-US" dirty="0">
                <a:latin typeface="Cambria" panose="02040503050406030204" pitchFamily="18" charset="0"/>
                <a:ea typeface="Cambria" panose="02040503050406030204" pitchFamily="18" charset="0"/>
              </a:rPr>
              <a:t>, 2006)</a:t>
            </a:r>
            <a:endParaRPr lang="en-US" dirty="0"/>
          </a:p>
        </p:txBody>
      </p:sp>
    </p:spTree>
    <p:extLst>
      <p:ext uri="{BB962C8B-B14F-4D97-AF65-F5344CB8AC3E}">
        <p14:creationId xmlns:p14="http://schemas.microsoft.com/office/powerpoint/2010/main" val="1886414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190BD86-2E91-4672-BF74-95C86B95BA62}"/>
              </a:ext>
            </a:extLst>
          </p:cNvPr>
          <p:cNvPicPr>
            <a:picLocks noGrp="1" noChangeAspect="1"/>
          </p:cNvPicPr>
          <p:nvPr>
            <p:ph sz="half" idx="1"/>
          </p:nvPr>
        </p:nvPicPr>
        <p:blipFill>
          <a:blip r:embed="rId3"/>
          <a:stretch>
            <a:fillRect/>
          </a:stretch>
        </p:blipFill>
        <p:spPr>
          <a:xfrm>
            <a:off x="404445" y="0"/>
            <a:ext cx="2902201" cy="6830081"/>
          </a:xfrm>
          <a:prstGeom prst="rect">
            <a:avLst/>
          </a:prstGeom>
        </p:spPr>
      </p:pic>
      <p:sp>
        <p:nvSpPr>
          <p:cNvPr id="7" name="Content Placeholder 6">
            <a:extLst>
              <a:ext uri="{FF2B5EF4-FFF2-40B4-BE49-F238E27FC236}">
                <a16:creationId xmlns:a16="http://schemas.microsoft.com/office/drawing/2014/main" id="{EBD7A984-7A3B-4D1F-BB68-624CF86046B6}"/>
              </a:ext>
            </a:extLst>
          </p:cNvPr>
          <p:cNvSpPr>
            <a:spLocks noGrp="1"/>
          </p:cNvSpPr>
          <p:nvPr>
            <p:ph sz="half" idx="2"/>
          </p:nvPr>
        </p:nvSpPr>
        <p:spPr>
          <a:xfrm>
            <a:off x="3914775" y="504826"/>
            <a:ext cx="7650042" cy="5988050"/>
          </a:xfrm>
        </p:spPr>
        <p:txBody>
          <a:bodyPr/>
          <a:lstStyle/>
          <a:p>
            <a:r>
              <a:rPr lang="en-US" dirty="0">
                <a:latin typeface="Cambria" panose="02040503050406030204" pitchFamily="18" charset="0"/>
                <a:ea typeface="Cambria" panose="02040503050406030204" pitchFamily="18" charset="0"/>
              </a:rPr>
              <a:t>Pandemics of the past:</a:t>
            </a:r>
          </a:p>
          <a:p>
            <a:pPr lvl="1"/>
            <a:r>
              <a:rPr lang="en-US" dirty="0">
                <a:latin typeface="Cambria" panose="02040503050406030204" pitchFamily="18" charset="0"/>
                <a:ea typeface="Cambria" panose="02040503050406030204" pitchFamily="18" charset="0"/>
              </a:rPr>
              <a:t>Bubonic plague (second pandemic aka Black death): 1346-1353</a:t>
            </a:r>
          </a:p>
          <a:p>
            <a:pPr lvl="1"/>
            <a:r>
              <a:rPr lang="en-US" dirty="0">
                <a:latin typeface="Cambria" panose="02040503050406030204" pitchFamily="18" charset="0"/>
                <a:ea typeface="Cambria" panose="02040503050406030204" pitchFamily="18" charset="0"/>
              </a:rPr>
              <a:t>Cholera (6 pandemics ):1817-1923-</a:t>
            </a:r>
          </a:p>
          <a:p>
            <a:pPr lvl="1"/>
            <a:r>
              <a:rPr lang="en-US" dirty="0">
                <a:latin typeface="Cambria" panose="02040503050406030204" pitchFamily="18" charset="0"/>
                <a:ea typeface="Cambria" panose="02040503050406030204" pitchFamily="18" charset="0"/>
              </a:rPr>
              <a:t>Bubonic plague (the third pandemic) : 1855</a:t>
            </a:r>
          </a:p>
          <a:p>
            <a:pPr lvl="1"/>
            <a:r>
              <a:rPr lang="en-US" dirty="0">
                <a:latin typeface="Cambria" panose="02040503050406030204" pitchFamily="18" charset="0"/>
                <a:ea typeface="Cambria" panose="02040503050406030204" pitchFamily="18" charset="0"/>
              </a:rPr>
              <a:t>Yellow fever: late 1800s</a:t>
            </a:r>
          </a:p>
          <a:p>
            <a:pPr lvl="1"/>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Pandemics of the present:</a:t>
            </a:r>
          </a:p>
          <a:p>
            <a:pPr lvl="1"/>
            <a:r>
              <a:rPr lang="en-US" dirty="0">
                <a:latin typeface="Cambria" panose="02040503050406030204" pitchFamily="18" charset="0"/>
                <a:ea typeface="Cambria" panose="02040503050406030204" pitchFamily="18" charset="0"/>
              </a:rPr>
              <a:t>HIV/AIDS:1981-present</a:t>
            </a:r>
          </a:p>
          <a:p>
            <a:pPr lvl="1"/>
            <a:r>
              <a:rPr lang="en-US" dirty="0">
                <a:latin typeface="Cambria" panose="02040503050406030204" pitchFamily="18" charset="0"/>
                <a:ea typeface="Cambria" panose="02040503050406030204" pitchFamily="18" charset="0"/>
              </a:rPr>
              <a:t>SARS: 2002-2003</a:t>
            </a:r>
          </a:p>
          <a:p>
            <a:pPr lvl="1"/>
            <a:r>
              <a:rPr lang="en-US" dirty="0">
                <a:latin typeface="Cambria" panose="02040503050406030204" pitchFamily="18" charset="0"/>
                <a:ea typeface="Cambria" panose="02040503050406030204" pitchFamily="18" charset="0"/>
              </a:rPr>
              <a:t>Ebola:2014-2016</a:t>
            </a:r>
          </a:p>
        </p:txBody>
      </p:sp>
      <p:sp>
        <p:nvSpPr>
          <p:cNvPr id="8" name="Rectangle 7">
            <a:extLst>
              <a:ext uri="{FF2B5EF4-FFF2-40B4-BE49-F238E27FC236}">
                <a16:creationId xmlns:a16="http://schemas.microsoft.com/office/drawing/2014/main" id="{05C98599-91CD-4794-A9DD-AF998121674F}"/>
              </a:ext>
            </a:extLst>
          </p:cNvPr>
          <p:cNvSpPr/>
          <p:nvPr/>
        </p:nvSpPr>
        <p:spPr>
          <a:xfrm>
            <a:off x="76200" y="6581001"/>
            <a:ext cx="6096000" cy="276999"/>
          </a:xfrm>
          <a:prstGeom prst="rect">
            <a:avLst/>
          </a:prstGeom>
        </p:spPr>
        <p:txBody>
          <a:bodyPr>
            <a:spAutoFit/>
          </a:bodyPr>
          <a:lstStyle/>
          <a:p>
            <a:r>
              <a:rPr lang="en-US" sz="1200" dirty="0"/>
              <a:t>https://www.visualcapitalist.com/history-of-pandemics-deadliest/</a:t>
            </a: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2" name="Ink 1">
                <a:extLst>
                  <a:ext uri="{FF2B5EF4-FFF2-40B4-BE49-F238E27FC236}">
                    <a16:creationId xmlns:a16="http://schemas.microsoft.com/office/drawing/2014/main" id="{FC6E4B1F-25BC-4386-A5F8-CE2659F63FAD}"/>
                  </a:ext>
                </a:extLst>
              </p14:cNvPr>
              <p14:cNvContentPartPr/>
              <p14:nvPr/>
            </p14:nvContentPartPr>
            <p14:xfrm>
              <a:off x="4119557" y="1273842"/>
              <a:ext cx="360" cy="360"/>
            </p14:xfrm>
          </p:contentPart>
        </mc:Choice>
        <mc:Fallback xmlns="">
          <p:pic>
            <p:nvPicPr>
              <p:cNvPr id="2" name="Ink 1">
                <a:extLst>
                  <a:ext uri="{FF2B5EF4-FFF2-40B4-BE49-F238E27FC236}">
                    <a16:creationId xmlns:a16="http://schemas.microsoft.com/office/drawing/2014/main" id="{FC6E4B1F-25BC-4386-A5F8-CE2659F63FAD}"/>
                  </a:ext>
                </a:extLst>
              </p:cNvPr>
              <p:cNvPicPr/>
              <p:nvPr/>
            </p:nvPicPr>
            <p:blipFill>
              <a:blip r:embed="rId5"/>
              <a:stretch>
                <a:fillRect/>
              </a:stretch>
            </p:blipFill>
            <p:spPr>
              <a:xfrm>
                <a:off x="4110557" y="1264842"/>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6" name="Ink 5">
                <a:extLst>
                  <a:ext uri="{FF2B5EF4-FFF2-40B4-BE49-F238E27FC236}">
                    <a16:creationId xmlns:a16="http://schemas.microsoft.com/office/drawing/2014/main" id="{85F0FEA4-7F5F-4359-9DBB-135609E355B6}"/>
                  </a:ext>
                </a:extLst>
              </p14:cNvPr>
              <p14:cNvContentPartPr/>
              <p14:nvPr/>
            </p14:nvContentPartPr>
            <p14:xfrm>
              <a:off x="3227477" y="2047842"/>
              <a:ext cx="6252480" cy="3818160"/>
            </p14:xfrm>
          </p:contentPart>
        </mc:Choice>
        <mc:Fallback xmlns="">
          <p:pic>
            <p:nvPicPr>
              <p:cNvPr id="6" name="Ink 5">
                <a:extLst>
                  <a:ext uri="{FF2B5EF4-FFF2-40B4-BE49-F238E27FC236}">
                    <a16:creationId xmlns:a16="http://schemas.microsoft.com/office/drawing/2014/main" id="{85F0FEA4-7F5F-4359-9DBB-135609E355B6}"/>
                  </a:ext>
                </a:extLst>
              </p:cNvPr>
              <p:cNvPicPr/>
              <p:nvPr/>
            </p:nvPicPr>
            <p:blipFill>
              <a:blip r:embed="rId7"/>
              <a:stretch>
                <a:fillRect/>
              </a:stretch>
            </p:blipFill>
            <p:spPr>
              <a:xfrm>
                <a:off x="3218477" y="2039202"/>
                <a:ext cx="6270120" cy="3835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6" name="Ink 15">
                <a:extLst>
                  <a:ext uri="{FF2B5EF4-FFF2-40B4-BE49-F238E27FC236}">
                    <a16:creationId xmlns:a16="http://schemas.microsoft.com/office/drawing/2014/main" id="{0E084788-F0EA-44C1-8374-9B13E92C4B14}"/>
                  </a:ext>
                </a:extLst>
              </p14:cNvPr>
              <p14:cNvContentPartPr/>
              <p14:nvPr/>
            </p14:nvContentPartPr>
            <p14:xfrm>
              <a:off x="9328397" y="3431322"/>
              <a:ext cx="360" cy="360"/>
            </p14:xfrm>
          </p:contentPart>
        </mc:Choice>
        <mc:Fallback xmlns="">
          <p:pic>
            <p:nvPicPr>
              <p:cNvPr id="16" name="Ink 15">
                <a:extLst>
                  <a:ext uri="{FF2B5EF4-FFF2-40B4-BE49-F238E27FC236}">
                    <a16:creationId xmlns:a16="http://schemas.microsoft.com/office/drawing/2014/main" id="{0E084788-F0EA-44C1-8374-9B13E92C4B14}"/>
                  </a:ext>
                </a:extLst>
              </p:cNvPr>
              <p:cNvPicPr/>
              <p:nvPr/>
            </p:nvPicPr>
            <p:blipFill>
              <a:blip r:embed="rId9"/>
              <a:stretch>
                <a:fillRect/>
              </a:stretch>
            </p:blipFill>
            <p:spPr>
              <a:xfrm>
                <a:off x="9319757" y="3422322"/>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7" name="Ink 16">
                <a:extLst>
                  <a:ext uri="{FF2B5EF4-FFF2-40B4-BE49-F238E27FC236}">
                    <a16:creationId xmlns:a16="http://schemas.microsoft.com/office/drawing/2014/main" id="{C88A94C3-8D54-4A7F-8752-D91D61398A10}"/>
                  </a:ext>
                </a:extLst>
              </p14:cNvPr>
              <p14:cNvContentPartPr/>
              <p14:nvPr/>
            </p14:nvContentPartPr>
            <p14:xfrm>
              <a:off x="7890197" y="3955122"/>
              <a:ext cx="360" cy="360"/>
            </p14:xfrm>
          </p:contentPart>
        </mc:Choice>
        <mc:Fallback xmlns="">
          <p:pic>
            <p:nvPicPr>
              <p:cNvPr id="17" name="Ink 16">
                <a:extLst>
                  <a:ext uri="{FF2B5EF4-FFF2-40B4-BE49-F238E27FC236}">
                    <a16:creationId xmlns:a16="http://schemas.microsoft.com/office/drawing/2014/main" id="{C88A94C3-8D54-4A7F-8752-D91D61398A10}"/>
                  </a:ext>
                </a:extLst>
              </p:cNvPr>
              <p:cNvPicPr/>
              <p:nvPr/>
            </p:nvPicPr>
            <p:blipFill>
              <a:blip r:embed="rId11"/>
              <a:stretch>
                <a:fillRect/>
              </a:stretch>
            </p:blipFill>
            <p:spPr>
              <a:xfrm>
                <a:off x="7881197" y="3946122"/>
                <a:ext cx="18000" cy="18000"/>
              </a:xfrm>
              <a:prstGeom prst="rect">
                <a:avLst/>
              </a:prstGeom>
            </p:spPr>
          </p:pic>
        </mc:Fallback>
      </mc:AlternateContent>
    </p:spTree>
    <p:extLst>
      <p:ext uri="{BB962C8B-B14F-4D97-AF65-F5344CB8AC3E}">
        <p14:creationId xmlns:p14="http://schemas.microsoft.com/office/powerpoint/2010/main" val="1675129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1007DFF-F288-4D41-B223-6F29D3B8CA94}"/>
              </a:ext>
            </a:extLst>
          </p:cNvPr>
          <p:cNvPicPr>
            <a:picLocks noChangeAspect="1"/>
          </p:cNvPicPr>
          <p:nvPr/>
        </p:nvPicPr>
        <p:blipFill rotWithShape="1">
          <a:blip r:embed="rId3">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22AA2E49-D93A-4D6A-8195-38482560BF32}"/>
              </a:ext>
            </a:extLst>
          </p:cNvPr>
          <p:cNvSpPr>
            <a:spLocks noGrp="1"/>
          </p:cNvSpPr>
          <p:nvPr>
            <p:ph type="title"/>
          </p:nvPr>
        </p:nvSpPr>
        <p:spPr>
          <a:xfrm>
            <a:off x="838200" y="365125"/>
            <a:ext cx="10515600" cy="1325563"/>
          </a:xfrm>
        </p:spPr>
        <p:txBody>
          <a:bodyPr>
            <a:normAutofit/>
          </a:bodyPr>
          <a:lstStyle/>
          <a:p>
            <a:r>
              <a:rPr lang="en-US" dirty="0">
                <a:solidFill>
                  <a:srgbClr val="FFFFFF"/>
                </a:solidFill>
                <a:latin typeface="Cambria" panose="02040503050406030204" pitchFamily="18" charset="0"/>
                <a:ea typeface="Cambria" panose="02040503050406030204" pitchFamily="18" charset="0"/>
              </a:rPr>
              <a:t>HIV/AIDS today </a:t>
            </a:r>
            <a:r>
              <a:rPr lang="en-US" sz="2400" dirty="0">
                <a:solidFill>
                  <a:srgbClr val="FFFFFF"/>
                </a:solidFill>
                <a:latin typeface="Cambria" panose="02040503050406030204" pitchFamily="18" charset="0"/>
                <a:ea typeface="Cambria" panose="02040503050406030204" pitchFamily="18" charset="0"/>
              </a:rPr>
              <a:t>(Merson, </a:t>
            </a:r>
            <a:r>
              <a:rPr lang="en-US" sz="2400" dirty="0" err="1">
                <a:solidFill>
                  <a:srgbClr val="FFFFFF"/>
                </a:solidFill>
                <a:latin typeface="Cambria" panose="02040503050406030204" pitchFamily="18" charset="0"/>
                <a:ea typeface="Cambria" panose="02040503050406030204" pitchFamily="18" charset="0"/>
              </a:rPr>
              <a:t>nd</a:t>
            </a:r>
            <a:r>
              <a:rPr lang="en-US" sz="2400" dirty="0">
                <a:solidFill>
                  <a:srgbClr val="FFFFFF"/>
                </a:solidFill>
                <a:latin typeface="Cambria" panose="02040503050406030204" pitchFamily="18" charset="0"/>
                <a:ea typeface="Cambria" panose="02040503050406030204" pitchFamily="18" charset="0"/>
              </a:rPr>
              <a:t>)</a:t>
            </a:r>
            <a:br>
              <a:rPr lang="en-US" dirty="0">
                <a:solidFill>
                  <a:srgbClr val="FFFFFF"/>
                </a:solidFill>
              </a:rPr>
            </a:br>
            <a:endParaRPr lang="en-US" dirty="0">
              <a:solidFill>
                <a:srgbClr val="FFFFFF"/>
              </a:solidFill>
            </a:endParaRPr>
          </a:p>
        </p:txBody>
      </p:sp>
      <p:sp>
        <p:nvSpPr>
          <p:cNvPr id="3" name="Content Placeholder 2">
            <a:extLst>
              <a:ext uri="{FF2B5EF4-FFF2-40B4-BE49-F238E27FC236}">
                <a16:creationId xmlns:a16="http://schemas.microsoft.com/office/drawing/2014/main" id="{53394315-AFC4-4F2E-B689-A864DB089E8F}"/>
              </a:ext>
            </a:extLst>
          </p:cNvPr>
          <p:cNvSpPr>
            <a:spLocks noGrp="1"/>
          </p:cNvSpPr>
          <p:nvPr>
            <p:ph idx="1"/>
          </p:nvPr>
        </p:nvSpPr>
        <p:spPr>
          <a:xfrm>
            <a:off x="593760" y="1284270"/>
            <a:ext cx="11004479" cy="5098176"/>
          </a:xfrm>
        </p:spPr>
        <p:txBody>
          <a:bodyPr>
            <a:noAutofit/>
          </a:bodyPr>
          <a:lstStyle/>
          <a:p>
            <a:r>
              <a:rPr lang="en-US" sz="2400" dirty="0">
                <a:solidFill>
                  <a:srgbClr val="FFFFFF"/>
                </a:solidFill>
                <a:latin typeface="Cambria" panose="02040503050406030204" pitchFamily="18" charset="0"/>
                <a:ea typeface="Cambria" panose="02040503050406030204" pitchFamily="18" charset="0"/>
              </a:rPr>
              <a:t>People who are diagnosed with HIV early and start appropriate treatment can expect to have a near-normal life expectancy</a:t>
            </a:r>
          </a:p>
          <a:p>
            <a:pPr lvl="1"/>
            <a:r>
              <a:rPr lang="en-US" dirty="0">
                <a:solidFill>
                  <a:srgbClr val="FFFFFF"/>
                </a:solidFill>
                <a:latin typeface="Cambria" panose="02040503050406030204" pitchFamily="18" charset="0"/>
                <a:ea typeface="Cambria" panose="02040503050406030204" pitchFamily="18" charset="0"/>
              </a:rPr>
              <a:t>Due to innovations in therapy and improved access to health care</a:t>
            </a:r>
          </a:p>
          <a:p>
            <a:pPr lvl="1"/>
            <a:r>
              <a:rPr lang="en-US" dirty="0">
                <a:solidFill>
                  <a:srgbClr val="FFFFFF"/>
                </a:solidFill>
              </a:rPr>
              <a:t> </a:t>
            </a:r>
            <a:r>
              <a:rPr lang="en-US" dirty="0">
                <a:solidFill>
                  <a:srgbClr val="FFFFFF"/>
                </a:solidFill>
                <a:latin typeface="Cambria" panose="02040503050406030204" pitchFamily="18" charset="0"/>
                <a:ea typeface="Cambria" panose="02040503050406030204" pitchFamily="18" charset="0"/>
              </a:rPr>
              <a:t>Antiretroviral therapy (ART) is combination of at least three antiretroviral (ARV) drugs</a:t>
            </a:r>
          </a:p>
          <a:p>
            <a:r>
              <a:rPr lang="en-US" sz="2400" dirty="0">
                <a:solidFill>
                  <a:srgbClr val="FFFFFF"/>
                </a:solidFill>
                <a:latin typeface="Cambria" panose="02040503050406030204" pitchFamily="18" charset="0"/>
                <a:ea typeface="Cambria" panose="02040503050406030204" pitchFamily="18" charset="0"/>
              </a:rPr>
              <a:t>For many, HIV has been transformed from an acute fatal illness to a manageable chronic condition</a:t>
            </a:r>
          </a:p>
          <a:p>
            <a:r>
              <a:rPr lang="en-US" sz="2400" dirty="0">
                <a:solidFill>
                  <a:srgbClr val="FFFFFF"/>
                </a:solidFill>
                <a:latin typeface="Cambria" panose="02040503050406030204" pitchFamily="18" charset="0"/>
                <a:ea typeface="Cambria" panose="02040503050406030204" pitchFamily="18" charset="0"/>
              </a:rPr>
              <a:t>Since 2005, AIDS-related deaths have fallen globally by 48%; and since 2010, new HIV infections in children have fallen by 47% The epidemic continues to vary considerably between regions, however</a:t>
            </a:r>
          </a:p>
          <a:p>
            <a:pPr lvl="1"/>
            <a:r>
              <a:rPr lang="en-US" sz="2200" dirty="0">
                <a:solidFill>
                  <a:srgbClr val="FFFFFF"/>
                </a:solidFill>
                <a:latin typeface="Cambria" panose="02040503050406030204" pitchFamily="18" charset="0"/>
                <a:ea typeface="Cambria" panose="02040503050406030204" pitchFamily="18" charset="0"/>
              </a:rPr>
              <a:t> An estimated 1.1 million people were living with HIV in the US at the end of 2015</a:t>
            </a:r>
            <a:endParaRPr lang="en-US" sz="2200" baseline="30000" dirty="0">
              <a:solidFill>
                <a:srgbClr val="FFFFFF"/>
              </a:solidFill>
              <a:latin typeface="Cambria" panose="02040503050406030204" pitchFamily="18" charset="0"/>
              <a:ea typeface="Cambria" panose="02040503050406030204" pitchFamily="18" charset="0"/>
            </a:endParaRPr>
          </a:p>
          <a:p>
            <a:pPr lvl="1"/>
            <a:r>
              <a:rPr lang="en-US" sz="2200" dirty="0">
                <a:solidFill>
                  <a:srgbClr val="FFFFFF"/>
                </a:solidFill>
                <a:latin typeface="Cambria" panose="02040503050406030204" pitchFamily="18" charset="0"/>
                <a:ea typeface="Cambria" panose="02040503050406030204" pitchFamily="18" charset="0"/>
              </a:rPr>
              <a:t> In resource poor countries, such as sub-Saharan Africa, women and girls are particularly vulnerable </a:t>
            </a:r>
          </a:p>
          <a:p>
            <a:pPr lvl="2"/>
            <a:r>
              <a:rPr lang="en-US" dirty="0">
                <a:solidFill>
                  <a:srgbClr val="FFFFFF"/>
                </a:solidFill>
                <a:latin typeface="Cambria" panose="02040503050406030204" pitchFamily="18" charset="0"/>
                <a:ea typeface="Cambria" panose="02040503050406030204" pitchFamily="18" charset="0"/>
              </a:rPr>
              <a:t>Adolescent girls are contracting HIV at a disproportionate rate and AIDS is the leading cause of death amongst women of reproductive age</a:t>
            </a:r>
          </a:p>
        </p:txBody>
      </p:sp>
    </p:spTree>
    <p:extLst>
      <p:ext uri="{BB962C8B-B14F-4D97-AF65-F5344CB8AC3E}">
        <p14:creationId xmlns:p14="http://schemas.microsoft.com/office/powerpoint/2010/main" val="806599050"/>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BB67-7D2D-4391-909F-657FC52E7F1B}"/>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No cure, but effective treatment and prevention</a:t>
            </a:r>
          </a:p>
        </p:txBody>
      </p:sp>
      <p:sp>
        <p:nvSpPr>
          <p:cNvPr id="3" name="Content Placeholder 2">
            <a:extLst>
              <a:ext uri="{FF2B5EF4-FFF2-40B4-BE49-F238E27FC236}">
                <a16:creationId xmlns:a16="http://schemas.microsoft.com/office/drawing/2014/main" id="{028B9970-FAF2-4ACB-A679-8DAB7B35711E}"/>
              </a:ext>
            </a:extLst>
          </p:cNvPr>
          <p:cNvSpPr>
            <a:spLocks noGrp="1"/>
          </p:cNvSpPr>
          <p:nvPr>
            <p:ph idx="1"/>
          </p:nvPr>
        </p:nvSpPr>
        <p:spPr/>
        <p:txBody>
          <a:bodyPr/>
          <a:lstStyle/>
          <a:p>
            <a:r>
              <a:rPr lang="en-US" dirty="0">
                <a:latin typeface="Cambria" panose="02040503050406030204" pitchFamily="18" charset="0"/>
                <a:ea typeface="Cambria" panose="02040503050406030204" pitchFamily="18" charset="0"/>
              </a:rPr>
              <a:t>The human body can’t get rid of HIV completely, even with treatment. So once you get HIV, you have it for life (CDC, 2019)</a:t>
            </a:r>
          </a:p>
          <a:p>
            <a:r>
              <a:rPr lang="en-US" dirty="0">
                <a:latin typeface="Cambria" panose="02040503050406030204" pitchFamily="18" charset="0"/>
                <a:ea typeface="Cambria" panose="02040503050406030204" pitchFamily="18" charset="0"/>
              </a:rPr>
              <a:t>Prophylaxis: Pre-exposure prophylaxis (or </a:t>
            </a:r>
            <a:r>
              <a:rPr lang="en-US" dirty="0" err="1">
                <a:latin typeface="Cambria" panose="02040503050406030204" pitchFamily="18" charset="0"/>
                <a:ea typeface="Cambria" panose="02040503050406030204" pitchFamily="18" charset="0"/>
              </a:rPr>
              <a:t>PrEP</a:t>
            </a:r>
            <a:r>
              <a:rPr lang="en-US" dirty="0">
                <a:latin typeface="Cambria" panose="02040503050406030204" pitchFamily="18" charset="0"/>
                <a:ea typeface="Cambria" panose="02040503050406030204" pitchFamily="18" charset="0"/>
              </a:rPr>
              <a:t>), must be taken daily to be effective</a:t>
            </a:r>
          </a:p>
          <a:p>
            <a:pPr lvl="1"/>
            <a:r>
              <a:rPr lang="en-US" dirty="0">
                <a:latin typeface="Cambria" panose="02040503050406030204" pitchFamily="18" charset="0"/>
                <a:ea typeface="Cambria" panose="02040503050406030204" pitchFamily="18" charset="0"/>
              </a:rPr>
              <a:t>Truvada® for </a:t>
            </a:r>
            <a:r>
              <a:rPr lang="en-US" dirty="0" err="1">
                <a:latin typeface="Cambria" panose="02040503050406030204" pitchFamily="18" charset="0"/>
                <a:ea typeface="Cambria" panose="02040503050406030204" pitchFamily="18" charset="0"/>
              </a:rPr>
              <a:t>PrEP</a:t>
            </a:r>
            <a:r>
              <a:rPr lang="en-US" dirty="0">
                <a:latin typeface="Cambria" panose="02040503050406030204" pitchFamily="18" charset="0"/>
                <a:ea typeface="Cambria" panose="02040503050406030204" pitchFamily="18" charset="0"/>
              </a:rPr>
              <a:t> is recommended to prevent HIV for all people at risk through sex or injection drug use</a:t>
            </a:r>
            <a:endParaRPr lang="en-US" b="1" dirty="0">
              <a:latin typeface="Cambria" panose="02040503050406030204" pitchFamily="18" charset="0"/>
              <a:ea typeface="Cambria" panose="02040503050406030204" pitchFamily="18" charset="0"/>
            </a:endParaRPr>
          </a:p>
          <a:p>
            <a:pPr lvl="1"/>
            <a:r>
              <a:rPr lang="en-US" dirty="0" err="1">
                <a:latin typeface="Cambria" panose="02040503050406030204" pitchFamily="18" charset="0"/>
                <a:ea typeface="Cambria" panose="02040503050406030204" pitchFamily="18" charset="0"/>
              </a:rPr>
              <a:t>Descovy</a:t>
            </a:r>
            <a:r>
              <a:rPr lang="en-US" dirty="0">
                <a:latin typeface="Cambria" panose="02040503050406030204" pitchFamily="18" charset="0"/>
                <a:ea typeface="Cambria" panose="02040503050406030204" pitchFamily="18" charset="0"/>
              </a:rPr>
              <a:t>® for </a:t>
            </a:r>
            <a:r>
              <a:rPr lang="en-US" dirty="0" err="1">
                <a:latin typeface="Cambria" panose="02040503050406030204" pitchFamily="18" charset="0"/>
                <a:ea typeface="Cambria" panose="02040503050406030204" pitchFamily="18" charset="0"/>
              </a:rPr>
              <a:t>PrEP</a:t>
            </a:r>
            <a:r>
              <a:rPr lang="en-US" dirty="0">
                <a:latin typeface="Cambria" panose="02040503050406030204" pitchFamily="18" charset="0"/>
                <a:ea typeface="Cambria" panose="02040503050406030204" pitchFamily="18" charset="0"/>
              </a:rPr>
              <a:t> is recommended to prevent HIV for people at risk through sex, excluding people at risk through receptive vaginal sex</a:t>
            </a:r>
            <a:endParaRPr lang="en-US" dirty="0">
              <a:latin typeface="Cambria" panose="02040503050406030204" pitchFamily="18" charset="0"/>
              <a:ea typeface="Cambria" panose="02040503050406030204" pitchFamily="18" charset="0"/>
              <a:hlinkClick r:id="rId2"/>
            </a:endParaRPr>
          </a:p>
        </p:txBody>
      </p:sp>
    </p:spTree>
    <p:extLst>
      <p:ext uri="{BB962C8B-B14F-4D97-AF65-F5344CB8AC3E}">
        <p14:creationId xmlns:p14="http://schemas.microsoft.com/office/powerpoint/2010/main" val="309602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ARS (10 Years After) | Disease of the Week | CDC">
            <a:extLst>
              <a:ext uri="{FF2B5EF4-FFF2-40B4-BE49-F238E27FC236}">
                <a16:creationId xmlns:a16="http://schemas.microsoft.com/office/drawing/2014/main" id="{C927CF6D-6B15-4C5D-8DF9-E0BB69E4634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18" r="19242" b="4979"/>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00B027-9C16-44A5-89B6-7AE3B418805E}"/>
              </a:ext>
            </a:extLst>
          </p:cNvPr>
          <p:cNvSpPr>
            <a:spLocks noGrp="1"/>
          </p:cNvSpPr>
          <p:nvPr>
            <p:ph type="title"/>
          </p:nvPr>
        </p:nvSpPr>
        <p:spPr>
          <a:xfrm>
            <a:off x="333170" y="1132417"/>
            <a:ext cx="5039241" cy="3107317"/>
          </a:xfrm>
        </p:spPr>
        <p:txBody>
          <a:bodyPr vert="horz" lIns="91440" tIns="45720" rIns="91440" bIns="45720" rtlCol="0" anchor="b">
            <a:normAutofit/>
          </a:bodyPr>
          <a:lstStyle/>
          <a:p>
            <a:r>
              <a:rPr lang="en-US" sz="4800" dirty="0">
                <a:latin typeface="Cambria" panose="02040503050406030204" pitchFamily="18" charset="0"/>
                <a:ea typeface="Cambria" panose="02040503050406030204" pitchFamily="18" charset="0"/>
              </a:rPr>
              <a:t>SARS: 2002-2004</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7575146-23BC-40D5-B12A-E642DEC361EE}"/>
              </a:ext>
            </a:extLst>
          </p:cNvPr>
          <p:cNvSpPr txBox="1"/>
          <p:nvPr/>
        </p:nvSpPr>
        <p:spPr>
          <a:xfrm>
            <a:off x="8435083" y="6232317"/>
            <a:ext cx="1397286" cy="369332"/>
          </a:xfrm>
          <a:prstGeom prst="rect">
            <a:avLst/>
          </a:prstGeom>
          <a:noFill/>
        </p:spPr>
        <p:txBody>
          <a:bodyPr wrap="square" rtlCol="0">
            <a:spAutoFit/>
          </a:bodyPr>
          <a:lstStyle/>
          <a:p>
            <a:r>
              <a:rPr lang="en-US" dirty="0"/>
              <a:t>(CDC, 2016)</a:t>
            </a:r>
          </a:p>
        </p:txBody>
      </p:sp>
      <p:sp>
        <p:nvSpPr>
          <p:cNvPr id="7" name="Rectangle 6">
            <a:extLst>
              <a:ext uri="{FF2B5EF4-FFF2-40B4-BE49-F238E27FC236}">
                <a16:creationId xmlns:a16="http://schemas.microsoft.com/office/drawing/2014/main" id="{78BCE786-2378-4F0A-A696-B3C9093177AF}"/>
              </a:ext>
            </a:extLst>
          </p:cNvPr>
          <p:cNvSpPr/>
          <p:nvPr/>
        </p:nvSpPr>
        <p:spPr>
          <a:xfrm>
            <a:off x="5124630" y="390077"/>
            <a:ext cx="6382913" cy="5833392"/>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800" dirty="0">
                <a:latin typeface="Cambria" panose="02040503050406030204" pitchFamily="18" charset="0"/>
                <a:ea typeface="Cambria" panose="02040503050406030204" pitchFamily="18" charset="0"/>
              </a:rPr>
              <a:t>SARS: Severe acute respiratory syndrome coronavirus, a virus with a crown</a:t>
            </a:r>
          </a:p>
          <a:p>
            <a:pPr marL="685800" lvl="1" indent="-228600">
              <a:lnSpc>
                <a:spcPct val="90000"/>
              </a:lnSpc>
              <a:spcBef>
                <a:spcPts val="5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A Single-stranded RNA virus which infects the epithelial cells within the lungs</a:t>
            </a:r>
          </a:p>
          <a:p>
            <a:pPr marL="228600" lvl="0" indent="-228600">
              <a:lnSpc>
                <a:spcPct val="90000"/>
              </a:lnSpc>
              <a:spcBef>
                <a:spcPts val="1000"/>
              </a:spcBef>
              <a:buFont typeface="Arial" panose="020B0604020202020204" pitchFamily="34" charset="0"/>
              <a:buChar char="•"/>
            </a:pPr>
            <a:r>
              <a:rPr lang="en-US" sz="2800" dirty="0">
                <a:latin typeface="Cambria" panose="02040503050406030204" pitchFamily="18" charset="0"/>
                <a:ea typeface="Cambria" panose="02040503050406030204" pitchFamily="18" charset="0"/>
              </a:rPr>
              <a:t>In 2003 scientists, led by Marco </a:t>
            </a:r>
            <a:r>
              <a:rPr lang="en-US" sz="2800" dirty="0" err="1">
                <a:latin typeface="Cambria" panose="02040503050406030204" pitchFamily="18" charset="0"/>
                <a:ea typeface="Cambria" panose="02040503050406030204" pitchFamily="18" charset="0"/>
              </a:rPr>
              <a:t>Marra</a:t>
            </a:r>
            <a:r>
              <a:rPr lang="en-US" sz="2800" dirty="0">
                <a:latin typeface="Cambria" panose="02040503050406030204" pitchFamily="18" charset="0"/>
                <a:ea typeface="Cambria" panose="02040503050406030204" pitchFamily="18" charset="0"/>
              </a:rPr>
              <a:t> at the Michael Smith Genome Sciences Centre in Vancouver finished mapped the genetic sequence of a coronavirus using samples from infected patients in Toronto</a:t>
            </a:r>
          </a:p>
          <a:p>
            <a:pPr marL="685800" lvl="1" indent="-228600">
              <a:lnSpc>
                <a:spcPct val="90000"/>
              </a:lnSpc>
              <a:spcBef>
                <a:spcPts val="5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Collaborated with the British Columbia Centre for Disease Control and the National Microbiology Laboratory in Winnipeg, Manitoba</a:t>
            </a:r>
          </a:p>
        </p:txBody>
      </p:sp>
    </p:spTree>
    <p:extLst>
      <p:ext uri="{BB962C8B-B14F-4D97-AF65-F5344CB8AC3E}">
        <p14:creationId xmlns:p14="http://schemas.microsoft.com/office/powerpoint/2010/main" val="338322992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76A6-C505-4588-A11D-44393ED7BE70}"/>
              </a:ext>
            </a:extLst>
          </p:cNvPr>
          <p:cNvSpPr>
            <a:spLocks noGrp="1"/>
          </p:cNvSpPr>
          <p:nvPr>
            <p:ph type="title"/>
          </p:nvPr>
        </p:nvSpPr>
        <p:spPr>
          <a:xfrm>
            <a:off x="838200" y="174464"/>
            <a:ext cx="10515600" cy="1325563"/>
          </a:xfrm>
        </p:spPr>
        <p:txBody>
          <a:bodyPr/>
          <a:lstStyle/>
          <a:p>
            <a:pPr algn="ctr"/>
            <a:r>
              <a:rPr lang="en-US" dirty="0">
                <a:latin typeface="Cambria" panose="02040503050406030204" pitchFamily="18" charset="0"/>
                <a:ea typeface="Cambria" panose="02040503050406030204" pitchFamily="18" charset="0"/>
              </a:rPr>
              <a:t>SARS transmission</a:t>
            </a:r>
          </a:p>
        </p:txBody>
      </p:sp>
      <p:sp>
        <p:nvSpPr>
          <p:cNvPr id="3" name="Content Placeholder 2">
            <a:extLst>
              <a:ext uri="{FF2B5EF4-FFF2-40B4-BE49-F238E27FC236}">
                <a16:creationId xmlns:a16="http://schemas.microsoft.com/office/drawing/2014/main" id="{FA34E307-9AEB-4D7D-B291-1507B7EA70C9}"/>
              </a:ext>
            </a:extLst>
          </p:cNvPr>
          <p:cNvSpPr>
            <a:spLocks noGrp="1"/>
          </p:cNvSpPr>
          <p:nvPr>
            <p:ph idx="1"/>
          </p:nvPr>
        </p:nvSpPr>
        <p:spPr>
          <a:xfrm>
            <a:off x="678094" y="1500027"/>
            <a:ext cx="10675706" cy="4676936"/>
          </a:xfrm>
        </p:spPr>
        <p:txBody>
          <a:bodyPr>
            <a:normAutofit lnSpcReduction="10000"/>
          </a:bodyPr>
          <a:lstStyle/>
          <a:p>
            <a:r>
              <a:rPr lang="en-US" dirty="0">
                <a:latin typeface="Cambria" panose="02040503050406030204" pitchFamily="18" charset="0"/>
                <a:ea typeface="Cambria" panose="02040503050406030204" pitchFamily="18" charset="0"/>
              </a:rPr>
              <a:t>First appeared in November 2002 in southern China with two patients with atypical pneumonia of unknown cause (Bonita, </a:t>
            </a:r>
            <a:r>
              <a:rPr lang="en-US" dirty="0" err="1">
                <a:latin typeface="Cambria" panose="02040503050406030204" pitchFamily="18" charset="0"/>
                <a:ea typeface="Cambria" panose="02040503050406030204" pitchFamily="18" charset="0"/>
              </a:rPr>
              <a:t>Beaglehole</a:t>
            </a:r>
            <a:r>
              <a:rPr lang="en-US" dirty="0">
                <a:latin typeface="Cambria" panose="02040503050406030204" pitchFamily="18" charset="0"/>
                <a:ea typeface="Cambria" panose="02040503050406030204" pitchFamily="18" charset="0"/>
              </a:rPr>
              <a:t>, &amp; </a:t>
            </a:r>
            <a:r>
              <a:rPr lang="en-US" dirty="0" err="1">
                <a:latin typeface="Cambria" panose="02040503050406030204" pitchFamily="18" charset="0"/>
                <a:ea typeface="Cambria" panose="02040503050406030204" pitchFamily="18" charset="0"/>
              </a:rPr>
              <a:t>Kjellström</a:t>
            </a:r>
            <a:r>
              <a:rPr lang="en-US" dirty="0">
                <a:latin typeface="Cambria" panose="02040503050406030204" pitchFamily="18" charset="0"/>
                <a:ea typeface="Cambria" panose="02040503050406030204" pitchFamily="18" charset="0"/>
              </a:rPr>
              <a:t>, 2006) </a:t>
            </a:r>
          </a:p>
          <a:p>
            <a:pPr lvl="1"/>
            <a:r>
              <a:rPr lang="en-US" dirty="0">
                <a:latin typeface="Cambria" panose="02040503050406030204" pitchFamily="18" charset="0"/>
                <a:ea typeface="Cambria" panose="02040503050406030204" pitchFamily="18" charset="0"/>
              </a:rPr>
              <a:t>The spread to 29 countries was facilitated by air travel of infectious people </a:t>
            </a:r>
          </a:p>
          <a:p>
            <a:pPr lvl="1"/>
            <a:r>
              <a:rPr lang="en-US" dirty="0">
                <a:latin typeface="Cambria" panose="02040503050406030204" pitchFamily="18" charset="0"/>
                <a:ea typeface="Cambria" panose="02040503050406030204" pitchFamily="18" charset="0"/>
              </a:rPr>
              <a:t>8,096 people were infected and 774 of died (CDC, 2016)</a:t>
            </a:r>
          </a:p>
          <a:p>
            <a:r>
              <a:rPr lang="en-US" dirty="0">
                <a:latin typeface="Cambria" panose="02040503050406030204" pitchFamily="18" charset="0"/>
                <a:ea typeface="Cambria" panose="02040503050406030204" pitchFamily="18" charset="0"/>
              </a:rPr>
              <a:t>Transmission was primarily from person-to-person (WHO, 2020)</a:t>
            </a:r>
          </a:p>
          <a:p>
            <a:pPr lvl="1"/>
            <a:r>
              <a:rPr lang="en-US" dirty="0">
                <a:latin typeface="Cambria" panose="02040503050406030204" pitchFamily="18" charset="0"/>
                <a:ea typeface="Cambria" panose="02040503050406030204" pitchFamily="18" charset="0"/>
              </a:rPr>
              <a:t>Occurred mainly during the second week of illness, which corresponds to (the peak of virus shedding in respiratory secretions and stool) </a:t>
            </a:r>
          </a:p>
          <a:p>
            <a:r>
              <a:rPr lang="en-US" dirty="0">
                <a:latin typeface="Cambria" panose="02040503050406030204" pitchFamily="18" charset="0"/>
                <a:ea typeface="Cambria" panose="02040503050406030204" pitchFamily="18" charset="0"/>
              </a:rPr>
              <a:t>Most cases of human-to-human transmission occurred in the health care setting, because of close or repeated contact with infected</a:t>
            </a:r>
            <a:r>
              <a:rPr lang="en-US" dirty="0"/>
              <a:t> people</a:t>
            </a:r>
            <a:r>
              <a:rPr lang="en-US" dirty="0">
                <a:latin typeface="Cambria" panose="02040503050406030204" pitchFamily="18" charset="0"/>
                <a:ea typeface="Cambria" panose="02040503050406030204" pitchFamily="18" charset="0"/>
              </a:rPr>
              <a:t> and in the absence of adequate infection control precautions (WHO,2020; Bonita, </a:t>
            </a:r>
            <a:r>
              <a:rPr lang="en-US" dirty="0" err="1">
                <a:latin typeface="Cambria" panose="02040503050406030204" pitchFamily="18" charset="0"/>
                <a:ea typeface="Cambria" panose="02040503050406030204" pitchFamily="18" charset="0"/>
              </a:rPr>
              <a:t>Beaglehole</a:t>
            </a:r>
            <a:r>
              <a:rPr lang="en-US" dirty="0">
                <a:latin typeface="Cambria" panose="02040503050406030204" pitchFamily="18" charset="0"/>
                <a:ea typeface="Cambria" panose="02040503050406030204" pitchFamily="18" charset="0"/>
              </a:rPr>
              <a:t>, &amp; </a:t>
            </a:r>
            <a:r>
              <a:rPr lang="en-US" dirty="0" err="1">
                <a:latin typeface="Cambria" panose="02040503050406030204" pitchFamily="18" charset="0"/>
                <a:ea typeface="Cambria" panose="02040503050406030204" pitchFamily="18" charset="0"/>
              </a:rPr>
              <a:t>Kjellström</a:t>
            </a:r>
            <a:r>
              <a:rPr lang="en-US" dirty="0">
                <a:latin typeface="Cambria" panose="02040503050406030204" pitchFamily="18" charset="0"/>
                <a:ea typeface="Cambria" panose="02040503050406030204" pitchFamily="18" charset="0"/>
              </a:rPr>
              <a:t>, 2006)</a:t>
            </a:r>
          </a:p>
          <a:p>
            <a:endParaRPr lang="en-US" dirty="0"/>
          </a:p>
        </p:txBody>
      </p:sp>
    </p:spTree>
    <p:extLst>
      <p:ext uri="{BB962C8B-B14F-4D97-AF65-F5344CB8AC3E}">
        <p14:creationId xmlns:p14="http://schemas.microsoft.com/office/powerpoint/2010/main" val="530274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B652EF85-9206-492B-AC32-1758476FAF25}"/>
              </a:ext>
            </a:extLst>
          </p:cNvPr>
          <p:cNvSpPr>
            <a:spLocks noGrp="1"/>
          </p:cNvSpPr>
          <p:nvPr>
            <p:ph type="title"/>
          </p:nvPr>
        </p:nvSpPr>
        <p:spPr>
          <a:xfrm>
            <a:off x="1047280" y="759805"/>
            <a:ext cx="10306520" cy="1325563"/>
          </a:xfrm>
        </p:spPr>
        <p:txBody>
          <a:bodyPr>
            <a:normAutofit/>
          </a:bodyPr>
          <a:lstStyle/>
          <a:p>
            <a:r>
              <a:rPr lang="en-US" sz="4000">
                <a:solidFill>
                  <a:srgbClr val="FFFFFF"/>
                </a:solidFill>
                <a:latin typeface="Cambria" panose="02040503050406030204" pitchFamily="18" charset="0"/>
                <a:ea typeface="Cambria" panose="02040503050406030204" pitchFamily="18" charset="0"/>
              </a:rPr>
              <a:t>SARS origins and zoonotic transmission</a:t>
            </a:r>
          </a:p>
        </p:txBody>
      </p:sp>
      <p:sp>
        <p:nvSpPr>
          <p:cNvPr id="3" name="Content Placeholder 2">
            <a:extLst>
              <a:ext uri="{FF2B5EF4-FFF2-40B4-BE49-F238E27FC236}">
                <a16:creationId xmlns:a16="http://schemas.microsoft.com/office/drawing/2014/main" id="{39053F24-1917-46E3-9E8C-0B7BED6FD997}"/>
              </a:ext>
            </a:extLst>
          </p:cNvPr>
          <p:cNvSpPr>
            <a:spLocks noGrp="1"/>
          </p:cNvSpPr>
          <p:nvPr>
            <p:ph idx="1"/>
          </p:nvPr>
        </p:nvSpPr>
        <p:spPr>
          <a:xfrm>
            <a:off x="1424904" y="2494450"/>
            <a:ext cx="4053545" cy="3563159"/>
          </a:xfrm>
        </p:spPr>
        <p:txBody>
          <a:bodyPr>
            <a:normAutofit/>
          </a:bodyPr>
          <a:lstStyle/>
          <a:p>
            <a:r>
              <a:rPr lang="en-US" sz="1900">
                <a:latin typeface="Cambria" panose="02040503050406030204" pitchFamily="18" charset="0"/>
                <a:ea typeface="Cambria" panose="02040503050406030204" pitchFamily="18" charset="0"/>
              </a:rPr>
              <a:t>The bats did not show any visible signs of disease</a:t>
            </a:r>
          </a:p>
          <a:p>
            <a:pPr lvl="1"/>
            <a:r>
              <a:rPr lang="en-US" sz="1900">
                <a:latin typeface="Cambria" panose="02040503050406030204" pitchFamily="18" charset="0"/>
                <a:ea typeface="Cambria" panose="02040503050406030204" pitchFamily="18" charset="0"/>
              </a:rPr>
              <a:t>they likely natural reservoirs of SARS-like coronaviruses</a:t>
            </a:r>
          </a:p>
          <a:p>
            <a:r>
              <a:rPr lang="en-US" sz="1900">
                <a:latin typeface="Cambria" panose="02040503050406030204" pitchFamily="18" charset="0"/>
                <a:ea typeface="Cambria" panose="02040503050406030204" pitchFamily="18" charset="0"/>
              </a:rPr>
              <a:t>The University of Hong Kong and the Guangzhou Centre for Disease Control and Prevention established a genetic link between the SARS coronavirus appearing in civets and humans</a:t>
            </a:r>
          </a:p>
          <a:p>
            <a:pPr lvl="1"/>
            <a:r>
              <a:rPr lang="en-US" sz="1900">
                <a:latin typeface="Cambria" panose="02040503050406030204" pitchFamily="18" charset="0"/>
                <a:ea typeface="Cambria" panose="02040503050406030204" pitchFamily="18" charset="0"/>
              </a:rPr>
              <a:t>the virus had jumped across species</a:t>
            </a:r>
          </a:p>
          <a:p>
            <a:pPr marL="457200" lvl="1" indent="0">
              <a:buNone/>
            </a:pPr>
            <a:endParaRPr lang="en-US" sz="190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5C364CF-AD50-462D-9CF6-40E4391DFE80}"/>
              </a:ext>
            </a:extLst>
          </p:cNvPr>
          <p:cNvPicPr>
            <a:picLocks noChangeAspect="1"/>
          </p:cNvPicPr>
          <p:nvPr/>
        </p:nvPicPr>
        <p:blipFill rotWithShape="1">
          <a:blip r:embed="rId3"/>
          <a:srcRect r="4601" b="1"/>
          <a:stretch/>
        </p:blipFill>
        <p:spPr>
          <a:xfrm>
            <a:off x="6098892" y="2492376"/>
            <a:ext cx="4802404" cy="3563372"/>
          </a:xfrm>
          <a:prstGeom prst="rect">
            <a:avLst/>
          </a:prstGeom>
        </p:spPr>
      </p:pic>
    </p:spTree>
    <p:extLst>
      <p:ext uri="{BB962C8B-B14F-4D97-AF65-F5344CB8AC3E}">
        <p14:creationId xmlns:p14="http://schemas.microsoft.com/office/powerpoint/2010/main" val="703531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4F327-9141-4E38-9F21-14D771632577}"/>
              </a:ext>
            </a:extLst>
          </p:cNvPr>
          <p:cNvSpPr>
            <a:spLocks noGrp="1"/>
          </p:cNvSpPr>
          <p:nvPr>
            <p:ph type="title"/>
          </p:nvPr>
        </p:nvSpPr>
        <p:spPr/>
        <p:txBody>
          <a:bodyPr/>
          <a:lstStyle/>
          <a:p>
            <a:pPr algn="ctr"/>
            <a:r>
              <a:rPr lang="en-US" dirty="0">
                <a:latin typeface="Cambria" panose="02040503050406030204" pitchFamily="18" charset="0"/>
                <a:ea typeface="Cambria" panose="02040503050406030204" pitchFamily="18" charset="0"/>
              </a:rPr>
              <a:t>SARS in Canada</a:t>
            </a:r>
          </a:p>
        </p:txBody>
      </p:sp>
      <p:sp>
        <p:nvSpPr>
          <p:cNvPr id="3" name="Content Placeholder 2">
            <a:extLst>
              <a:ext uri="{FF2B5EF4-FFF2-40B4-BE49-F238E27FC236}">
                <a16:creationId xmlns:a16="http://schemas.microsoft.com/office/drawing/2014/main" id="{E20F3FF6-A5B1-4716-892D-E0D3B1E41FFD}"/>
              </a:ext>
            </a:extLst>
          </p:cNvPr>
          <p:cNvSpPr>
            <a:spLocks noGrp="1"/>
          </p:cNvSpPr>
          <p:nvPr>
            <p:ph idx="1"/>
          </p:nvPr>
        </p:nvSpPr>
        <p:spPr>
          <a:xfrm>
            <a:off x="482885" y="1602769"/>
            <a:ext cx="10870915" cy="4574194"/>
          </a:xfrm>
        </p:spPr>
        <p:txBody>
          <a:bodyPr>
            <a:normAutofit fontScale="92500" lnSpcReduction="20000"/>
          </a:bodyPr>
          <a:lstStyle/>
          <a:p>
            <a:r>
              <a:rPr lang="en-US" dirty="0">
                <a:latin typeface="Cambria" panose="02040503050406030204" pitchFamily="18" charset="0"/>
                <a:ea typeface="Cambria" panose="02040503050406030204" pitchFamily="18" charset="0"/>
              </a:rPr>
              <a:t>There were 251 probable cases (247 cases in Ontario, 4 cases in British Columbia), with 44 deaths in Toronto (IPAC, 2020)</a:t>
            </a:r>
          </a:p>
          <a:p>
            <a:pPr lvl="1"/>
            <a:r>
              <a:rPr lang="en-US" dirty="0">
                <a:latin typeface="Cambria" panose="02040503050406030204" pitchFamily="18" charset="0"/>
                <a:ea typeface="Cambria" panose="02040503050406030204" pitchFamily="18" charset="0"/>
              </a:rPr>
              <a:t>Suspected cases: 187 (128 in Ontario, 46 in B.C., 6 in Alberta, 4 in PEI, 2 in New Brunswick and 1 in Saskatchewan)</a:t>
            </a:r>
          </a:p>
          <a:p>
            <a:r>
              <a:rPr lang="en-US" dirty="0">
                <a:latin typeface="Cambria" panose="02040503050406030204" pitchFamily="18" charset="0"/>
                <a:ea typeface="Cambria" panose="02040503050406030204" pitchFamily="18" charset="0"/>
              </a:rPr>
              <a:t>The case fatality rate was estimated at approximately 17.1% of probable cases </a:t>
            </a:r>
          </a:p>
          <a:p>
            <a:pPr lvl="1"/>
            <a:r>
              <a:rPr lang="en-US" dirty="0">
                <a:latin typeface="Cambria" panose="02040503050406030204" pitchFamily="18" charset="0"/>
                <a:ea typeface="Cambria" panose="02040503050406030204" pitchFamily="18" charset="0"/>
              </a:rPr>
              <a:t>Most of the fatalities occurred in patients with underlying illness, and nearly all were elderly patients with the average age being 71 years</a:t>
            </a:r>
          </a:p>
          <a:p>
            <a:r>
              <a:rPr lang="en-US" dirty="0">
                <a:latin typeface="Cambria" panose="02040503050406030204" pitchFamily="18" charset="0"/>
                <a:ea typeface="Cambria" panose="02040503050406030204" pitchFamily="18" charset="0"/>
              </a:rPr>
              <a:t>In Ontario, Public Health officials closed two hospitals in Toronto (IPAC, 2020)</a:t>
            </a:r>
          </a:p>
          <a:p>
            <a:r>
              <a:rPr lang="en-US" dirty="0">
                <a:latin typeface="Cambria" panose="02040503050406030204" pitchFamily="18" charset="0"/>
                <a:ea typeface="Cambria" panose="02040503050406030204" pitchFamily="18" charset="0"/>
              </a:rPr>
              <a:t>Dr. Bonnie Henry was an associate medical officer of health in Toronto in 2003 when a patient arrived at a hospital with a tuberculosis-like disease (Porter, 2020)</a:t>
            </a:r>
          </a:p>
          <a:p>
            <a:pPr lvl="1"/>
            <a:r>
              <a:rPr lang="en-US" dirty="0">
                <a:latin typeface="Cambria" panose="02040503050406030204" pitchFamily="18" charset="0"/>
                <a:ea typeface="Cambria" panose="02040503050406030204" pitchFamily="18" charset="0"/>
              </a:rPr>
              <a:t>Her job to figure out what was the cause of illness, and set in place plans to contain the virus</a:t>
            </a:r>
          </a:p>
        </p:txBody>
      </p:sp>
    </p:spTree>
    <p:extLst>
      <p:ext uri="{BB962C8B-B14F-4D97-AF65-F5344CB8AC3E}">
        <p14:creationId xmlns:p14="http://schemas.microsoft.com/office/powerpoint/2010/main" val="3723561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F406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48DFA6-6B55-42B6-A56E-EFC1A546030A}"/>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latin typeface="Cambria" panose="02040503050406030204" pitchFamily="18" charset="0"/>
                <a:ea typeface="Cambria" panose="02040503050406030204" pitchFamily="18" charset="0"/>
              </a:rPr>
              <a:t>Ebola virus disease (EVD)</a:t>
            </a:r>
          </a:p>
        </p:txBody>
      </p:sp>
      <p:pic>
        <p:nvPicPr>
          <p:cNvPr id="4" name="Picture 3">
            <a:extLst>
              <a:ext uri="{FF2B5EF4-FFF2-40B4-BE49-F238E27FC236}">
                <a16:creationId xmlns:a16="http://schemas.microsoft.com/office/drawing/2014/main" id="{21434B98-629E-4919-997A-CFCD89BADCB3}"/>
              </a:ext>
            </a:extLst>
          </p:cNvPr>
          <p:cNvPicPr>
            <a:picLocks noChangeAspect="1"/>
          </p:cNvPicPr>
          <p:nvPr/>
        </p:nvPicPr>
        <p:blipFill rotWithShape="1">
          <a:blip r:embed="rId3"/>
          <a:srcRect r="19234" b="1"/>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86974EB-F576-4915-8916-A592D411163C}"/>
              </a:ext>
            </a:extLst>
          </p:cNvPr>
          <p:cNvSpPr>
            <a:spLocks noGrp="1"/>
          </p:cNvSpPr>
          <p:nvPr>
            <p:ph idx="1"/>
          </p:nvPr>
        </p:nvSpPr>
        <p:spPr>
          <a:xfrm>
            <a:off x="7528840" y="321732"/>
            <a:ext cx="4335613" cy="6214534"/>
          </a:xfrm>
        </p:spPr>
        <p:txBody>
          <a:bodyPr anchor="ctr">
            <a:normAutofit/>
          </a:bodyPr>
          <a:lstStyle/>
          <a:p>
            <a:r>
              <a:rPr lang="en-US" sz="2200" dirty="0">
                <a:solidFill>
                  <a:srgbClr val="FFFFFF"/>
                </a:solidFill>
                <a:latin typeface="Cambria" panose="02040503050406030204" pitchFamily="18" charset="0"/>
                <a:ea typeface="Cambria" panose="02040503050406030204" pitchFamily="18" charset="0"/>
              </a:rPr>
              <a:t> First appeared in 1976 in 2 simultaneous outbreaks (WHO, 2020):</a:t>
            </a:r>
          </a:p>
          <a:p>
            <a:pPr lvl="1"/>
            <a:r>
              <a:rPr lang="en-US" sz="2000" dirty="0">
                <a:solidFill>
                  <a:srgbClr val="FFFFFF"/>
                </a:solidFill>
                <a:latin typeface="Cambria" panose="02040503050406030204" pitchFamily="18" charset="0"/>
                <a:ea typeface="Cambria" panose="02040503050406030204" pitchFamily="18" charset="0"/>
              </a:rPr>
              <a:t>Nzara, South Sudan</a:t>
            </a:r>
          </a:p>
          <a:p>
            <a:pPr lvl="1"/>
            <a:r>
              <a:rPr lang="en-US" sz="2000" dirty="0">
                <a:solidFill>
                  <a:srgbClr val="FFFFFF"/>
                </a:solidFill>
                <a:latin typeface="Cambria" panose="02040503050406030204" pitchFamily="18" charset="0"/>
                <a:ea typeface="Cambria" panose="02040503050406030204" pitchFamily="18" charset="0"/>
              </a:rPr>
              <a:t>Yambuku, DRC</a:t>
            </a:r>
          </a:p>
          <a:p>
            <a:pPr lvl="2"/>
            <a:r>
              <a:rPr lang="en-US" sz="1800" dirty="0">
                <a:solidFill>
                  <a:srgbClr val="FFFFFF"/>
                </a:solidFill>
                <a:latin typeface="Cambria" panose="02040503050406030204" pitchFamily="18" charset="0"/>
                <a:ea typeface="Cambria" panose="02040503050406030204" pitchFamily="18" charset="0"/>
              </a:rPr>
              <a:t>in a village near the Ebola River,</a:t>
            </a:r>
          </a:p>
          <a:p>
            <a:r>
              <a:rPr lang="en-US" sz="2200" dirty="0">
                <a:solidFill>
                  <a:srgbClr val="FFFFFF"/>
                </a:solidFill>
                <a:latin typeface="Cambria" panose="02040503050406030204" pitchFamily="18" charset="0"/>
                <a:ea typeface="Cambria" panose="02040503050406030204" pitchFamily="18" charset="0"/>
              </a:rPr>
              <a:t>The virus family </a:t>
            </a:r>
            <a:r>
              <a:rPr lang="en-US" sz="2200" i="1" dirty="0">
                <a:solidFill>
                  <a:srgbClr val="FFFFFF"/>
                </a:solidFill>
                <a:latin typeface="Cambria" panose="02040503050406030204" pitchFamily="18" charset="0"/>
                <a:ea typeface="Cambria" panose="02040503050406030204" pitchFamily="18" charset="0"/>
              </a:rPr>
              <a:t>Filoviridae</a:t>
            </a:r>
            <a:r>
              <a:rPr lang="en-US" sz="2200" dirty="0">
                <a:solidFill>
                  <a:srgbClr val="FFFFFF"/>
                </a:solidFill>
                <a:latin typeface="Cambria" panose="02040503050406030204" pitchFamily="18" charset="0"/>
                <a:ea typeface="Cambria" panose="02040503050406030204" pitchFamily="18" charset="0"/>
              </a:rPr>
              <a:t> includes three genera: </a:t>
            </a:r>
            <a:r>
              <a:rPr lang="en-US" sz="2200" i="1" dirty="0" err="1">
                <a:solidFill>
                  <a:srgbClr val="FFFFFF"/>
                </a:solidFill>
                <a:latin typeface="Cambria" panose="02040503050406030204" pitchFamily="18" charset="0"/>
                <a:ea typeface="Cambria" panose="02040503050406030204" pitchFamily="18" charset="0"/>
              </a:rPr>
              <a:t>Cuevavirus</a:t>
            </a:r>
            <a:r>
              <a:rPr lang="en-US" sz="2200" dirty="0">
                <a:solidFill>
                  <a:srgbClr val="FFFFFF"/>
                </a:solidFill>
                <a:latin typeface="Cambria" panose="02040503050406030204" pitchFamily="18" charset="0"/>
                <a:ea typeface="Cambria" panose="02040503050406030204" pitchFamily="18" charset="0"/>
              </a:rPr>
              <a:t>, </a:t>
            </a:r>
            <a:r>
              <a:rPr lang="en-US" sz="2200" i="1" dirty="0">
                <a:solidFill>
                  <a:srgbClr val="FFFFFF"/>
                </a:solidFill>
                <a:latin typeface="Cambria" panose="02040503050406030204" pitchFamily="18" charset="0"/>
                <a:ea typeface="Cambria" panose="02040503050406030204" pitchFamily="18" charset="0"/>
              </a:rPr>
              <a:t>Marburgvirus</a:t>
            </a:r>
            <a:r>
              <a:rPr lang="en-US" sz="2200" dirty="0">
                <a:solidFill>
                  <a:srgbClr val="FFFFFF"/>
                </a:solidFill>
                <a:latin typeface="Cambria" panose="02040503050406030204" pitchFamily="18" charset="0"/>
                <a:ea typeface="Cambria" panose="02040503050406030204" pitchFamily="18" charset="0"/>
              </a:rPr>
              <a:t>, and </a:t>
            </a:r>
            <a:r>
              <a:rPr lang="en-US" sz="2200" i="1" dirty="0">
                <a:solidFill>
                  <a:srgbClr val="FFFFFF"/>
                </a:solidFill>
                <a:latin typeface="Cambria" panose="02040503050406030204" pitchFamily="18" charset="0"/>
                <a:ea typeface="Cambria" panose="02040503050406030204" pitchFamily="18" charset="0"/>
              </a:rPr>
              <a:t>Ebolavirus</a:t>
            </a:r>
          </a:p>
          <a:p>
            <a:pPr lvl="1"/>
            <a:r>
              <a:rPr lang="en-US" sz="2000" dirty="0">
                <a:solidFill>
                  <a:srgbClr val="FFFFFF"/>
                </a:solidFill>
                <a:latin typeface="Cambria" panose="02040503050406030204" pitchFamily="18" charset="0"/>
                <a:ea typeface="Cambria" panose="02040503050406030204" pitchFamily="18" charset="0"/>
              </a:rPr>
              <a:t>Within the genus Ebolavirus, there are 6 species: </a:t>
            </a:r>
            <a:r>
              <a:rPr lang="en-US" sz="2000" i="1" dirty="0" err="1">
                <a:solidFill>
                  <a:srgbClr val="FFFFFF"/>
                </a:solidFill>
                <a:latin typeface="Cambria" panose="02040503050406030204" pitchFamily="18" charset="0"/>
                <a:ea typeface="Cambria" panose="02040503050406030204" pitchFamily="18" charset="0"/>
              </a:rPr>
              <a:t>zaire</a:t>
            </a:r>
            <a:r>
              <a:rPr lang="en-US" sz="2000" dirty="0">
                <a:solidFill>
                  <a:srgbClr val="FFFFFF"/>
                </a:solidFill>
                <a:latin typeface="Cambria" panose="02040503050406030204" pitchFamily="18" charset="0"/>
                <a:ea typeface="Cambria" panose="02040503050406030204" pitchFamily="18" charset="0"/>
              </a:rPr>
              <a:t>, </a:t>
            </a:r>
            <a:r>
              <a:rPr lang="en-US" sz="2000" i="1" dirty="0" err="1">
                <a:solidFill>
                  <a:srgbClr val="FFFFFF"/>
                </a:solidFill>
                <a:latin typeface="Cambria" panose="02040503050406030204" pitchFamily="18" charset="0"/>
                <a:ea typeface="Cambria" panose="02040503050406030204" pitchFamily="18" charset="0"/>
              </a:rPr>
              <a:t>bundibugyo</a:t>
            </a:r>
            <a:r>
              <a:rPr lang="en-US" sz="2000" dirty="0">
                <a:solidFill>
                  <a:srgbClr val="FFFFFF"/>
                </a:solidFill>
                <a:latin typeface="Cambria" panose="02040503050406030204" pitchFamily="18" charset="0"/>
                <a:ea typeface="Cambria" panose="02040503050406030204" pitchFamily="18" charset="0"/>
              </a:rPr>
              <a:t>, </a:t>
            </a:r>
            <a:r>
              <a:rPr lang="en-US" sz="2000" i="1" dirty="0" err="1">
                <a:solidFill>
                  <a:srgbClr val="FFFFFF"/>
                </a:solidFill>
                <a:latin typeface="Cambria" panose="02040503050406030204" pitchFamily="18" charset="0"/>
                <a:ea typeface="Cambria" panose="02040503050406030204" pitchFamily="18" charset="0"/>
              </a:rPr>
              <a:t>sudan</a:t>
            </a:r>
            <a:r>
              <a:rPr lang="en-US" sz="2000" dirty="0">
                <a:solidFill>
                  <a:srgbClr val="FFFFFF"/>
                </a:solidFill>
                <a:latin typeface="Cambria" panose="02040503050406030204" pitchFamily="18" charset="0"/>
                <a:ea typeface="Cambria" panose="02040503050406030204" pitchFamily="18" charset="0"/>
              </a:rPr>
              <a:t>, </a:t>
            </a:r>
            <a:r>
              <a:rPr lang="en-US" sz="2000" i="1" dirty="0" err="1">
                <a:solidFill>
                  <a:srgbClr val="FFFFFF"/>
                </a:solidFill>
                <a:latin typeface="Cambria" panose="02040503050406030204" pitchFamily="18" charset="0"/>
                <a:ea typeface="Cambria" panose="02040503050406030204" pitchFamily="18" charset="0"/>
              </a:rPr>
              <a:t>taï</a:t>
            </a:r>
            <a:r>
              <a:rPr lang="en-US" sz="2000" i="1" dirty="0">
                <a:solidFill>
                  <a:srgbClr val="FFFFFF"/>
                </a:solidFill>
                <a:latin typeface="Cambria" panose="02040503050406030204" pitchFamily="18" charset="0"/>
                <a:ea typeface="Cambria" panose="02040503050406030204" pitchFamily="18" charset="0"/>
              </a:rPr>
              <a:t> forest</a:t>
            </a:r>
            <a:r>
              <a:rPr lang="en-US" sz="2000" dirty="0">
                <a:solidFill>
                  <a:srgbClr val="FFFFFF"/>
                </a:solidFill>
                <a:latin typeface="Cambria" panose="02040503050406030204" pitchFamily="18" charset="0"/>
                <a:ea typeface="Cambria" panose="02040503050406030204" pitchFamily="18" charset="0"/>
              </a:rPr>
              <a:t>, </a:t>
            </a:r>
            <a:r>
              <a:rPr lang="en-US" sz="2000" i="1" dirty="0" err="1">
                <a:solidFill>
                  <a:srgbClr val="FFFFFF"/>
                </a:solidFill>
                <a:latin typeface="Cambria" panose="02040503050406030204" pitchFamily="18" charset="0"/>
                <a:ea typeface="Cambria" panose="02040503050406030204" pitchFamily="18" charset="0"/>
              </a:rPr>
              <a:t>reston</a:t>
            </a:r>
            <a:r>
              <a:rPr lang="en-US" sz="2000" dirty="0">
                <a:solidFill>
                  <a:srgbClr val="FFFFFF"/>
                </a:solidFill>
                <a:latin typeface="Cambria" panose="02040503050406030204" pitchFamily="18" charset="0"/>
                <a:ea typeface="Cambria" panose="02040503050406030204" pitchFamily="18" charset="0"/>
              </a:rPr>
              <a:t> and </a:t>
            </a:r>
            <a:r>
              <a:rPr lang="en-US" sz="2000" i="1" dirty="0" err="1">
                <a:solidFill>
                  <a:srgbClr val="FFFFFF"/>
                </a:solidFill>
                <a:latin typeface="Cambria" panose="02040503050406030204" pitchFamily="18" charset="0"/>
                <a:ea typeface="Cambria" panose="02040503050406030204" pitchFamily="18" charset="0"/>
              </a:rPr>
              <a:t>bombali</a:t>
            </a:r>
            <a:endParaRPr lang="en-US" sz="2000" i="1" dirty="0">
              <a:solidFill>
                <a:srgbClr val="FFFFFF"/>
              </a:solidFill>
              <a:latin typeface="Cambria" panose="02040503050406030204" pitchFamily="18" charset="0"/>
              <a:ea typeface="Cambria" panose="02040503050406030204" pitchFamily="18" charset="0"/>
            </a:endParaRPr>
          </a:p>
          <a:p>
            <a:pPr lvl="2"/>
            <a:r>
              <a:rPr lang="en-US" sz="1800" dirty="0">
                <a:solidFill>
                  <a:srgbClr val="FFFFFF"/>
                </a:solidFill>
                <a:latin typeface="Cambria" panose="02040503050406030204" pitchFamily="18" charset="0"/>
                <a:ea typeface="Cambria" panose="02040503050406030204" pitchFamily="18" charset="0"/>
              </a:rPr>
              <a:t>The virus causing the current outbreak in DRC and the 2014–2016 West African(and current DRC epidemic) is the Zaire ebolavirus </a:t>
            </a:r>
            <a:endParaRPr lang="en-US" sz="1800" dirty="0">
              <a:solidFill>
                <a:srgbClr val="FFFFFF"/>
              </a:solidFill>
            </a:endParaRPr>
          </a:p>
        </p:txBody>
      </p:sp>
      <p:sp>
        <p:nvSpPr>
          <p:cNvPr id="5" name="TextBox 4">
            <a:extLst>
              <a:ext uri="{FF2B5EF4-FFF2-40B4-BE49-F238E27FC236}">
                <a16:creationId xmlns:a16="http://schemas.microsoft.com/office/drawing/2014/main" id="{AD7E31BB-072D-4EE7-970D-10B8829A5FA7}"/>
              </a:ext>
            </a:extLst>
          </p:cNvPr>
          <p:cNvSpPr txBox="1"/>
          <p:nvPr/>
        </p:nvSpPr>
        <p:spPr>
          <a:xfrm>
            <a:off x="4438436" y="3965825"/>
            <a:ext cx="1150706" cy="369332"/>
          </a:xfrm>
          <a:prstGeom prst="rect">
            <a:avLst/>
          </a:prstGeom>
          <a:noFill/>
        </p:spPr>
        <p:txBody>
          <a:bodyPr wrap="square" rtlCol="0">
            <a:spAutoFit/>
          </a:bodyPr>
          <a:lstStyle/>
          <a:p>
            <a:r>
              <a:rPr lang="en-US" dirty="0">
                <a:solidFill>
                  <a:schemeClr val="bg1"/>
                </a:solidFill>
                <a:latin typeface="Cambria" panose="02040503050406030204" pitchFamily="18" charset="0"/>
                <a:ea typeface="Cambria" panose="02040503050406030204" pitchFamily="18" charset="0"/>
              </a:rPr>
              <a:t>CDC</a:t>
            </a:r>
          </a:p>
        </p:txBody>
      </p:sp>
    </p:spTree>
    <p:extLst>
      <p:ext uri="{BB962C8B-B14F-4D97-AF65-F5344CB8AC3E}">
        <p14:creationId xmlns:p14="http://schemas.microsoft.com/office/powerpoint/2010/main" val="3328036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8962A-A2F3-4301-912C-9DCB56693787}"/>
              </a:ext>
            </a:extLst>
          </p:cNvPr>
          <p:cNvSpPr>
            <a:spLocks noGrp="1"/>
          </p:cNvSpPr>
          <p:nvPr>
            <p:ph type="title"/>
          </p:nvPr>
        </p:nvSpPr>
        <p:spPr/>
        <p:txBody>
          <a:bodyPr/>
          <a:lstStyle/>
          <a:p>
            <a:pPr algn="ctr"/>
            <a:r>
              <a:rPr lang="en-US" dirty="0">
                <a:latin typeface="Cambria" panose="02040503050406030204" pitchFamily="18" charset="0"/>
                <a:ea typeface="Cambria" panose="02040503050406030204" pitchFamily="18" charset="0"/>
              </a:rPr>
              <a:t>EVD 2014-2016 </a:t>
            </a:r>
            <a:r>
              <a:rPr lang="en-US" sz="2400" dirty="0">
                <a:latin typeface="Cambria" panose="02040503050406030204" pitchFamily="18" charset="0"/>
                <a:ea typeface="Cambria" panose="02040503050406030204" pitchFamily="18" charset="0"/>
              </a:rPr>
              <a:t>(CDC, 2019)</a:t>
            </a:r>
            <a:endParaRPr lang="en-US" sz="2400" dirty="0"/>
          </a:p>
        </p:txBody>
      </p:sp>
      <p:sp>
        <p:nvSpPr>
          <p:cNvPr id="3" name="Content Placeholder 2">
            <a:extLst>
              <a:ext uri="{FF2B5EF4-FFF2-40B4-BE49-F238E27FC236}">
                <a16:creationId xmlns:a16="http://schemas.microsoft.com/office/drawing/2014/main" id="{C9AB0A47-67E9-49CD-9B71-C1EBB71E4557}"/>
              </a:ext>
            </a:extLst>
          </p:cNvPr>
          <p:cNvSpPr>
            <a:spLocks noGrp="1"/>
          </p:cNvSpPr>
          <p:nvPr>
            <p:ph idx="1"/>
          </p:nvPr>
        </p:nvSpPr>
        <p:spPr>
          <a:xfrm>
            <a:off x="242299" y="1541124"/>
            <a:ext cx="6510907" cy="5178175"/>
          </a:xfrm>
        </p:spPr>
        <p:txBody>
          <a:bodyPr>
            <a:normAutofit fontScale="92500" lnSpcReduction="20000"/>
          </a:bodyPr>
          <a:lstStyle/>
          <a:p>
            <a:r>
              <a:rPr lang="en-US" dirty="0">
                <a:latin typeface="Cambria" panose="02040503050406030204" pitchFamily="18" charset="0"/>
                <a:ea typeface="Cambria" panose="02040503050406030204" pitchFamily="18" charset="0"/>
              </a:rPr>
              <a:t>The index case was 18-month-old boy from a small village in Guinea was reported in December 2013</a:t>
            </a:r>
          </a:p>
          <a:p>
            <a:r>
              <a:rPr lang="en-US" dirty="0">
                <a:latin typeface="Cambria" panose="02040503050406030204" pitchFamily="18" charset="0"/>
                <a:ea typeface="Cambria" panose="02040503050406030204" pitchFamily="18" charset="0"/>
              </a:rPr>
              <a:t>Spread to Guinea’s capital city of Conakry</a:t>
            </a:r>
          </a:p>
          <a:p>
            <a:r>
              <a:rPr lang="en-US" dirty="0">
                <a:latin typeface="Cambria" panose="02040503050406030204" pitchFamily="18" charset="0"/>
                <a:ea typeface="Cambria" panose="02040503050406030204" pitchFamily="18" charset="0"/>
              </a:rPr>
              <a:t>Spread to </a:t>
            </a:r>
            <a:r>
              <a:rPr lang="en-US" dirty="0" err="1">
                <a:latin typeface="Cambria" panose="02040503050406030204" pitchFamily="18" charset="0"/>
                <a:ea typeface="Cambria" panose="02040503050406030204" pitchFamily="18" charset="0"/>
              </a:rPr>
              <a:t>neighbouring</a:t>
            </a:r>
            <a:r>
              <a:rPr lang="en-US" dirty="0">
                <a:latin typeface="Cambria" panose="02040503050406030204" pitchFamily="18" charset="0"/>
                <a:ea typeface="Cambria" panose="02040503050406030204" pitchFamily="18" charset="0"/>
              </a:rPr>
              <a:t> countries: Liberia and Sierra Leone. </a:t>
            </a:r>
          </a:p>
          <a:p>
            <a:pPr lvl="1"/>
            <a:r>
              <a:rPr lang="en-US" dirty="0">
                <a:latin typeface="Cambria" panose="02040503050406030204" pitchFamily="18" charset="0"/>
                <a:ea typeface="Cambria" panose="02040503050406030204" pitchFamily="18" charset="0"/>
              </a:rPr>
              <a:t>By July 2014, the outbreak spread to the capitals of all three countries. This was the first time more isolated, rural areas and into densely populated urban centers</a:t>
            </a:r>
          </a:p>
          <a:p>
            <a:pPr lvl="1"/>
            <a:r>
              <a:rPr lang="en-US" dirty="0">
                <a:latin typeface="Cambria" panose="02040503050406030204" pitchFamily="18" charset="0"/>
                <a:ea typeface="Cambria" panose="02040503050406030204" pitchFamily="18" charset="0"/>
              </a:rPr>
              <a:t>A total of 28,616 cases of EVD and 11,310 deaths. </a:t>
            </a:r>
          </a:p>
          <a:p>
            <a:r>
              <a:rPr lang="en-US" dirty="0">
                <a:latin typeface="Cambria" panose="02040503050406030204" pitchFamily="18" charset="0"/>
                <a:ea typeface="Cambria" panose="02040503050406030204" pitchFamily="18" charset="0"/>
              </a:rPr>
              <a:t>Spread to seven more countries: Italy, Mali, Nigeria, Senegal, Spain, the United Kingdom, and the United States</a:t>
            </a:r>
          </a:p>
          <a:p>
            <a:pPr lvl="1"/>
            <a:r>
              <a:rPr lang="en-US" dirty="0">
                <a:latin typeface="Cambria" panose="02040503050406030204" pitchFamily="18" charset="0"/>
                <a:ea typeface="Cambria" panose="02040503050406030204" pitchFamily="18" charset="0"/>
              </a:rPr>
              <a:t>Resulted in additional36 cases and 15 deaths</a:t>
            </a:r>
          </a:p>
        </p:txBody>
      </p:sp>
      <p:pic>
        <p:nvPicPr>
          <p:cNvPr id="4" name="Picture 3">
            <a:extLst>
              <a:ext uri="{FF2B5EF4-FFF2-40B4-BE49-F238E27FC236}">
                <a16:creationId xmlns:a16="http://schemas.microsoft.com/office/drawing/2014/main" id="{64AAAEE3-2644-42BA-94F0-0DCF7435546B}"/>
              </a:ext>
            </a:extLst>
          </p:cNvPr>
          <p:cNvPicPr>
            <a:picLocks noChangeAspect="1"/>
          </p:cNvPicPr>
          <p:nvPr/>
        </p:nvPicPr>
        <p:blipFill rotWithShape="1">
          <a:blip r:embed="rId3"/>
          <a:srcRect l="17443" t="16338" r="48528" b="11204"/>
          <a:stretch/>
        </p:blipFill>
        <p:spPr>
          <a:xfrm>
            <a:off x="6753207" y="2095928"/>
            <a:ext cx="5411396" cy="3535305"/>
          </a:xfrm>
          <a:prstGeom prst="rect">
            <a:avLst/>
          </a:prstGeom>
        </p:spPr>
      </p:pic>
    </p:spTree>
    <p:extLst>
      <p:ext uri="{BB962C8B-B14F-4D97-AF65-F5344CB8AC3E}">
        <p14:creationId xmlns:p14="http://schemas.microsoft.com/office/powerpoint/2010/main" val="2785220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A0D7E-A83C-4560-A5A9-18A6E90D09AE}"/>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Ebolavirus transmission</a:t>
            </a:r>
          </a:p>
        </p:txBody>
      </p:sp>
      <p:sp>
        <p:nvSpPr>
          <p:cNvPr id="3" name="Content Placeholder 2">
            <a:extLst>
              <a:ext uri="{FF2B5EF4-FFF2-40B4-BE49-F238E27FC236}">
                <a16:creationId xmlns:a16="http://schemas.microsoft.com/office/drawing/2014/main" id="{EADEF7EC-E1A0-4C90-B7B4-6222B1091E74}"/>
              </a:ext>
            </a:extLst>
          </p:cNvPr>
          <p:cNvSpPr>
            <a:spLocks noGrp="1"/>
          </p:cNvSpPr>
          <p:nvPr>
            <p:ph idx="1"/>
          </p:nvPr>
        </p:nvSpPr>
        <p:spPr>
          <a:xfrm>
            <a:off x="294162" y="1556303"/>
            <a:ext cx="5096951" cy="5110311"/>
          </a:xfrm>
        </p:spPr>
        <p:txBody>
          <a:bodyPr>
            <a:normAutofit fontScale="85000" lnSpcReduction="20000"/>
          </a:bodyPr>
          <a:lstStyle/>
          <a:p>
            <a:r>
              <a:rPr lang="en-US" dirty="0">
                <a:latin typeface="Cambria" panose="02040503050406030204" pitchFamily="18" charset="0"/>
                <a:ea typeface="Cambria" panose="02040503050406030204" pitchFamily="18" charset="0"/>
              </a:rPr>
              <a:t>The virus is not transmissible until symptoms appear (The incubation period ranges from w to 21 days -an average of 11 days)</a:t>
            </a:r>
          </a:p>
          <a:p>
            <a:r>
              <a:rPr lang="en-US" dirty="0">
                <a:latin typeface="Cambria" panose="02040503050406030204" pitchFamily="18" charset="0"/>
                <a:ea typeface="Cambria" panose="02040503050406030204" pitchFamily="18" charset="0"/>
              </a:rPr>
              <a:t>Ebola then spreads through human-to-human transmission via direct contact (through broken skin or mucous membranes) with:</a:t>
            </a:r>
          </a:p>
          <a:p>
            <a:pPr lvl="1"/>
            <a:r>
              <a:rPr lang="en-US" dirty="0">
                <a:latin typeface="Cambria" panose="02040503050406030204" pitchFamily="18" charset="0"/>
                <a:ea typeface="Cambria" panose="02040503050406030204" pitchFamily="18" charset="0"/>
              </a:rPr>
              <a:t>Blood or body fluids of a person who is sick with or has died from Ebola</a:t>
            </a:r>
          </a:p>
          <a:p>
            <a:pPr lvl="1"/>
            <a:r>
              <a:rPr lang="en-US" dirty="0">
                <a:latin typeface="Cambria" panose="02040503050406030204" pitchFamily="18" charset="0"/>
                <a:ea typeface="Cambria" panose="02040503050406030204" pitchFamily="18" charset="0"/>
              </a:rPr>
              <a:t>Fomites that have been contaminated with body fluids (like blood, feces, vomit) from a person sick with Ebola or the body of a person who died from Ebola</a:t>
            </a:r>
          </a:p>
          <a:p>
            <a:r>
              <a:rPr lang="en-US" dirty="0">
                <a:latin typeface="Cambria" panose="02040503050406030204" pitchFamily="18" charset="0"/>
                <a:ea typeface="Cambria" panose="02040503050406030204" pitchFamily="18" charset="0"/>
              </a:rPr>
              <a:t>The average EVD case fatality rate is around 50%. Case fatality rates have varied from 25% to 90%</a:t>
            </a:r>
          </a:p>
        </p:txBody>
      </p:sp>
      <p:pic>
        <p:nvPicPr>
          <p:cNvPr id="3074" name="Picture 2">
            <a:extLst>
              <a:ext uri="{FF2B5EF4-FFF2-40B4-BE49-F238E27FC236}">
                <a16:creationId xmlns:a16="http://schemas.microsoft.com/office/drawing/2014/main" id="{1FA34D36-F651-488E-920A-E7041FEE2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113" y="1520566"/>
            <a:ext cx="6800887" cy="480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556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7 KEY QUESTIONS ON EBOLA">
            <a:extLst>
              <a:ext uri="{FF2B5EF4-FFF2-40B4-BE49-F238E27FC236}">
                <a16:creationId xmlns:a16="http://schemas.microsoft.com/office/drawing/2014/main" id="{5D626471-FEF2-4F73-8E8C-3D2E7B1883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6474" y="1191803"/>
            <a:ext cx="6975954" cy="50595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0C12DEB-7CEC-4485-A91A-DEA170DF1DC6}"/>
              </a:ext>
            </a:extLst>
          </p:cNvPr>
          <p:cNvPicPr>
            <a:picLocks noChangeAspect="1"/>
          </p:cNvPicPr>
          <p:nvPr/>
        </p:nvPicPr>
        <p:blipFill>
          <a:blip r:embed="rId3"/>
          <a:stretch>
            <a:fillRect/>
          </a:stretch>
        </p:blipFill>
        <p:spPr>
          <a:xfrm>
            <a:off x="7212458" y="738705"/>
            <a:ext cx="4762003" cy="5650910"/>
          </a:xfrm>
          <a:prstGeom prst="rect">
            <a:avLst/>
          </a:prstGeom>
        </p:spPr>
      </p:pic>
    </p:spTree>
    <p:extLst>
      <p:ext uri="{BB962C8B-B14F-4D97-AF65-F5344CB8AC3E}">
        <p14:creationId xmlns:p14="http://schemas.microsoft.com/office/powerpoint/2010/main" val="2048508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0EDEA86-07FC-44B6-8D29-FB528B71ED5B}"/>
              </a:ext>
            </a:extLst>
          </p:cNvPr>
          <p:cNvPicPr>
            <a:picLocks noChangeAspect="1"/>
          </p:cNvPicPr>
          <p:nvPr/>
        </p:nvPicPr>
        <p:blipFill rotWithShape="1">
          <a:blip r:embed="rId3"/>
          <a:srcRect l="3365" r="5587"/>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4" name="Picture 3">
            <a:extLst>
              <a:ext uri="{FF2B5EF4-FFF2-40B4-BE49-F238E27FC236}">
                <a16:creationId xmlns:a16="http://schemas.microsoft.com/office/drawing/2014/main" id="{F31ECF67-81C8-4486-ABDC-912E227310CD}"/>
              </a:ext>
            </a:extLst>
          </p:cNvPr>
          <p:cNvPicPr>
            <a:picLocks noChangeAspect="1"/>
          </p:cNvPicPr>
          <p:nvPr/>
        </p:nvPicPr>
        <p:blipFill rotWithShape="1">
          <a:blip r:embed="rId4"/>
          <a:srcRect l="5398" r="8649"/>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2" name="Freeform: Shape 11">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01B9A2-53B6-4479-A557-385505F01A12}"/>
              </a:ext>
            </a:extLst>
          </p:cNvPr>
          <p:cNvSpPr>
            <a:spLocks noGrp="1"/>
          </p:cNvSpPr>
          <p:nvPr>
            <p:ph type="title"/>
          </p:nvPr>
        </p:nvSpPr>
        <p:spPr>
          <a:xfrm>
            <a:off x="448056" y="681038"/>
            <a:ext cx="2804504" cy="1325563"/>
          </a:xfrm>
        </p:spPr>
        <p:txBody>
          <a:bodyPr anchor="ctr">
            <a:normAutofit/>
          </a:bodyPr>
          <a:lstStyle/>
          <a:p>
            <a:r>
              <a:rPr lang="en-US" sz="2800"/>
              <a:t>Yellow fever in the late 1800s</a:t>
            </a:r>
          </a:p>
        </p:txBody>
      </p:sp>
      <p:sp>
        <p:nvSpPr>
          <p:cNvPr id="16" name="Rectangle 15">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4048E05-5206-4C9F-AF83-CACCBA231BDB}"/>
              </a:ext>
            </a:extLst>
          </p:cNvPr>
          <p:cNvSpPr>
            <a:spLocks noGrp="1"/>
          </p:cNvSpPr>
          <p:nvPr>
            <p:ph idx="1"/>
          </p:nvPr>
        </p:nvSpPr>
        <p:spPr>
          <a:xfrm>
            <a:off x="0" y="2144805"/>
            <a:ext cx="4966290" cy="4923815"/>
          </a:xfrm>
        </p:spPr>
        <p:txBody>
          <a:bodyPr>
            <a:noAutofit/>
          </a:bodyPr>
          <a:lstStyle/>
          <a:p>
            <a:r>
              <a:rPr lang="en-US" sz="2000" dirty="0">
                <a:latin typeface="Cambria" panose="02040503050406030204" pitchFamily="18" charset="0"/>
                <a:ea typeface="Cambria" panose="02040503050406030204" pitchFamily="18" charset="0"/>
              </a:rPr>
              <a:t> In 1881, Carlos Finlay of Cuba significantly advanced the field when he suggested </a:t>
            </a:r>
            <a:r>
              <a:rPr lang="en-US" sz="2000" i="1" dirty="0">
                <a:latin typeface="Cambria" panose="02040503050406030204" pitchFamily="18" charset="0"/>
                <a:ea typeface="Cambria" panose="02040503050406030204" pitchFamily="18" charset="0"/>
              </a:rPr>
              <a:t>Culex </a:t>
            </a:r>
            <a:r>
              <a:rPr lang="en-US" sz="2000" i="1" dirty="0" err="1">
                <a:latin typeface="Cambria" panose="02040503050406030204" pitchFamily="18" charset="0"/>
                <a:ea typeface="Cambria" panose="02040503050406030204" pitchFamily="18" charset="0"/>
              </a:rPr>
              <a:t>cubensis</a:t>
            </a:r>
            <a:r>
              <a:rPr lang="en-US" sz="2000" dirty="0">
                <a:latin typeface="Cambria" panose="02040503050406030204" pitchFamily="18" charset="0"/>
                <a:ea typeface="Cambria" panose="02040503050406030204" pitchFamily="18" charset="0"/>
              </a:rPr>
              <a:t> (now </a:t>
            </a:r>
            <a:r>
              <a:rPr lang="en-US" sz="2000" i="1" dirty="0">
                <a:latin typeface="Cambria" panose="02040503050406030204" pitchFamily="18" charset="0"/>
                <a:ea typeface="Cambria" panose="02040503050406030204" pitchFamily="18" charset="0"/>
              </a:rPr>
              <a:t>Aedes aegypti</a:t>
            </a:r>
            <a:r>
              <a:rPr lang="en-US" sz="2000" dirty="0">
                <a:latin typeface="Cambria" panose="02040503050406030204" pitchFamily="18" charset="0"/>
                <a:ea typeface="Cambria" panose="02040503050406030204" pitchFamily="18" charset="0"/>
              </a:rPr>
              <a:t>) as the mosquito responsible for spreading the disease (Staples &amp; </a:t>
            </a:r>
            <a:r>
              <a:rPr lang="en-US" sz="2000" dirty="0" err="1">
                <a:latin typeface="Cambria" panose="02040503050406030204" pitchFamily="18" charset="0"/>
                <a:ea typeface="Cambria" panose="02040503050406030204" pitchFamily="18" charset="0"/>
              </a:rPr>
              <a:t>Monath</a:t>
            </a:r>
            <a:r>
              <a:rPr lang="en-US" sz="2000" dirty="0">
                <a:latin typeface="Cambria" panose="02040503050406030204" pitchFamily="18" charset="0"/>
                <a:ea typeface="Cambria" panose="02040503050406030204" pitchFamily="18" charset="0"/>
              </a:rPr>
              <a:t>, 2008)</a:t>
            </a:r>
          </a:p>
          <a:p>
            <a:r>
              <a:rPr lang="en-US" sz="2000" dirty="0">
                <a:latin typeface="Cambria" panose="02040503050406030204" pitchFamily="18" charset="0"/>
                <a:ea typeface="Cambria" panose="02040503050406030204" pitchFamily="18" charset="0"/>
              </a:rPr>
              <a:t>Despite multiple attempts, he was not able to prove his theory </a:t>
            </a:r>
          </a:p>
          <a:p>
            <a:r>
              <a:rPr lang="en-US" sz="2000" dirty="0">
                <a:latin typeface="Cambria" panose="02040503050406030204" pitchFamily="18" charset="0"/>
                <a:ea typeface="Cambria" panose="02040503050406030204" pitchFamily="18" charset="0"/>
              </a:rPr>
              <a:t>It was the first disease shown to be transmissible by filtered human serum and transmitted by mosquitoes (a vector), by Walter Reed around 1900</a:t>
            </a:r>
          </a:p>
          <a:p>
            <a:r>
              <a:rPr lang="en-US" sz="2000" dirty="0">
                <a:latin typeface="Cambria" panose="02040503050406030204" pitchFamily="18" charset="0"/>
                <a:ea typeface="Cambria" panose="02040503050406030204" pitchFamily="18" charset="0"/>
              </a:rPr>
              <a:t>In 1927, Adrian Stokes isolated the virus from a sick man in Ghana (Staples &amp; </a:t>
            </a:r>
            <a:r>
              <a:rPr lang="en-US" sz="2000" dirty="0" err="1">
                <a:latin typeface="Cambria" panose="02040503050406030204" pitchFamily="18" charset="0"/>
                <a:ea typeface="Cambria" panose="02040503050406030204" pitchFamily="18" charset="0"/>
              </a:rPr>
              <a:t>Monath</a:t>
            </a:r>
            <a:r>
              <a:rPr lang="en-US" sz="2000" dirty="0">
                <a:latin typeface="Cambria" panose="02040503050406030204" pitchFamily="18" charset="0"/>
                <a:ea typeface="Cambria" panose="02040503050406030204" pitchFamily="18" charset="0"/>
              </a:rPr>
              <a:t>, 2008)</a:t>
            </a:r>
          </a:p>
        </p:txBody>
      </p:sp>
      <p:sp>
        <p:nvSpPr>
          <p:cNvPr id="6" name="TextBox 5">
            <a:extLst>
              <a:ext uri="{FF2B5EF4-FFF2-40B4-BE49-F238E27FC236}">
                <a16:creationId xmlns:a16="http://schemas.microsoft.com/office/drawing/2014/main" id="{6396FDA7-D0BD-4541-8F06-5FE7A0EE9F68}"/>
              </a:ext>
            </a:extLst>
          </p:cNvPr>
          <p:cNvSpPr txBox="1"/>
          <p:nvPr/>
        </p:nvSpPr>
        <p:spPr>
          <a:xfrm>
            <a:off x="8334412" y="6416012"/>
            <a:ext cx="2887253" cy="375920"/>
          </a:xfrm>
          <a:prstGeom prst="rect">
            <a:avLst/>
          </a:prstGeom>
          <a:noFill/>
        </p:spPr>
        <p:txBody>
          <a:bodyPr wrap="square" rtlCol="0">
            <a:spAutoFit/>
          </a:bodyPr>
          <a:lstStyle/>
          <a:p>
            <a:r>
              <a:rPr lang="en-US" dirty="0">
                <a:solidFill>
                  <a:schemeClr val="bg1"/>
                </a:solidFill>
              </a:rPr>
              <a:t>Wikipedia</a:t>
            </a:r>
          </a:p>
        </p:txBody>
      </p:sp>
    </p:spTree>
    <p:extLst>
      <p:ext uri="{BB962C8B-B14F-4D97-AF65-F5344CB8AC3E}">
        <p14:creationId xmlns:p14="http://schemas.microsoft.com/office/powerpoint/2010/main" val="136657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339BD-5FD4-4493-B1F3-DB958690B457}"/>
              </a:ext>
            </a:extLst>
          </p:cNvPr>
          <p:cNvSpPr>
            <a:spLocks noGrp="1"/>
          </p:cNvSpPr>
          <p:nvPr>
            <p:ph type="title"/>
          </p:nvPr>
        </p:nvSpPr>
        <p:spPr>
          <a:xfrm>
            <a:off x="1023135" y="0"/>
            <a:ext cx="10515600" cy="1325563"/>
          </a:xfrm>
        </p:spPr>
        <p:txBody>
          <a:bodyPr>
            <a:normAutofit/>
          </a:bodyPr>
          <a:lstStyle/>
          <a:p>
            <a:pPr algn="ctr"/>
            <a:r>
              <a:rPr lang="en-US" sz="2800" dirty="0">
                <a:latin typeface="Cambria" panose="02040503050406030204" pitchFamily="18" charset="0"/>
                <a:ea typeface="Cambria" panose="02040503050406030204" pitchFamily="18" charset="0"/>
              </a:rPr>
              <a:t>References</a:t>
            </a:r>
          </a:p>
        </p:txBody>
      </p:sp>
      <p:sp>
        <p:nvSpPr>
          <p:cNvPr id="3" name="Content Placeholder 2">
            <a:extLst>
              <a:ext uri="{FF2B5EF4-FFF2-40B4-BE49-F238E27FC236}">
                <a16:creationId xmlns:a16="http://schemas.microsoft.com/office/drawing/2014/main" id="{C6E2F86F-BD51-4301-BE25-535BCD827E3E}"/>
              </a:ext>
            </a:extLst>
          </p:cNvPr>
          <p:cNvSpPr>
            <a:spLocks noGrp="1"/>
          </p:cNvSpPr>
          <p:nvPr>
            <p:ph idx="1"/>
          </p:nvPr>
        </p:nvSpPr>
        <p:spPr>
          <a:xfrm>
            <a:off x="287676" y="976045"/>
            <a:ext cx="11904324" cy="5681610"/>
          </a:xfrm>
        </p:spPr>
        <p:txBody>
          <a:bodyPr>
            <a:normAutofit fontScale="25000" lnSpcReduction="20000"/>
          </a:bodyPr>
          <a:lstStyle/>
          <a:p>
            <a:r>
              <a:rPr lang="en-US" sz="9200" dirty="0">
                <a:latin typeface="Cambria" panose="02040503050406030204" pitchFamily="18" charset="0"/>
                <a:ea typeface="Cambria" panose="02040503050406030204" pitchFamily="18" charset="0"/>
              </a:rPr>
              <a:t>Bonita, R., </a:t>
            </a:r>
            <a:r>
              <a:rPr lang="en-US" sz="9200" dirty="0" err="1">
                <a:latin typeface="Cambria" panose="02040503050406030204" pitchFamily="18" charset="0"/>
                <a:ea typeface="Cambria" panose="02040503050406030204" pitchFamily="18" charset="0"/>
              </a:rPr>
              <a:t>Beaglehole</a:t>
            </a:r>
            <a:r>
              <a:rPr lang="en-US" sz="9200" dirty="0">
                <a:latin typeface="Cambria" panose="02040503050406030204" pitchFamily="18" charset="0"/>
                <a:ea typeface="Cambria" panose="02040503050406030204" pitchFamily="18" charset="0"/>
              </a:rPr>
              <a:t>, R., &amp; </a:t>
            </a:r>
            <a:r>
              <a:rPr lang="en-US" sz="9200" dirty="0" err="1">
                <a:latin typeface="Cambria" panose="02040503050406030204" pitchFamily="18" charset="0"/>
                <a:ea typeface="Cambria" panose="02040503050406030204" pitchFamily="18" charset="0"/>
              </a:rPr>
              <a:t>Kjellström</a:t>
            </a:r>
            <a:r>
              <a:rPr lang="en-US" sz="9200" dirty="0">
                <a:latin typeface="Cambria" panose="02040503050406030204" pitchFamily="18" charset="0"/>
                <a:ea typeface="Cambria" panose="02040503050406030204" pitchFamily="18" charset="0"/>
              </a:rPr>
              <a:t>, T. (2006). </a:t>
            </a:r>
            <a:r>
              <a:rPr lang="en-US" sz="9200" i="1" dirty="0">
                <a:latin typeface="Cambria" panose="02040503050406030204" pitchFamily="18" charset="0"/>
                <a:ea typeface="Cambria" panose="02040503050406030204" pitchFamily="18" charset="0"/>
              </a:rPr>
              <a:t>Basic epidemiology, </a:t>
            </a:r>
            <a:r>
              <a:rPr lang="en-US" sz="9200" dirty="0">
                <a:latin typeface="Cambria" panose="02040503050406030204" pitchFamily="18" charset="0"/>
                <a:ea typeface="Cambria" panose="02040503050406030204" pitchFamily="18" charset="0"/>
              </a:rPr>
              <a:t>2</a:t>
            </a:r>
            <a:r>
              <a:rPr lang="en-US" sz="9200" baseline="30000" dirty="0">
                <a:latin typeface="Cambria" panose="02040503050406030204" pitchFamily="18" charset="0"/>
                <a:ea typeface="Cambria" panose="02040503050406030204" pitchFamily="18" charset="0"/>
              </a:rPr>
              <a:t>nd</a:t>
            </a:r>
            <a:r>
              <a:rPr lang="en-US" sz="9200" dirty="0">
                <a:latin typeface="Cambria" panose="02040503050406030204" pitchFamily="18" charset="0"/>
                <a:ea typeface="Cambria" panose="02040503050406030204" pitchFamily="18" charset="0"/>
              </a:rPr>
              <a:t> Ed. World Health Organization.</a:t>
            </a:r>
            <a:endParaRPr lang="en-US" sz="9200" dirty="0">
              <a:solidFill>
                <a:srgbClr val="222222"/>
              </a:solidFill>
              <a:latin typeface="Cambria" panose="02040503050406030204" pitchFamily="18" charset="0"/>
              <a:ea typeface="Cambria" panose="02040503050406030204" pitchFamily="18" charset="0"/>
            </a:endParaRPr>
          </a:p>
          <a:p>
            <a:r>
              <a:rPr lang="en-US" sz="9200" dirty="0" err="1">
                <a:solidFill>
                  <a:srgbClr val="222222"/>
                </a:solidFill>
                <a:latin typeface="Cambria" panose="02040503050406030204" pitchFamily="18" charset="0"/>
                <a:ea typeface="Cambria" panose="02040503050406030204" pitchFamily="18" charset="0"/>
              </a:rPr>
              <a:t>Cadotte</a:t>
            </a:r>
            <a:r>
              <a:rPr lang="en-US" sz="9200" dirty="0">
                <a:solidFill>
                  <a:srgbClr val="222222"/>
                </a:solidFill>
                <a:latin typeface="Cambria" panose="02040503050406030204" pitchFamily="18" charset="0"/>
                <a:ea typeface="Cambria" panose="02040503050406030204" pitchFamily="18" charset="0"/>
              </a:rPr>
              <a:t>, M. &amp; James-</a:t>
            </a:r>
            <a:r>
              <a:rPr lang="en-US" sz="9200" dirty="0" err="1">
                <a:solidFill>
                  <a:srgbClr val="222222"/>
                </a:solidFill>
                <a:latin typeface="Cambria" panose="02040503050406030204" pitchFamily="18" charset="0"/>
                <a:ea typeface="Cambria" panose="02040503050406030204" pitchFamily="18" charset="0"/>
              </a:rPr>
              <a:t>abra</a:t>
            </a:r>
            <a:r>
              <a:rPr lang="en-US" sz="9200" dirty="0">
                <a:solidFill>
                  <a:srgbClr val="222222"/>
                </a:solidFill>
                <a:latin typeface="Cambria" panose="02040503050406030204" pitchFamily="18" charset="0"/>
                <a:ea typeface="Cambria" panose="02040503050406030204" pitchFamily="18" charset="0"/>
              </a:rPr>
              <a:t>, E. (2015, July 23). </a:t>
            </a:r>
            <a:r>
              <a:rPr lang="en-US" sz="9200" i="1" dirty="0">
                <a:solidFill>
                  <a:srgbClr val="222222"/>
                </a:solidFill>
                <a:latin typeface="Cambria" panose="02040503050406030204" pitchFamily="18" charset="0"/>
                <a:ea typeface="Cambria" panose="02040503050406030204" pitchFamily="18" charset="0"/>
              </a:rPr>
              <a:t>Epidemic in Canada: Yellow Fever</a:t>
            </a:r>
            <a:r>
              <a:rPr lang="en-US" sz="9200" dirty="0">
                <a:solidFill>
                  <a:srgbClr val="222222"/>
                </a:solidFill>
                <a:latin typeface="Cambria" panose="02040503050406030204" pitchFamily="18" charset="0"/>
                <a:ea typeface="Cambria" panose="02040503050406030204" pitchFamily="18" charset="0"/>
              </a:rPr>
              <a:t>. The Canadian Encyclopedia. Retrieved from </a:t>
            </a:r>
            <a:r>
              <a:rPr lang="en-US" sz="9200" dirty="0">
                <a:latin typeface="Cambria" panose="02040503050406030204" pitchFamily="18" charset="0"/>
                <a:ea typeface="Cambria" panose="02040503050406030204" pitchFamily="18" charset="0"/>
                <a:hlinkClick r:id="rId2"/>
              </a:rPr>
              <a:t>https://www.history.com/news/quarantine-black-death-medieval</a:t>
            </a:r>
            <a:endParaRPr lang="en-US" sz="9200" dirty="0">
              <a:latin typeface="Cambria" panose="02040503050406030204" pitchFamily="18" charset="0"/>
              <a:ea typeface="Cambria" panose="02040503050406030204" pitchFamily="18" charset="0"/>
            </a:endParaRPr>
          </a:p>
          <a:p>
            <a:r>
              <a:rPr lang="en-US" sz="9200" dirty="0">
                <a:latin typeface="Cambria" panose="02040503050406030204" pitchFamily="18" charset="0"/>
                <a:ea typeface="Cambria" panose="02040503050406030204" pitchFamily="18" charset="0"/>
              </a:rPr>
              <a:t>CDC (2019, Dec 2). </a:t>
            </a:r>
            <a:r>
              <a:rPr lang="en-US" sz="9200" i="1" dirty="0">
                <a:latin typeface="Cambria" panose="02040503050406030204" pitchFamily="18" charset="0"/>
                <a:ea typeface="Cambria" panose="02040503050406030204" pitchFamily="18" charset="0"/>
              </a:rPr>
              <a:t>About HIV/AIDS</a:t>
            </a:r>
            <a:r>
              <a:rPr lang="en-US" sz="9200" dirty="0">
                <a:latin typeface="Cambria" panose="02040503050406030204" pitchFamily="18" charset="0"/>
                <a:ea typeface="Cambria" panose="02040503050406030204" pitchFamily="18" charset="0"/>
              </a:rPr>
              <a:t>. Retrieved from </a:t>
            </a:r>
            <a:r>
              <a:rPr lang="en-US" sz="9200" dirty="0">
                <a:hlinkClick r:id="rId3"/>
              </a:rPr>
              <a:t>https://www.cdc.gov/hiv/basics/whatishiv.html</a:t>
            </a:r>
            <a:endParaRPr lang="en-US" sz="9200" dirty="0"/>
          </a:p>
          <a:p>
            <a:r>
              <a:rPr lang="en-US" sz="9200" dirty="0">
                <a:latin typeface="Cambria" panose="02040503050406030204" pitchFamily="18" charset="0"/>
                <a:ea typeface="Cambria" panose="02040503050406030204" pitchFamily="18" charset="0"/>
              </a:rPr>
              <a:t>CDC (2019, Dec 2). </a:t>
            </a:r>
            <a:r>
              <a:rPr lang="en-US" sz="9200" i="1" dirty="0" err="1">
                <a:latin typeface="Cambria" panose="02040503050406030204" pitchFamily="18" charset="0"/>
                <a:ea typeface="Cambria" panose="02040503050406030204" pitchFamily="18" charset="0"/>
              </a:rPr>
              <a:t>PrEP</a:t>
            </a:r>
            <a:r>
              <a:rPr lang="en-US" sz="9200" dirty="0" err="1">
                <a:latin typeface="Cambria" panose="02040503050406030204" pitchFamily="18" charset="0"/>
                <a:ea typeface="Cambria" panose="02040503050406030204" pitchFamily="18" charset="0"/>
              </a:rPr>
              <a:t>.</a:t>
            </a:r>
            <a:r>
              <a:rPr lang="en-US" sz="9200" dirty="0">
                <a:latin typeface="Cambria" panose="02040503050406030204" pitchFamily="18" charset="0"/>
                <a:ea typeface="Cambria" panose="02040503050406030204" pitchFamily="18" charset="0"/>
              </a:rPr>
              <a:t> Retrieved from </a:t>
            </a:r>
            <a:r>
              <a:rPr lang="en-US" sz="9200" dirty="0">
                <a:latin typeface="Cambria" panose="02040503050406030204" pitchFamily="18" charset="0"/>
                <a:ea typeface="Cambria" panose="02040503050406030204" pitchFamily="18" charset="0"/>
                <a:hlinkClick r:id="rId4"/>
              </a:rPr>
              <a:t>https://www.cdc.gov/hiv/basics/prep.html</a:t>
            </a:r>
            <a:endParaRPr lang="en-US" sz="9200" dirty="0">
              <a:latin typeface="Cambria" panose="02040503050406030204" pitchFamily="18" charset="0"/>
              <a:ea typeface="Cambria" panose="02040503050406030204" pitchFamily="18" charset="0"/>
            </a:endParaRPr>
          </a:p>
          <a:p>
            <a:r>
              <a:rPr lang="en-US" sz="9200" dirty="0">
                <a:latin typeface="Cambria" panose="02040503050406030204" pitchFamily="18" charset="0"/>
                <a:ea typeface="Cambria" panose="02040503050406030204" pitchFamily="18" charset="0"/>
              </a:rPr>
              <a:t>CDC (2019, Jan 15). </a:t>
            </a:r>
            <a:r>
              <a:rPr lang="en-US" sz="9200" i="1" dirty="0">
                <a:latin typeface="Cambria" panose="02040503050406030204" pitchFamily="18" charset="0"/>
                <a:ea typeface="Cambria" panose="02040503050406030204" pitchFamily="18" charset="0"/>
              </a:rPr>
              <a:t>Yellow fever</a:t>
            </a:r>
            <a:r>
              <a:rPr lang="en-US" sz="9200" dirty="0">
                <a:latin typeface="Cambria" panose="02040503050406030204" pitchFamily="18" charset="0"/>
                <a:ea typeface="Cambria" panose="02040503050406030204" pitchFamily="18" charset="0"/>
              </a:rPr>
              <a:t>. Retrieved from </a:t>
            </a:r>
            <a:r>
              <a:rPr lang="en-US" sz="9200" dirty="0">
                <a:latin typeface="Cambria" panose="02040503050406030204" pitchFamily="18" charset="0"/>
                <a:ea typeface="Cambria" panose="02040503050406030204" pitchFamily="18" charset="0"/>
                <a:hlinkClick r:id="rId5"/>
              </a:rPr>
              <a:t>https://www.cdc.gov/yellowfever/symptoms/index.html</a:t>
            </a:r>
            <a:endParaRPr lang="en-US" sz="9200" dirty="0">
              <a:latin typeface="Cambria" panose="02040503050406030204" pitchFamily="18" charset="0"/>
              <a:ea typeface="Cambria" panose="02040503050406030204" pitchFamily="18" charset="0"/>
            </a:endParaRPr>
          </a:p>
          <a:p>
            <a:r>
              <a:rPr lang="en-US" sz="9200" dirty="0">
                <a:latin typeface="Cambria" panose="02040503050406030204" pitchFamily="18" charset="0"/>
                <a:ea typeface="Cambria" panose="02040503050406030204" pitchFamily="18" charset="0"/>
              </a:rPr>
              <a:t>CDC (2016, Mar 3 ). </a:t>
            </a:r>
            <a:r>
              <a:rPr lang="en-US" sz="9200" i="1" dirty="0">
                <a:latin typeface="Cambria" panose="02040503050406030204" pitchFamily="18" charset="0"/>
                <a:ea typeface="Cambria" panose="02040503050406030204" pitchFamily="18" charset="0"/>
              </a:rPr>
              <a:t>SARS (10 Years After). </a:t>
            </a:r>
            <a:r>
              <a:rPr lang="en-US" sz="9200" dirty="0">
                <a:latin typeface="Cambria" panose="02040503050406030204" pitchFamily="18" charset="0"/>
                <a:ea typeface="Cambria" panose="02040503050406030204" pitchFamily="18" charset="0"/>
              </a:rPr>
              <a:t>Retrieved from </a:t>
            </a:r>
            <a:r>
              <a:rPr lang="en-US" sz="9200" dirty="0">
                <a:latin typeface="Cambria" panose="02040503050406030204" pitchFamily="18" charset="0"/>
                <a:ea typeface="Cambria" panose="02040503050406030204" pitchFamily="18" charset="0"/>
                <a:hlinkClick r:id="rId6"/>
              </a:rPr>
              <a:t>https://www.cdc.gov/dotw/sars/index.html</a:t>
            </a:r>
            <a:endParaRPr lang="en-US" sz="9200" dirty="0">
              <a:latin typeface="Cambria" panose="02040503050406030204" pitchFamily="18" charset="0"/>
              <a:ea typeface="Cambria" panose="02040503050406030204" pitchFamily="18" charset="0"/>
            </a:endParaRPr>
          </a:p>
          <a:p>
            <a:r>
              <a:rPr lang="en-US" sz="9600" dirty="0">
                <a:latin typeface="Cambria" panose="02040503050406030204" pitchFamily="18" charset="0"/>
                <a:ea typeface="Cambria" panose="02040503050406030204" pitchFamily="18" charset="0"/>
              </a:rPr>
              <a:t>CDC (2016, Mar 38). </a:t>
            </a:r>
            <a:r>
              <a:rPr lang="en-US" sz="9600" i="1" dirty="0">
                <a:latin typeface="Cambria" panose="02040503050406030204" pitchFamily="18" charset="0"/>
                <a:ea typeface="Cambria" panose="02040503050406030204" pitchFamily="18" charset="0"/>
              </a:rPr>
              <a:t>2014-2016 Ebola Outbreak in West Africa</a:t>
            </a:r>
            <a:r>
              <a:rPr lang="en-US" sz="9600" dirty="0">
                <a:latin typeface="Cambria" panose="02040503050406030204" pitchFamily="18" charset="0"/>
                <a:ea typeface="Cambria" panose="02040503050406030204" pitchFamily="18" charset="0"/>
              </a:rPr>
              <a:t>. </a:t>
            </a:r>
            <a:r>
              <a:rPr lang="en-US" sz="9600" dirty="0">
                <a:latin typeface="Cambria" panose="02040503050406030204" pitchFamily="18" charset="0"/>
                <a:ea typeface="Cambria" panose="02040503050406030204" pitchFamily="18" charset="0"/>
                <a:hlinkClick r:id="rId7"/>
              </a:rPr>
              <a:t>https://www.cdc.gov/vhf/ebola/history/2014-2016-outbreak/index.html</a:t>
            </a:r>
            <a:endParaRPr lang="en-US" sz="9200" dirty="0">
              <a:latin typeface="Cambria" panose="02040503050406030204" pitchFamily="18" charset="0"/>
              <a:ea typeface="Cambria" panose="02040503050406030204" pitchFamily="18" charset="0"/>
            </a:endParaRPr>
          </a:p>
          <a:p>
            <a:r>
              <a:rPr lang="en-US" sz="9200" dirty="0">
                <a:latin typeface="Cambria" panose="02040503050406030204" pitchFamily="18" charset="0"/>
                <a:ea typeface="Cambria" panose="02040503050406030204" pitchFamily="18" charset="0"/>
              </a:rPr>
              <a:t>Crawford, D. H. (2013). </a:t>
            </a:r>
            <a:r>
              <a:rPr lang="en-US" sz="9200" i="1" dirty="0">
                <a:latin typeface="Cambria" panose="02040503050406030204" pitchFamily="18" charset="0"/>
                <a:ea typeface="Cambria" panose="02040503050406030204" pitchFamily="18" charset="0"/>
              </a:rPr>
              <a:t>Virus Hunt: The search for the origin of HIV/AIDs</a:t>
            </a:r>
            <a:r>
              <a:rPr lang="en-US" sz="9200" dirty="0">
                <a:latin typeface="Cambria" panose="02040503050406030204" pitchFamily="18" charset="0"/>
                <a:ea typeface="Cambria" panose="02040503050406030204" pitchFamily="18" charset="0"/>
              </a:rPr>
              <a:t>. OUP Oxford.</a:t>
            </a:r>
          </a:p>
          <a:p>
            <a:r>
              <a:rPr lang="en-US" sz="9200" dirty="0">
                <a:latin typeface="Cambria" panose="02040503050406030204" pitchFamily="18" charset="0"/>
                <a:ea typeface="Cambria" panose="02040503050406030204" pitchFamily="18" charset="0"/>
              </a:rPr>
              <a:t>Merson, J. (</a:t>
            </a:r>
            <a:r>
              <a:rPr lang="en-US" sz="9200" dirty="0" err="1">
                <a:latin typeface="Cambria" panose="02040503050406030204" pitchFamily="18" charset="0"/>
                <a:ea typeface="Cambria" panose="02040503050406030204" pitchFamily="18" charset="0"/>
              </a:rPr>
              <a:t>nd</a:t>
            </a:r>
            <a:r>
              <a:rPr lang="en-US" sz="9200" dirty="0">
                <a:latin typeface="Cambria" panose="02040503050406030204" pitchFamily="18" charset="0"/>
                <a:ea typeface="Cambria" panose="02040503050406030204" pitchFamily="18" charset="0"/>
              </a:rPr>
              <a:t>). Through Science and Innovation Janssen Aims to Make HIV History.  </a:t>
            </a:r>
            <a:r>
              <a:rPr lang="en-US" sz="9200" i="1" dirty="0">
                <a:latin typeface="Cambria" panose="02040503050406030204" pitchFamily="18" charset="0"/>
                <a:ea typeface="Cambria" panose="02040503050406030204" pitchFamily="18" charset="0"/>
              </a:rPr>
              <a:t>Nature Research </a:t>
            </a:r>
            <a:r>
              <a:rPr lang="en-US" sz="9200" dirty="0">
                <a:latin typeface="Cambria" panose="02040503050406030204" pitchFamily="18" charset="0"/>
                <a:ea typeface="Cambria" panose="02040503050406030204" pitchFamily="18" charset="0"/>
              </a:rPr>
              <a:t>(Advertisement feature).  </a:t>
            </a:r>
          </a:p>
          <a:p>
            <a:r>
              <a:rPr lang="en-US" sz="9200" dirty="0">
                <a:latin typeface="Cambria" panose="02040503050406030204" pitchFamily="18" charset="0"/>
                <a:ea typeface="Cambria" panose="02040503050406030204" pitchFamily="18" charset="0"/>
              </a:rPr>
              <a:t>IPAC (2020, June 9). </a:t>
            </a:r>
            <a:r>
              <a:rPr lang="en-US" sz="9200" i="1" dirty="0">
                <a:latin typeface="Cambria" panose="02040503050406030204" pitchFamily="18" charset="0"/>
                <a:ea typeface="Cambria" panose="02040503050406030204" pitchFamily="18" charset="0"/>
              </a:rPr>
              <a:t>SARS (Severe Acute Respiratory Syndrome). </a:t>
            </a:r>
            <a:r>
              <a:rPr lang="en-US" sz="9200" dirty="0">
                <a:latin typeface="Cambria" panose="02040503050406030204" pitchFamily="18" charset="0"/>
                <a:ea typeface="Cambria" panose="02040503050406030204" pitchFamily="18" charset="0"/>
              </a:rPr>
              <a:t>Retrieved from </a:t>
            </a:r>
            <a:r>
              <a:rPr lang="en-US" sz="9200" dirty="0">
                <a:latin typeface="Cambria" panose="02040503050406030204" pitchFamily="18" charset="0"/>
                <a:ea typeface="Cambria" panose="02040503050406030204" pitchFamily="18" charset="0"/>
                <a:hlinkClick r:id="rId8"/>
              </a:rPr>
              <a:t>https://ipac-canada.org/sars.php</a:t>
            </a:r>
            <a:endParaRPr lang="en-US" sz="9200" dirty="0">
              <a:latin typeface="Cambria" panose="02040503050406030204" pitchFamily="18" charset="0"/>
              <a:ea typeface="Cambria" panose="02040503050406030204" pitchFamily="18" charset="0"/>
            </a:endParaRPr>
          </a:p>
          <a:p>
            <a:endParaRPr lang="en-US" sz="9200" dirty="0">
              <a:latin typeface="Cambria" panose="02040503050406030204" pitchFamily="18" charset="0"/>
              <a:ea typeface="Cambria" panose="02040503050406030204" pitchFamily="18" charset="0"/>
            </a:endParaRPr>
          </a:p>
          <a:p>
            <a:endParaRPr lang="en-US" dirty="0"/>
          </a:p>
        </p:txBody>
      </p:sp>
    </p:spTree>
    <p:extLst>
      <p:ext uri="{BB962C8B-B14F-4D97-AF65-F5344CB8AC3E}">
        <p14:creationId xmlns:p14="http://schemas.microsoft.com/office/powerpoint/2010/main" val="1333995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8B496-1FAF-4755-9934-E7A10A8FBD67}"/>
              </a:ext>
            </a:extLst>
          </p:cNvPr>
          <p:cNvSpPr>
            <a:spLocks noGrp="1"/>
          </p:cNvSpPr>
          <p:nvPr>
            <p:ph type="title"/>
          </p:nvPr>
        </p:nvSpPr>
        <p:spPr/>
        <p:txBody>
          <a:bodyPr/>
          <a:lstStyle/>
          <a:p>
            <a:pPr algn="ctr"/>
            <a:r>
              <a:rPr lang="en-US" dirty="0">
                <a:latin typeface="Cambria" panose="02040503050406030204" pitchFamily="18" charset="0"/>
                <a:ea typeface="Cambria" panose="02040503050406030204" pitchFamily="18" charset="0"/>
              </a:rPr>
              <a:t>References</a:t>
            </a:r>
            <a:endParaRPr lang="en-US" dirty="0"/>
          </a:p>
        </p:txBody>
      </p:sp>
      <p:sp>
        <p:nvSpPr>
          <p:cNvPr id="3" name="Content Placeholder 2">
            <a:extLst>
              <a:ext uri="{FF2B5EF4-FFF2-40B4-BE49-F238E27FC236}">
                <a16:creationId xmlns:a16="http://schemas.microsoft.com/office/drawing/2014/main" id="{2A63F98D-EF47-43D5-9719-BD4AF3FE1A61}"/>
              </a:ext>
            </a:extLst>
          </p:cNvPr>
          <p:cNvSpPr>
            <a:spLocks noGrp="1"/>
          </p:cNvSpPr>
          <p:nvPr>
            <p:ph idx="1"/>
          </p:nvPr>
        </p:nvSpPr>
        <p:spPr>
          <a:xfrm>
            <a:off x="544530" y="1397286"/>
            <a:ext cx="11168009" cy="5702158"/>
          </a:xfrm>
        </p:spPr>
        <p:txBody>
          <a:bodyPr>
            <a:normAutofit fontScale="70000" lnSpcReduction="20000"/>
          </a:bodyPr>
          <a:lstStyle/>
          <a:p>
            <a:r>
              <a:rPr lang="en-US" dirty="0" err="1">
                <a:latin typeface="Cambria" panose="02040503050406030204" pitchFamily="18" charset="0"/>
                <a:ea typeface="Cambria" panose="02040503050406030204" pitchFamily="18" charset="0"/>
              </a:rPr>
              <a:t>Pickrell</a:t>
            </a:r>
            <a:r>
              <a:rPr lang="en-US" dirty="0">
                <a:latin typeface="Cambria" panose="02040503050406030204" pitchFamily="18" charset="0"/>
                <a:ea typeface="Cambria" panose="02040503050406030204" pitchFamily="18" charset="0"/>
              </a:rPr>
              <a:t>, J. (2006, Sept 4). </a:t>
            </a:r>
            <a:r>
              <a:rPr lang="en-US" i="1" dirty="0">
                <a:latin typeface="Cambria" panose="02040503050406030204" pitchFamily="18" charset="0"/>
                <a:ea typeface="Cambria" panose="02040503050406030204" pitchFamily="18" charset="0"/>
              </a:rPr>
              <a:t>Timeline: HIV and AIDS</a:t>
            </a:r>
            <a:r>
              <a:rPr lang="en-US" dirty="0">
                <a:latin typeface="Cambria" panose="02040503050406030204" pitchFamily="18" charset="0"/>
                <a:ea typeface="Cambria" panose="02040503050406030204" pitchFamily="18" charset="0"/>
              </a:rPr>
              <a:t>. New Scientist. Retrieved from </a:t>
            </a:r>
            <a:r>
              <a:rPr lang="en-US" dirty="0">
                <a:latin typeface="Cambria" panose="02040503050406030204" pitchFamily="18" charset="0"/>
                <a:ea typeface="Cambria" panose="02040503050406030204" pitchFamily="18" charset="0"/>
                <a:hlinkClick r:id="rId2"/>
              </a:rPr>
              <a:t>https://www.newscientist.com/article/dn9949-timeline-hiv-and-aids/#ixzz6P1QERCYr</a:t>
            </a:r>
            <a:endParaRPr lang="en-US" dirty="0">
              <a:latin typeface="Cambria" panose="02040503050406030204" pitchFamily="18" charset="0"/>
              <a:ea typeface="Cambria" panose="02040503050406030204" pitchFamily="18" charset="0"/>
            </a:endParaRPr>
          </a:p>
          <a:p>
            <a:r>
              <a:rPr lang="en-US" i="1" dirty="0">
                <a:latin typeface="Cambria" panose="02040503050406030204" pitchFamily="18" charset="0"/>
                <a:ea typeface="Cambria" panose="02040503050406030204" pitchFamily="18" charset="0"/>
              </a:rPr>
              <a:t>Porter, C. (2020, June 5). </a:t>
            </a:r>
            <a:r>
              <a:rPr lang="en-US" dirty="0">
                <a:latin typeface="Cambria" panose="02040503050406030204" pitchFamily="18" charset="0"/>
                <a:ea typeface="Cambria" panose="02040503050406030204" pitchFamily="18" charset="0"/>
              </a:rPr>
              <a:t>The Top Doctor Who Aced the Coronavirus Test</a:t>
            </a:r>
            <a:r>
              <a:rPr lang="en-US" b="1" dirty="0">
                <a:latin typeface="Cambria" panose="02040503050406030204" pitchFamily="18" charset="0"/>
                <a:ea typeface="Cambria" panose="02040503050406030204" pitchFamily="18" charset="0"/>
              </a:rPr>
              <a:t>. </a:t>
            </a:r>
            <a:r>
              <a:rPr lang="en-US" i="1" dirty="0">
                <a:latin typeface="Cambria" panose="02040503050406030204" pitchFamily="18" charset="0"/>
                <a:ea typeface="Cambria" panose="02040503050406030204" pitchFamily="18" charset="0"/>
              </a:rPr>
              <a:t>New York Times.</a:t>
            </a:r>
            <a:r>
              <a:rPr lang="en-US" dirty="0">
                <a:latin typeface="Cambria" panose="02040503050406030204" pitchFamily="18" charset="0"/>
                <a:ea typeface="Cambria" panose="02040503050406030204" pitchFamily="18" charset="0"/>
              </a:rPr>
              <a:t> Retrieved from </a:t>
            </a:r>
            <a:r>
              <a:rPr lang="en-US" dirty="0">
                <a:hlinkClick r:id="rId3"/>
              </a:rPr>
              <a:t>https://www.nytimes.com/2020/06/05/world/canada/bonnie-henry-british-columbia-coronavirus.html</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Sharp, P. M., &amp; Hahn, B. H. (2011). Origins of HIV and the AIDS pandemic. </a:t>
            </a:r>
            <a:r>
              <a:rPr lang="en-US" i="1" dirty="0">
                <a:latin typeface="Cambria" panose="02040503050406030204" pitchFamily="18" charset="0"/>
                <a:ea typeface="Cambria" panose="02040503050406030204" pitchFamily="18" charset="0"/>
              </a:rPr>
              <a:t>Cold Spring Harbor perspectives in medicine</a:t>
            </a:r>
            <a:r>
              <a:rPr lang="en-US" dirty="0">
                <a:latin typeface="Cambria" panose="02040503050406030204" pitchFamily="18" charset="0"/>
                <a:ea typeface="Cambria" panose="02040503050406030204" pitchFamily="18" charset="0"/>
              </a:rPr>
              <a:t>, </a:t>
            </a:r>
            <a:r>
              <a:rPr lang="en-US" i="1" dirty="0">
                <a:latin typeface="Cambria" panose="02040503050406030204" pitchFamily="18" charset="0"/>
                <a:ea typeface="Cambria" panose="02040503050406030204" pitchFamily="18" charset="0"/>
              </a:rPr>
              <a:t>1</a:t>
            </a:r>
            <a:r>
              <a:rPr lang="en-US" dirty="0">
                <a:latin typeface="Cambria" panose="02040503050406030204" pitchFamily="18" charset="0"/>
                <a:ea typeface="Cambria" panose="02040503050406030204" pitchFamily="18" charset="0"/>
              </a:rPr>
              <a:t>(1), a006841.</a:t>
            </a:r>
          </a:p>
          <a:p>
            <a:r>
              <a:rPr lang="en-US" dirty="0">
                <a:latin typeface="Cambria" panose="02040503050406030204" pitchFamily="18" charset="0"/>
                <a:ea typeface="Cambria" panose="02040503050406030204" pitchFamily="18" charset="0"/>
              </a:rPr>
              <a:t>Staples, J. E., &amp; </a:t>
            </a:r>
            <a:r>
              <a:rPr lang="en-US" dirty="0" err="1">
                <a:latin typeface="Cambria" panose="02040503050406030204" pitchFamily="18" charset="0"/>
                <a:ea typeface="Cambria" panose="02040503050406030204" pitchFamily="18" charset="0"/>
              </a:rPr>
              <a:t>Monath</a:t>
            </a:r>
            <a:r>
              <a:rPr lang="en-US" dirty="0">
                <a:latin typeface="Cambria" panose="02040503050406030204" pitchFamily="18" charset="0"/>
                <a:ea typeface="Cambria" panose="02040503050406030204" pitchFamily="18" charset="0"/>
              </a:rPr>
              <a:t>, T. P. (2008). Yellow fever: 100 years of discovery. </a:t>
            </a:r>
            <a:r>
              <a:rPr lang="en-US" i="1" dirty="0">
                <a:latin typeface="Cambria" panose="02040503050406030204" pitchFamily="18" charset="0"/>
                <a:ea typeface="Cambria" panose="02040503050406030204" pitchFamily="18" charset="0"/>
              </a:rPr>
              <a:t>Jama</a:t>
            </a:r>
            <a:r>
              <a:rPr lang="en-US" dirty="0">
                <a:latin typeface="Cambria" panose="02040503050406030204" pitchFamily="18" charset="0"/>
                <a:ea typeface="Cambria" panose="02040503050406030204" pitchFamily="18" charset="0"/>
              </a:rPr>
              <a:t>, </a:t>
            </a:r>
            <a:r>
              <a:rPr lang="en-US" i="1" dirty="0">
                <a:latin typeface="Cambria" panose="02040503050406030204" pitchFamily="18" charset="0"/>
                <a:ea typeface="Cambria" panose="02040503050406030204" pitchFamily="18" charset="0"/>
              </a:rPr>
              <a:t>300</a:t>
            </a:r>
            <a:r>
              <a:rPr lang="en-US" dirty="0">
                <a:latin typeface="Cambria" panose="02040503050406030204" pitchFamily="18" charset="0"/>
                <a:ea typeface="Cambria" panose="02040503050406030204" pitchFamily="18" charset="0"/>
              </a:rPr>
              <a:t>(8), 960-962.</a:t>
            </a:r>
          </a:p>
          <a:p>
            <a:r>
              <a:rPr lang="en-US" dirty="0">
                <a:latin typeface="Cambria" panose="02040503050406030204" pitchFamily="18" charset="0"/>
                <a:ea typeface="Cambria" panose="02040503050406030204" pitchFamily="18" charset="0"/>
              </a:rPr>
              <a:t>Tolle, M. A. (2009). Mosquito-borne diseases. </a:t>
            </a:r>
            <a:r>
              <a:rPr lang="en-US" i="1" dirty="0">
                <a:latin typeface="Cambria" panose="02040503050406030204" pitchFamily="18" charset="0"/>
                <a:ea typeface="Cambria" panose="02040503050406030204" pitchFamily="18" charset="0"/>
              </a:rPr>
              <a:t>Current problems in pediatric and adolescent health care</a:t>
            </a:r>
            <a:r>
              <a:rPr lang="en-US" dirty="0">
                <a:latin typeface="Cambria" panose="02040503050406030204" pitchFamily="18" charset="0"/>
                <a:ea typeface="Cambria" panose="02040503050406030204" pitchFamily="18" charset="0"/>
              </a:rPr>
              <a:t>, </a:t>
            </a:r>
            <a:r>
              <a:rPr lang="en-US" i="1" dirty="0">
                <a:latin typeface="Cambria" panose="02040503050406030204" pitchFamily="18" charset="0"/>
                <a:ea typeface="Cambria" panose="02040503050406030204" pitchFamily="18" charset="0"/>
              </a:rPr>
              <a:t>39</a:t>
            </a:r>
            <a:r>
              <a:rPr lang="en-US" dirty="0">
                <a:latin typeface="Cambria" panose="02040503050406030204" pitchFamily="18" charset="0"/>
                <a:ea typeface="Cambria" panose="02040503050406030204" pitchFamily="18" charset="0"/>
              </a:rPr>
              <a:t>(4), 97-140.</a:t>
            </a:r>
          </a:p>
          <a:p>
            <a:r>
              <a:rPr lang="en-US" dirty="0">
                <a:latin typeface="Cambria" panose="02040503050406030204" pitchFamily="18" charset="0"/>
                <a:ea typeface="Cambria" panose="02040503050406030204" pitchFamily="18" charset="0"/>
              </a:rPr>
              <a:t>U.S. Department of Health &amp; Human Services ( 2020, June 5). </a:t>
            </a:r>
            <a:r>
              <a:rPr lang="en-US" i="1" dirty="0">
                <a:latin typeface="Cambria" panose="02040503050406030204" pitchFamily="18" charset="0"/>
                <a:ea typeface="Cambria" panose="02040503050406030204" pitchFamily="18" charset="0"/>
              </a:rPr>
              <a:t>Symptoms of HIV</a:t>
            </a:r>
            <a:r>
              <a:rPr lang="en-US" dirty="0">
                <a:latin typeface="Cambria" panose="02040503050406030204" pitchFamily="18" charset="0"/>
                <a:ea typeface="Cambria" panose="02040503050406030204" pitchFamily="18" charset="0"/>
              </a:rPr>
              <a:t>. HIV.gov. Retrieved from  </a:t>
            </a:r>
            <a:r>
              <a:rPr lang="en-US" dirty="0">
                <a:latin typeface="Cambria" panose="02040503050406030204" pitchFamily="18" charset="0"/>
                <a:ea typeface="Cambria" panose="02040503050406030204" pitchFamily="18" charset="0"/>
                <a:hlinkClick r:id="rId4"/>
              </a:rPr>
              <a:t>https://www.hiv.gov/hiv-basics/overview/about-hiv-and-aids/symptoms-of-hiv</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U.S. Department of Health &amp; Human Services ( 2019, July 31). </a:t>
            </a:r>
            <a:r>
              <a:rPr lang="en-US" i="1" dirty="0">
                <a:latin typeface="Cambria" panose="02040503050406030204" pitchFamily="18" charset="0"/>
                <a:ea typeface="Cambria" panose="02040503050406030204" pitchFamily="18" charset="0"/>
              </a:rPr>
              <a:t>The Global HIV/AIDS Epidemic</a:t>
            </a:r>
            <a:r>
              <a:rPr lang="en-US" dirty="0">
                <a:latin typeface="Cambria" panose="02040503050406030204" pitchFamily="18" charset="0"/>
                <a:ea typeface="Cambria" panose="02040503050406030204" pitchFamily="18" charset="0"/>
              </a:rPr>
              <a:t>. HIV.gov. Retrieved from </a:t>
            </a:r>
            <a:r>
              <a:rPr lang="en-US" dirty="0">
                <a:hlinkClick r:id="rId5"/>
              </a:rPr>
              <a:t>https://www.hiv.gov/hiv-basics/overview/data-and-trends/global-statistics</a:t>
            </a:r>
            <a:endParaRPr lang="en-US" dirty="0"/>
          </a:p>
          <a:p>
            <a:r>
              <a:rPr lang="en-US" dirty="0">
                <a:latin typeface="Cambria" panose="02040503050406030204" pitchFamily="18" charset="0"/>
                <a:ea typeface="Cambria" panose="02040503050406030204" pitchFamily="18" charset="0"/>
              </a:rPr>
              <a:t>WHO (2020). SARS (Severe Acute Respiratory Syndrome). Retrieved from </a:t>
            </a:r>
            <a:r>
              <a:rPr lang="en-US" dirty="0">
                <a:latin typeface="Cambria" panose="02040503050406030204" pitchFamily="18" charset="0"/>
                <a:ea typeface="Cambria" panose="02040503050406030204" pitchFamily="18" charset="0"/>
                <a:hlinkClick r:id="rId6"/>
              </a:rPr>
              <a:t>https://www.who.int/ith/diseases/sars/en/</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WHO (2020, Feb 10). Ebola virus disease. Retrieved from </a:t>
            </a:r>
            <a:r>
              <a:rPr lang="en-US" dirty="0">
                <a:latin typeface="Cambria" panose="02040503050406030204" pitchFamily="18" charset="0"/>
                <a:ea typeface="Cambria" panose="02040503050406030204" pitchFamily="18" charset="0"/>
                <a:hlinkClick r:id="rId7"/>
              </a:rPr>
              <a:t>https://www.who.int/news-room/fact-sheets/detail/ebola-virus-disease</a:t>
            </a:r>
            <a:endParaRPr lang="en-US" b="1"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p>
        </p:txBody>
      </p:sp>
    </p:spTree>
    <p:extLst>
      <p:ext uri="{BB962C8B-B14F-4D97-AF65-F5344CB8AC3E}">
        <p14:creationId xmlns:p14="http://schemas.microsoft.com/office/powerpoint/2010/main" val="280036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E28EB-6137-40D3-87EB-62C255A5ADE5}"/>
              </a:ext>
            </a:extLst>
          </p:cNvPr>
          <p:cNvSpPr>
            <a:spLocks noGrp="1"/>
          </p:cNvSpPr>
          <p:nvPr>
            <p:ph type="title"/>
          </p:nvPr>
        </p:nvSpPr>
        <p:spPr/>
        <p:txBody>
          <a:bodyPr/>
          <a:lstStyle/>
          <a:p>
            <a:pPr algn="ctr"/>
            <a:r>
              <a:rPr lang="en-US" dirty="0">
                <a:latin typeface="Cambria" panose="02040503050406030204" pitchFamily="18" charset="0"/>
                <a:ea typeface="Cambria" panose="02040503050406030204" pitchFamily="18" charset="0"/>
              </a:rPr>
              <a:t>Yellow fever</a:t>
            </a:r>
          </a:p>
        </p:txBody>
      </p:sp>
      <p:sp>
        <p:nvSpPr>
          <p:cNvPr id="3" name="Content Placeholder 2">
            <a:extLst>
              <a:ext uri="{FF2B5EF4-FFF2-40B4-BE49-F238E27FC236}">
                <a16:creationId xmlns:a16="http://schemas.microsoft.com/office/drawing/2014/main" id="{4670B25A-053F-463E-AEBA-07D2F7F1B56C}"/>
              </a:ext>
            </a:extLst>
          </p:cNvPr>
          <p:cNvSpPr>
            <a:spLocks noGrp="1"/>
          </p:cNvSpPr>
          <p:nvPr>
            <p:ph idx="1"/>
          </p:nvPr>
        </p:nvSpPr>
        <p:spPr/>
        <p:txBody>
          <a:bodyPr/>
          <a:lstStyle/>
          <a:p>
            <a:r>
              <a:rPr lang="en-US" altLang="en-US" dirty="0">
                <a:latin typeface="Cambria" panose="02040503050406030204" pitchFamily="18" charset="0"/>
                <a:ea typeface="Cambria" panose="02040503050406030204" pitchFamily="18" charset="0"/>
              </a:rPr>
              <a:t>It is an RNA virus member of the family </a:t>
            </a:r>
            <a:r>
              <a:rPr lang="en-US" altLang="en-US" i="1" dirty="0">
                <a:latin typeface="Cambria" panose="02040503050406030204" pitchFamily="18" charset="0"/>
                <a:ea typeface="Cambria" panose="02040503050406030204" pitchFamily="18" charset="0"/>
              </a:rPr>
              <a:t>Flaviviridae</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Kills in a “spectacularly gruesome fashion,” and as such received much attention by colonial officials in colonized nations, especially among the military</a:t>
            </a:r>
          </a:p>
          <a:p>
            <a:pPr lvl="1"/>
            <a:r>
              <a:rPr lang="en-US" dirty="0">
                <a:latin typeface="Cambria" panose="02040503050406030204" pitchFamily="18" charset="0"/>
                <a:ea typeface="Cambria" panose="02040503050406030204" pitchFamily="18" charset="0"/>
              </a:rPr>
              <a:t>Resulted in only 100 to 500k deaths around the world, however, </a:t>
            </a:r>
          </a:p>
          <a:p>
            <a:pPr lvl="1"/>
            <a:r>
              <a:rPr lang="en-US" dirty="0">
                <a:latin typeface="Cambria" panose="02040503050406030204" pitchFamily="18" charset="0"/>
                <a:ea typeface="Cambria" panose="02040503050406030204" pitchFamily="18" charset="0"/>
              </a:rPr>
              <a:t>At the national level it could be devastating: see Gibraltar</a:t>
            </a:r>
          </a:p>
          <a:p>
            <a:pPr marL="0" indent="0">
              <a:buNone/>
            </a:pPr>
            <a:endParaRPr lang="en-US" dirty="0"/>
          </a:p>
        </p:txBody>
      </p:sp>
    </p:spTree>
    <p:extLst>
      <p:ext uri="{BB962C8B-B14F-4D97-AF65-F5344CB8AC3E}">
        <p14:creationId xmlns:p14="http://schemas.microsoft.com/office/powerpoint/2010/main" val="1919355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A85B4-6E82-43C4-B436-20E955C0F729}"/>
              </a:ext>
            </a:extLst>
          </p:cNvPr>
          <p:cNvSpPr>
            <a:spLocks noGrp="1"/>
          </p:cNvSpPr>
          <p:nvPr>
            <p:ph type="title"/>
          </p:nvPr>
        </p:nvSpPr>
        <p:spPr/>
        <p:txBody>
          <a:bodyPr/>
          <a:lstStyle/>
          <a:p>
            <a:pPr algn="ctr"/>
            <a:r>
              <a:rPr lang="en-US" dirty="0">
                <a:latin typeface="Cambria" panose="02040503050406030204" pitchFamily="18" charset="0"/>
                <a:ea typeface="Cambria" panose="02040503050406030204" pitchFamily="18" charset="0"/>
              </a:rPr>
              <a:t>Devasting toll</a:t>
            </a:r>
          </a:p>
        </p:txBody>
      </p:sp>
      <p:sp>
        <p:nvSpPr>
          <p:cNvPr id="6" name="Content Placeholder 5">
            <a:extLst>
              <a:ext uri="{FF2B5EF4-FFF2-40B4-BE49-F238E27FC236}">
                <a16:creationId xmlns:a16="http://schemas.microsoft.com/office/drawing/2014/main" id="{08962929-95EB-4502-BFF4-E510CE8CA3C5}"/>
              </a:ext>
            </a:extLst>
          </p:cNvPr>
          <p:cNvSpPr>
            <a:spLocks noGrp="1"/>
          </p:cNvSpPr>
          <p:nvPr>
            <p:ph idx="1"/>
          </p:nvPr>
        </p:nvSpPr>
        <p:spPr>
          <a:xfrm>
            <a:off x="440267" y="1430868"/>
            <a:ext cx="10735733" cy="4534430"/>
          </a:xfrm>
        </p:spPr>
        <p:txBody>
          <a:bodyPr/>
          <a:lstStyle/>
          <a:p>
            <a:r>
              <a:rPr lang="en-US" dirty="0">
                <a:latin typeface="Cambria" panose="02040503050406030204" pitchFamily="18" charset="0"/>
                <a:ea typeface="Cambria" panose="02040503050406030204" pitchFamily="18" charset="0"/>
              </a:rPr>
              <a:t>Yellow fever in 1828 in Gibraltar: most intense epidemic over 200 years in the small British colony</a:t>
            </a:r>
          </a:p>
          <a:p>
            <a:endParaRPr lang="en-US" dirty="0"/>
          </a:p>
        </p:txBody>
      </p:sp>
      <p:pic>
        <p:nvPicPr>
          <p:cNvPr id="7" name="Picture 6">
            <a:extLst>
              <a:ext uri="{FF2B5EF4-FFF2-40B4-BE49-F238E27FC236}">
                <a16:creationId xmlns:a16="http://schemas.microsoft.com/office/drawing/2014/main" id="{6CC69B80-E0C6-40C7-AE47-D1DDC6668F17}"/>
              </a:ext>
            </a:extLst>
          </p:cNvPr>
          <p:cNvPicPr>
            <a:picLocks noChangeAspect="1"/>
          </p:cNvPicPr>
          <p:nvPr/>
        </p:nvPicPr>
        <p:blipFill>
          <a:blip r:embed="rId3"/>
          <a:stretch>
            <a:fillRect/>
          </a:stretch>
        </p:blipFill>
        <p:spPr>
          <a:xfrm>
            <a:off x="382878" y="2233555"/>
            <a:ext cx="4603801" cy="4622065"/>
          </a:xfrm>
          <a:prstGeom prst="rect">
            <a:avLst/>
          </a:prstGeom>
        </p:spPr>
      </p:pic>
      <p:pic>
        <p:nvPicPr>
          <p:cNvPr id="8" name="Picture 7">
            <a:extLst>
              <a:ext uri="{FF2B5EF4-FFF2-40B4-BE49-F238E27FC236}">
                <a16:creationId xmlns:a16="http://schemas.microsoft.com/office/drawing/2014/main" id="{19D16014-406F-4C47-A87A-55EADE1D2885}"/>
              </a:ext>
            </a:extLst>
          </p:cNvPr>
          <p:cNvPicPr>
            <a:picLocks noChangeAspect="1"/>
          </p:cNvPicPr>
          <p:nvPr/>
        </p:nvPicPr>
        <p:blipFill>
          <a:blip r:embed="rId4"/>
          <a:stretch>
            <a:fillRect/>
          </a:stretch>
        </p:blipFill>
        <p:spPr>
          <a:xfrm>
            <a:off x="6096000" y="2836333"/>
            <a:ext cx="5713122" cy="3213631"/>
          </a:xfrm>
          <a:prstGeom prst="rect">
            <a:avLst/>
          </a:prstGeom>
        </p:spPr>
      </p:pic>
    </p:spTree>
    <p:extLst>
      <p:ext uri="{BB962C8B-B14F-4D97-AF65-F5344CB8AC3E}">
        <p14:creationId xmlns:p14="http://schemas.microsoft.com/office/powerpoint/2010/main" val="982489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B2C71-EBF2-44C6-86DE-A5A8C3F8ED7B}"/>
              </a:ext>
            </a:extLst>
          </p:cNvPr>
          <p:cNvSpPr>
            <a:spLocks noGrp="1"/>
          </p:cNvSpPr>
          <p:nvPr>
            <p:ph type="title"/>
          </p:nvPr>
        </p:nvSpPr>
        <p:spPr>
          <a:xfrm>
            <a:off x="838200" y="187325"/>
            <a:ext cx="10515600" cy="1325563"/>
          </a:xfrm>
        </p:spPr>
        <p:txBody>
          <a:bodyPr/>
          <a:lstStyle/>
          <a:p>
            <a:pPr algn="ctr"/>
            <a:r>
              <a:rPr lang="en-US" dirty="0">
                <a:latin typeface="Cambria" panose="02040503050406030204" pitchFamily="18" charset="0"/>
                <a:ea typeface="Cambria" panose="02040503050406030204" pitchFamily="18" charset="0"/>
              </a:rPr>
              <a:t>Symptoms</a:t>
            </a:r>
          </a:p>
        </p:txBody>
      </p:sp>
      <p:sp>
        <p:nvSpPr>
          <p:cNvPr id="3" name="Content Placeholder 2">
            <a:extLst>
              <a:ext uri="{FF2B5EF4-FFF2-40B4-BE49-F238E27FC236}">
                <a16:creationId xmlns:a16="http://schemas.microsoft.com/office/drawing/2014/main" id="{C49F50F0-5B75-429E-9C99-80ECECD600C2}"/>
              </a:ext>
            </a:extLst>
          </p:cNvPr>
          <p:cNvSpPr>
            <a:spLocks noGrp="1"/>
          </p:cNvSpPr>
          <p:nvPr>
            <p:ph idx="1"/>
          </p:nvPr>
        </p:nvSpPr>
        <p:spPr>
          <a:xfrm>
            <a:off x="635000" y="948267"/>
            <a:ext cx="10718800" cy="5486400"/>
          </a:xfrm>
        </p:spPr>
        <p:txBody>
          <a:bodyPr>
            <a:normAutofit fontScale="62500" lnSpcReduction="20000"/>
          </a:bodyPr>
          <a:lstStyle/>
          <a:p>
            <a:endParaRPr lang="en-US" sz="4400" dirty="0">
              <a:latin typeface="Cambria" panose="02040503050406030204" pitchFamily="18" charset="0"/>
              <a:ea typeface="Cambria" panose="02040503050406030204" pitchFamily="18" charset="0"/>
            </a:endParaRPr>
          </a:p>
          <a:p>
            <a:r>
              <a:rPr lang="en-US" sz="4400" dirty="0">
                <a:latin typeface="Cambria" panose="02040503050406030204" pitchFamily="18" charset="0"/>
                <a:ea typeface="Cambria" panose="02040503050406030204" pitchFamily="18" charset="0"/>
              </a:rPr>
              <a:t>Most people are asymptomatic</a:t>
            </a:r>
          </a:p>
          <a:p>
            <a:r>
              <a:rPr lang="en-US" sz="4400" dirty="0">
                <a:latin typeface="Cambria" panose="02040503050406030204" pitchFamily="18" charset="0"/>
                <a:ea typeface="Cambria" panose="02040503050406030204" pitchFamily="18" charset="0"/>
              </a:rPr>
              <a:t>Some people will develop initial symptoms:</a:t>
            </a:r>
          </a:p>
          <a:p>
            <a:pPr lvl="1"/>
            <a:r>
              <a:rPr lang="en-US" sz="3600" dirty="0">
                <a:latin typeface="Cambria" panose="02040503050406030204" pitchFamily="18" charset="0"/>
                <a:ea typeface="Cambria" panose="02040503050406030204" pitchFamily="18" charset="0"/>
              </a:rPr>
              <a:t>Sudden onset of fever</a:t>
            </a:r>
          </a:p>
          <a:p>
            <a:pPr lvl="1"/>
            <a:r>
              <a:rPr lang="en-US" sz="3600" dirty="0">
                <a:latin typeface="Cambria" panose="02040503050406030204" pitchFamily="18" charset="0"/>
                <a:ea typeface="Cambria" panose="02040503050406030204" pitchFamily="18" charset="0"/>
              </a:rPr>
              <a:t>Chills</a:t>
            </a:r>
          </a:p>
          <a:p>
            <a:pPr lvl="1"/>
            <a:r>
              <a:rPr lang="en-US" sz="3600" dirty="0">
                <a:latin typeface="Cambria" panose="02040503050406030204" pitchFamily="18" charset="0"/>
                <a:ea typeface="Cambria" panose="02040503050406030204" pitchFamily="18" charset="0"/>
              </a:rPr>
              <a:t>Severe headache</a:t>
            </a:r>
          </a:p>
          <a:p>
            <a:pPr lvl="1"/>
            <a:r>
              <a:rPr lang="en-US" sz="3600" dirty="0">
                <a:latin typeface="Cambria" panose="02040503050406030204" pitchFamily="18" charset="0"/>
                <a:ea typeface="Cambria" panose="02040503050406030204" pitchFamily="18" charset="0"/>
              </a:rPr>
              <a:t>Back pain</a:t>
            </a:r>
          </a:p>
          <a:p>
            <a:pPr lvl="1"/>
            <a:r>
              <a:rPr lang="en-US" sz="3600" dirty="0">
                <a:latin typeface="Cambria" panose="02040503050406030204" pitchFamily="18" charset="0"/>
                <a:ea typeface="Cambria" panose="02040503050406030204" pitchFamily="18" charset="0"/>
              </a:rPr>
              <a:t>General body aches</a:t>
            </a:r>
          </a:p>
          <a:p>
            <a:pPr lvl="1"/>
            <a:r>
              <a:rPr lang="en-US" sz="3600" dirty="0">
                <a:latin typeface="Cambria" panose="02040503050406030204" pitchFamily="18" charset="0"/>
                <a:ea typeface="Cambria" panose="02040503050406030204" pitchFamily="18" charset="0"/>
              </a:rPr>
              <a:t>Nausea</a:t>
            </a:r>
          </a:p>
          <a:p>
            <a:pPr lvl="1"/>
            <a:r>
              <a:rPr lang="en-US" sz="3600" dirty="0">
                <a:latin typeface="Cambria" panose="02040503050406030204" pitchFamily="18" charset="0"/>
                <a:ea typeface="Cambria" panose="02040503050406030204" pitchFamily="18" charset="0"/>
              </a:rPr>
              <a:t>Vomiting</a:t>
            </a:r>
          </a:p>
          <a:p>
            <a:pPr lvl="1"/>
            <a:r>
              <a:rPr lang="en-US" sz="3600" dirty="0">
                <a:latin typeface="Cambria" panose="02040503050406030204" pitchFamily="18" charset="0"/>
                <a:ea typeface="Cambria" panose="02040503050406030204" pitchFamily="18" charset="0"/>
              </a:rPr>
              <a:t>Fatigue (feeling tired)</a:t>
            </a:r>
          </a:p>
          <a:p>
            <a:pPr lvl="1"/>
            <a:r>
              <a:rPr lang="en-US" sz="3600" dirty="0">
                <a:latin typeface="Cambria" panose="02040503050406030204" pitchFamily="18" charset="0"/>
                <a:ea typeface="Cambria" panose="02040503050406030204" pitchFamily="18" charset="0"/>
              </a:rPr>
              <a:t>Weakness</a:t>
            </a:r>
          </a:p>
          <a:p>
            <a:pPr marL="228600" lvl="1">
              <a:spcBef>
                <a:spcPts val="1000"/>
              </a:spcBef>
            </a:pPr>
            <a:r>
              <a:rPr lang="en-US" sz="4400" dirty="0">
                <a:latin typeface="Cambria" panose="02040503050406030204" pitchFamily="18" charset="0"/>
                <a:ea typeface="Cambria" panose="02040503050406030204" pitchFamily="18" charset="0"/>
              </a:rPr>
              <a:t>Most people with the initial symptoms improve within one week</a:t>
            </a:r>
          </a:p>
          <a:p>
            <a:pPr marL="228600" lvl="1">
              <a:spcBef>
                <a:spcPts val="1000"/>
              </a:spcBef>
            </a:pPr>
            <a:r>
              <a:rPr lang="en-US" sz="4400" dirty="0">
                <a:latin typeface="Cambria" panose="02040503050406030204" pitchFamily="18" charset="0"/>
                <a:ea typeface="Cambria" panose="02040503050406030204" pitchFamily="18" charset="0"/>
              </a:rPr>
              <a:t>For some people who recover, weakness and fatigue might last several</a:t>
            </a:r>
            <a:r>
              <a:rPr lang="en-US" sz="4400" dirty="0"/>
              <a:t> months</a:t>
            </a:r>
          </a:p>
        </p:txBody>
      </p:sp>
      <p:sp>
        <p:nvSpPr>
          <p:cNvPr id="4" name="TextBox 3">
            <a:extLst>
              <a:ext uri="{FF2B5EF4-FFF2-40B4-BE49-F238E27FC236}">
                <a16:creationId xmlns:a16="http://schemas.microsoft.com/office/drawing/2014/main" id="{8A38BBAB-E510-4E0D-B7CD-EA8A2C69E5EA}"/>
              </a:ext>
            </a:extLst>
          </p:cNvPr>
          <p:cNvSpPr txBox="1"/>
          <p:nvPr/>
        </p:nvSpPr>
        <p:spPr>
          <a:xfrm>
            <a:off x="9165168" y="6029867"/>
            <a:ext cx="2929466"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(CDC, 2019)</a:t>
            </a:r>
          </a:p>
        </p:txBody>
      </p:sp>
    </p:spTree>
    <p:extLst>
      <p:ext uri="{BB962C8B-B14F-4D97-AF65-F5344CB8AC3E}">
        <p14:creationId xmlns:p14="http://schemas.microsoft.com/office/powerpoint/2010/main" val="2071414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4F410-C9BB-4DB5-B7D3-E429A05DD498}"/>
              </a:ext>
            </a:extLst>
          </p:cNvPr>
          <p:cNvSpPr>
            <a:spLocks noGrp="1"/>
          </p:cNvSpPr>
          <p:nvPr>
            <p:ph type="title"/>
          </p:nvPr>
        </p:nvSpPr>
        <p:spPr/>
        <p:txBody>
          <a:bodyPr>
            <a:normAutofit/>
          </a:bodyPr>
          <a:lstStyle/>
          <a:p>
            <a:r>
              <a:rPr lang="en-US" dirty="0"/>
              <a:t>Severe symptoms of yellow fever: Also known as Black vomit</a:t>
            </a:r>
          </a:p>
        </p:txBody>
      </p:sp>
      <p:sp>
        <p:nvSpPr>
          <p:cNvPr id="3" name="Content Placeholder 2">
            <a:extLst>
              <a:ext uri="{FF2B5EF4-FFF2-40B4-BE49-F238E27FC236}">
                <a16:creationId xmlns:a16="http://schemas.microsoft.com/office/drawing/2014/main" id="{9B48D592-A7CE-4AC4-8244-BD13537C7360}"/>
              </a:ext>
            </a:extLst>
          </p:cNvPr>
          <p:cNvSpPr>
            <a:spLocks noGrp="1"/>
          </p:cNvSpPr>
          <p:nvPr>
            <p:ph idx="1"/>
          </p:nvPr>
        </p:nvSpPr>
        <p:spPr/>
        <p:txBody>
          <a:bodyPr>
            <a:normAutofit fontScale="92500" lnSpcReduction="20000"/>
          </a:bodyPr>
          <a:lstStyle/>
          <a:p>
            <a:r>
              <a:rPr lang="en-US" dirty="0"/>
              <a:t>About 15% will develop a more severe form </a:t>
            </a:r>
          </a:p>
          <a:p>
            <a:pPr lvl="1"/>
            <a:r>
              <a:rPr lang="en-US" dirty="0"/>
              <a:t>For 1 out of 7 people who have the initial symptoms, there will be a brief remission (a time you feel better) that may last only a few hours or for a day, followed by a more severe form of the disease.</a:t>
            </a:r>
          </a:p>
          <a:p>
            <a:r>
              <a:rPr lang="en-US" dirty="0"/>
              <a:t>Severe symptoms include:</a:t>
            </a:r>
          </a:p>
          <a:p>
            <a:pPr lvl="1"/>
            <a:r>
              <a:rPr lang="en-US" dirty="0"/>
              <a:t>High fever</a:t>
            </a:r>
          </a:p>
          <a:p>
            <a:pPr lvl="1"/>
            <a:r>
              <a:rPr lang="en-US" dirty="0"/>
              <a:t>Yellow skin (jaundice): </a:t>
            </a:r>
            <a:r>
              <a:rPr lang="en-CA" altLang="en-US" b="1" dirty="0"/>
              <a:t> </a:t>
            </a:r>
            <a:r>
              <a:rPr lang="en-CA" altLang="en-US" dirty="0"/>
              <a:t>the by product of liver damage</a:t>
            </a:r>
            <a:endParaRPr lang="en-US" dirty="0"/>
          </a:p>
          <a:p>
            <a:pPr lvl="1"/>
            <a:r>
              <a:rPr lang="en-US" dirty="0"/>
              <a:t>Bleeding of</a:t>
            </a:r>
            <a:r>
              <a:rPr lang="en-CA" altLang="en-US" b="1" dirty="0"/>
              <a:t> </a:t>
            </a:r>
            <a:r>
              <a:rPr lang="en-CA" altLang="en-US" dirty="0"/>
              <a:t>the gums, nasal passages and stomach linings exacerbated by the liver’s inability to produce factors essential to the body’s blood clotting system</a:t>
            </a:r>
          </a:p>
          <a:p>
            <a:pPr lvl="2"/>
            <a:r>
              <a:rPr lang="en-CA" altLang="en-US" dirty="0"/>
              <a:t>Black vomit from nose and mouth and Bloodstained stool result of gastric bleeding and capillary damage </a:t>
            </a:r>
            <a:endParaRPr lang="en-US" dirty="0"/>
          </a:p>
          <a:p>
            <a:pPr lvl="1"/>
            <a:r>
              <a:rPr lang="en-US" dirty="0"/>
              <a:t>Shock</a:t>
            </a:r>
          </a:p>
          <a:p>
            <a:pPr lvl="1"/>
            <a:r>
              <a:rPr lang="en-US" dirty="0"/>
              <a:t>Organ failure</a:t>
            </a:r>
          </a:p>
          <a:p>
            <a:r>
              <a:rPr lang="en-US" dirty="0"/>
              <a:t>Case fatality rate of 30-60% </a:t>
            </a:r>
          </a:p>
          <a:p>
            <a:pPr marL="0" indent="0">
              <a:buNone/>
            </a:pPr>
            <a:endParaRPr lang="en-US" dirty="0"/>
          </a:p>
          <a:p>
            <a:pPr marL="0" indent="0">
              <a:buNone/>
            </a:pPr>
            <a:endParaRPr lang="en-US" dirty="0"/>
          </a:p>
        </p:txBody>
      </p:sp>
      <p:sp>
        <p:nvSpPr>
          <p:cNvPr id="4" name="Rectangle 3">
            <a:extLst>
              <a:ext uri="{FF2B5EF4-FFF2-40B4-BE49-F238E27FC236}">
                <a16:creationId xmlns:a16="http://schemas.microsoft.com/office/drawing/2014/main" id="{7EAA851E-B363-4CC9-8D21-0DFEBAD9D49B}"/>
              </a:ext>
            </a:extLst>
          </p:cNvPr>
          <p:cNvSpPr/>
          <p:nvPr/>
        </p:nvSpPr>
        <p:spPr>
          <a:xfrm>
            <a:off x="8920874" y="6055267"/>
            <a:ext cx="1292918" cy="369332"/>
          </a:xfrm>
          <a:prstGeom prst="rect">
            <a:avLst/>
          </a:prstGeom>
        </p:spPr>
        <p:txBody>
          <a:bodyPr wrap="none">
            <a:spAutoFit/>
          </a:bodyPr>
          <a:lstStyle/>
          <a:p>
            <a:r>
              <a:rPr lang="en-US" dirty="0"/>
              <a:t>(CDC, 2019)</a:t>
            </a:r>
          </a:p>
        </p:txBody>
      </p:sp>
    </p:spTree>
    <p:extLst>
      <p:ext uri="{BB962C8B-B14F-4D97-AF65-F5344CB8AC3E}">
        <p14:creationId xmlns:p14="http://schemas.microsoft.com/office/powerpoint/2010/main" val="134264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653AE436-6C8B-48EB-A35B-6118A10AA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868" y="-60859"/>
            <a:ext cx="4576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a:extLst>
              <a:ext uri="{FF2B5EF4-FFF2-40B4-BE49-F238E27FC236}">
                <a16:creationId xmlns:a16="http://schemas.microsoft.com/office/drawing/2014/main" id="{7B3EC984-EBB3-4ECD-81F9-B3E8F7621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2868" y="79899"/>
            <a:ext cx="4575175"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E807B-BBCF-400C-99AC-6D1B835E9CDD}"/>
              </a:ext>
            </a:extLst>
          </p:cNvPr>
          <p:cNvSpPr>
            <a:spLocks noGrp="1"/>
          </p:cNvSpPr>
          <p:nvPr>
            <p:ph type="title"/>
          </p:nvPr>
        </p:nvSpPr>
        <p:spPr/>
        <p:txBody>
          <a:bodyPr>
            <a:normAutofit/>
          </a:bodyPr>
          <a:lstStyle/>
          <a:p>
            <a:r>
              <a:rPr lang="en-US" sz="3200" dirty="0">
                <a:latin typeface="Times New Roman" panose="02020603050405020304" pitchFamily="18" charset="0"/>
                <a:cs typeface="Times New Roman" panose="02020603050405020304" pitchFamily="18" charset="0"/>
              </a:rPr>
              <a:t>The Canadian case study (</a:t>
            </a:r>
            <a:r>
              <a:rPr lang="en-US" sz="3200" dirty="0" err="1">
                <a:solidFill>
                  <a:srgbClr val="222222"/>
                </a:solidFill>
                <a:latin typeface="Times New Roman" panose="02020603050405020304" pitchFamily="18" charset="0"/>
                <a:ea typeface="Cambria" panose="02040503050406030204" pitchFamily="18" charset="0"/>
                <a:cs typeface="Times New Roman" panose="02020603050405020304" pitchFamily="18" charset="0"/>
              </a:rPr>
              <a:t>Cadotte</a:t>
            </a:r>
            <a:r>
              <a:rPr lang="en-US" sz="3200" dirty="0">
                <a:solidFill>
                  <a:srgbClr val="222222"/>
                </a:solidFill>
                <a:latin typeface="Times New Roman" panose="02020603050405020304" pitchFamily="18" charset="0"/>
                <a:ea typeface="Cambria" panose="02040503050406030204" pitchFamily="18" charset="0"/>
                <a:cs typeface="Times New Roman" panose="02020603050405020304" pitchFamily="18" charset="0"/>
              </a:rPr>
              <a:t> &amp; James-</a:t>
            </a:r>
            <a:r>
              <a:rPr lang="en-US" sz="3200" dirty="0" err="1">
                <a:solidFill>
                  <a:srgbClr val="222222"/>
                </a:solidFill>
                <a:latin typeface="Times New Roman" panose="02020603050405020304" pitchFamily="18" charset="0"/>
                <a:ea typeface="Cambria" panose="02040503050406030204" pitchFamily="18" charset="0"/>
                <a:cs typeface="Times New Roman" panose="02020603050405020304" pitchFamily="18" charset="0"/>
              </a:rPr>
              <a:t>abra</a:t>
            </a:r>
            <a:r>
              <a:rPr lang="en-US" sz="3200" dirty="0">
                <a:solidFill>
                  <a:srgbClr val="222222"/>
                </a:solidFill>
                <a:latin typeface="Times New Roman" panose="02020603050405020304" pitchFamily="18" charset="0"/>
                <a:ea typeface="Cambria" panose="02040503050406030204" pitchFamily="18" charset="0"/>
                <a:cs typeface="Times New Roman" panose="02020603050405020304" pitchFamily="18" charset="0"/>
              </a:rPr>
              <a:t>, 2015)</a:t>
            </a:r>
            <a:endParaRPr lang="en-US" sz="32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A3EA92D-0A78-4190-80F8-15A9E7B13069}"/>
              </a:ext>
            </a:extLst>
          </p:cNvPr>
          <p:cNvSpPr>
            <a:spLocks noGrp="1"/>
          </p:cNvSpPr>
          <p:nvPr>
            <p:ph idx="1"/>
          </p:nvPr>
        </p:nvSpPr>
        <p:spPr>
          <a:xfrm>
            <a:off x="397933" y="1557867"/>
            <a:ext cx="10955867" cy="4619096"/>
          </a:xfrm>
        </p:spPr>
        <p:txBody>
          <a:bodyPr>
            <a:normAutofit/>
          </a:bodyPr>
          <a:lstStyle/>
          <a:p>
            <a:r>
              <a:rPr lang="en-US" dirty="0">
                <a:latin typeface="Cambria" panose="02040503050406030204" pitchFamily="18" charset="0"/>
                <a:ea typeface="Cambria" panose="02040503050406030204" pitchFamily="18" charset="0"/>
              </a:rPr>
              <a:t>In 1710,yellow fever, arrived in the port of Québec from the West Indies.</a:t>
            </a:r>
          </a:p>
          <a:p>
            <a:pPr lvl="1"/>
            <a:r>
              <a:rPr lang="en-US" dirty="0">
                <a:latin typeface="Cambria" panose="02040503050406030204" pitchFamily="18" charset="0"/>
                <a:ea typeface="Cambria" panose="02040503050406030204" pitchFamily="18" charset="0"/>
              </a:rPr>
              <a:t>The vector mosquito </a:t>
            </a:r>
            <a:r>
              <a:rPr lang="en-US" i="1" dirty="0" err="1">
                <a:latin typeface="Cambria" panose="02040503050406030204" pitchFamily="18" charset="0"/>
                <a:ea typeface="Cambria" panose="02040503050406030204" pitchFamily="18" charset="0"/>
              </a:rPr>
              <a:t>Stegomya</a:t>
            </a:r>
            <a:r>
              <a:rPr lang="en-US" i="1" dirty="0">
                <a:latin typeface="Cambria" panose="02040503050406030204" pitchFamily="18" charset="0"/>
                <a:ea typeface="Cambria" panose="02040503050406030204" pitchFamily="18" charset="0"/>
              </a:rPr>
              <a:t> </a:t>
            </a:r>
            <a:r>
              <a:rPr lang="en-US" i="1" dirty="0" err="1">
                <a:latin typeface="Cambria" panose="02040503050406030204" pitchFamily="18" charset="0"/>
                <a:ea typeface="Cambria" panose="02040503050406030204" pitchFamily="18" charset="0"/>
              </a:rPr>
              <a:t>fasciata</a:t>
            </a:r>
            <a:r>
              <a:rPr lang="en-US" i="1" dirty="0">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rPr>
              <a:t>was responsible for carrying the disease on ship and infected sailors</a:t>
            </a:r>
          </a:p>
          <a:p>
            <a:r>
              <a:rPr lang="en-US" dirty="0">
                <a:latin typeface="Cambria" panose="02040503050406030204" pitchFamily="18" charset="0"/>
                <a:ea typeface="Cambria" panose="02040503050406030204" pitchFamily="18" charset="0"/>
              </a:rPr>
              <a:t>The sick sailors were taken to Hôtel-Dieu in Québec, where they died, as well as six nurses and twelve priests</a:t>
            </a:r>
          </a:p>
          <a:p>
            <a:r>
              <a:rPr lang="en-US" dirty="0">
                <a:latin typeface="Cambria" panose="02040503050406030204" pitchFamily="18" charset="0"/>
                <a:ea typeface="Cambria" panose="02040503050406030204" pitchFamily="18" charset="0"/>
              </a:rPr>
              <a:t> Once winter came, the mosquito and  disease disappeared</a:t>
            </a:r>
          </a:p>
          <a:p>
            <a:r>
              <a:rPr lang="en-US" dirty="0">
                <a:latin typeface="Cambria" panose="02040503050406030204" pitchFamily="18" charset="0"/>
                <a:ea typeface="Cambria" panose="02040503050406030204" pitchFamily="18" charset="0"/>
              </a:rPr>
              <a:t>No other epidemics have been reported in Canada, perhaps a few sporadic cases occurred in the country's port cities. </a:t>
            </a:r>
          </a:p>
          <a:p>
            <a:pPr lvl="1"/>
            <a:r>
              <a:rPr lang="en-US" dirty="0">
                <a:latin typeface="Cambria" panose="02040503050406030204" pitchFamily="18" charset="0"/>
                <a:ea typeface="Cambria" panose="02040503050406030204" pitchFamily="18" charset="0"/>
              </a:rPr>
              <a:t>On occasion, The Canadian government declared quarantine against American ports where the disease has raged.</a:t>
            </a:r>
          </a:p>
        </p:txBody>
      </p:sp>
    </p:spTree>
    <p:extLst>
      <p:ext uri="{BB962C8B-B14F-4D97-AF65-F5344CB8AC3E}">
        <p14:creationId xmlns:p14="http://schemas.microsoft.com/office/powerpoint/2010/main" val="3500877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TotalTime>
  <Words>4035</Words>
  <Application>Microsoft Office PowerPoint</Application>
  <PresentationFormat>Widescreen</PresentationFormat>
  <Paragraphs>266</Paragraphs>
  <Slides>31</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Cambria</vt:lpstr>
      <vt:lpstr>Times New Roman</vt:lpstr>
      <vt:lpstr>Office Theme</vt:lpstr>
      <vt:lpstr>Pandemics of the past: Part II</vt:lpstr>
      <vt:lpstr>PowerPoint Presentation</vt:lpstr>
      <vt:lpstr>Yellow fever in the late 1800s</vt:lpstr>
      <vt:lpstr>Yellow fever</vt:lpstr>
      <vt:lpstr>Devasting toll</vt:lpstr>
      <vt:lpstr>Symptoms</vt:lpstr>
      <vt:lpstr>Severe symptoms of yellow fever: Also known as Black vomit</vt:lpstr>
      <vt:lpstr>PowerPoint Presentation</vt:lpstr>
      <vt:lpstr>The Canadian case study (Cadotte &amp; James-abra, 2015)</vt:lpstr>
      <vt:lpstr>Yellow fever Eradication</vt:lpstr>
      <vt:lpstr>Yellow fever Eradication</vt:lpstr>
      <vt:lpstr>Three infectious cycles of Yellow fever</vt:lpstr>
      <vt:lpstr>Yellow fever today</vt:lpstr>
      <vt:lpstr>Origins of HIV (Sharp &amp; Hanh, 2011)</vt:lpstr>
      <vt:lpstr>First known death in 1959?</vt:lpstr>
      <vt:lpstr>Stages of HIV (HIV.gov, 2020)</vt:lpstr>
      <vt:lpstr>Stage 3: Acquired immunodeficiency syndrome</vt:lpstr>
      <vt:lpstr>HIV/AIDS pandemic: 1981-present</vt:lpstr>
      <vt:lpstr>PowerPoint Presentation</vt:lpstr>
      <vt:lpstr>HIV/AIDS today (Merson, nd) </vt:lpstr>
      <vt:lpstr>No cure, but effective treatment and prevention</vt:lpstr>
      <vt:lpstr>SARS: 2002-2004</vt:lpstr>
      <vt:lpstr>SARS transmission</vt:lpstr>
      <vt:lpstr>SARS origins and zoonotic transmission</vt:lpstr>
      <vt:lpstr>SARS in Canada</vt:lpstr>
      <vt:lpstr>Ebola virus disease (EVD)</vt:lpstr>
      <vt:lpstr>EVD 2014-2016 (CDC, 2019)</vt:lpstr>
      <vt:lpstr>Ebolavirus transmission</vt:lpstr>
      <vt:lpstr>PowerPoint Presentation</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Pandemics of the past: Part II</dc:title>
  <dc:creator>admin</dc:creator>
  <cp:lastModifiedBy>admin</cp:lastModifiedBy>
  <cp:revision>17</cp:revision>
  <dcterms:created xsi:type="dcterms:W3CDTF">2020-06-11T13:04:07Z</dcterms:created>
  <dcterms:modified xsi:type="dcterms:W3CDTF">2020-06-23T00:11:10Z</dcterms:modified>
</cp:coreProperties>
</file>