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57" r:id="rId4"/>
    <p:sldId id="259" r:id="rId5"/>
    <p:sldId id="273" r:id="rId6"/>
    <p:sldId id="277" r:id="rId7"/>
    <p:sldId id="260" r:id="rId8"/>
    <p:sldId id="269" r:id="rId9"/>
    <p:sldId id="261" r:id="rId10"/>
    <p:sldId id="280" r:id="rId11"/>
    <p:sldId id="271" r:id="rId12"/>
    <p:sldId id="511" r:id="rId13"/>
    <p:sldId id="274" r:id="rId14"/>
    <p:sldId id="513" r:id="rId15"/>
    <p:sldId id="351" r:id="rId16"/>
    <p:sldId id="510" r:id="rId17"/>
    <p:sldId id="278" r:id="rId18"/>
    <p:sldId id="505" r:id="rId19"/>
    <p:sldId id="366" r:id="rId20"/>
    <p:sldId id="375" r:id="rId21"/>
    <p:sldId id="279" r:id="rId22"/>
    <p:sldId id="509" r:id="rId23"/>
    <p:sldId id="357" r:id="rId24"/>
    <p:sldId id="359" r:id="rId25"/>
    <p:sldId id="360" r:id="rId26"/>
    <p:sldId id="512" r:id="rId27"/>
    <p:sldId id="356" r:id="rId28"/>
    <p:sldId id="270" r:id="rId29"/>
    <p:sldId id="339" r:id="rId30"/>
    <p:sldId id="402" r:id="rId31"/>
    <p:sldId id="413" r:id="rId32"/>
    <p:sldId id="370" r:id="rId33"/>
    <p:sldId id="415" r:id="rId34"/>
    <p:sldId id="416" r:id="rId35"/>
    <p:sldId id="518" r:id="rId36"/>
    <p:sldId id="282" r:id="rId37"/>
    <p:sldId id="508" r:id="rId38"/>
    <p:sldId id="519" r:id="rId39"/>
    <p:sldId id="266" r:id="rId40"/>
    <p:sldId id="520" r:id="rId41"/>
    <p:sldId id="516" r:id="rId42"/>
    <p:sldId id="258" r:id="rId43"/>
    <p:sldId id="340" r:id="rId44"/>
    <p:sldId id="264" r:id="rId45"/>
    <p:sldId id="51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21" autoAdjust="0"/>
    <p:restoredTop sz="94660"/>
  </p:normalViewPr>
  <p:slideViewPr>
    <p:cSldViewPr snapToGrid="0">
      <p:cViewPr varScale="1">
        <p:scale>
          <a:sx n="62" d="100"/>
          <a:sy n="62" d="100"/>
        </p:scale>
        <p:origin x="3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FAAF3-ED66-4B2F-8C80-C596109DC54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D3763CC-1F0C-40F5-B54C-569F60649D4B}">
      <dgm:prSet phldrT="[Text]" custT="1"/>
      <dgm:spPr/>
      <dgm:t>
        <a:bodyPr/>
        <a:lstStyle/>
        <a:p>
          <a:endParaRPr lang="en-US" sz="2400" dirty="0">
            <a:latin typeface="Cambria" panose="02040503050406030204" pitchFamily="18" charset="0"/>
            <a:ea typeface="Cambria" panose="02040503050406030204" pitchFamily="18" charset="0"/>
          </a:endParaRPr>
        </a:p>
      </dgm:t>
    </dgm:pt>
    <dgm:pt modelId="{A4A48719-0C29-4E91-8AD2-09F8AEA06E55}" type="parTrans" cxnId="{A16BDEF1-0051-4D22-BD4F-0BB771311C35}">
      <dgm:prSet/>
      <dgm:spPr/>
      <dgm:t>
        <a:bodyPr/>
        <a:lstStyle/>
        <a:p>
          <a:endParaRPr lang="en-US"/>
        </a:p>
      </dgm:t>
    </dgm:pt>
    <dgm:pt modelId="{98F81647-F70D-4120-90F0-C5D2AB289457}" type="sibTrans" cxnId="{A16BDEF1-0051-4D22-BD4F-0BB771311C35}">
      <dgm:prSet/>
      <dgm:spPr/>
      <dgm:t>
        <a:bodyPr/>
        <a:lstStyle/>
        <a:p>
          <a:endParaRPr lang="en-US"/>
        </a:p>
      </dgm:t>
    </dgm:pt>
    <dgm:pt modelId="{80460985-8C94-4238-9392-D7DB2FD74176}">
      <dgm:prSet phldrT="[Text]" custT="1"/>
      <dgm:spPr/>
      <dgm:t>
        <a:bodyPr/>
        <a:lstStyle/>
        <a:p>
          <a:endParaRPr lang="en-US" sz="2400" dirty="0">
            <a:latin typeface="Cambria" panose="02040503050406030204" pitchFamily="18" charset="0"/>
            <a:ea typeface="Cambria" panose="02040503050406030204" pitchFamily="18" charset="0"/>
          </a:endParaRPr>
        </a:p>
      </dgm:t>
    </dgm:pt>
    <dgm:pt modelId="{AD23733E-FE61-44BC-9E6A-EADDCD612B39}" type="parTrans" cxnId="{E38CC191-2824-4865-BCAA-E011FCFEE3C0}">
      <dgm:prSet/>
      <dgm:spPr/>
      <dgm:t>
        <a:bodyPr/>
        <a:lstStyle/>
        <a:p>
          <a:endParaRPr lang="en-US"/>
        </a:p>
      </dgm:t>
    </dgm:pt>
    <dgm:pt modelId="{29367680-FFB8-4DCF-AA84-47A446D06212}" type="sibTrans" cxnId="{E38CC191-2824-4865-BCAA-E011FCFEE3C0}">
      <dgm:prSet/>
      <dgm:spPr/>
      <dgm:t>
        <a:bodyPr/>
        <a:lstStyle/>
        <a:p>
          <a:endParaRPr lang="en-US"/>
        </a:p>
      </dgm:t>
    </dgm:pt>
    <dgm:pt modelId="{FBA62458-1ADA-4C56-9DF5-1DFE73EF5DA6}" type="pres">
      <dgm:prSet presAssocID="{CFAFAAF3-ED66-4B2F-8C80-C596109DC541}" presName="Name0" presStyleCnt="0">
        <dgm:presLayoutVars>
          <dgm:dir/>
          <dgm:resizeHandles val="exact"/>
        </dgm:presLayoutVars>
      </dgm:prSet>
      <dgm:spPr/>
    </dgm:pt>
    <dgm:pt modelId="{353D140B-3078-43AE-B82F-519A4ED10E5E}" type="pres">
      <dgm:prSet presAssocID="{CFAFAAF3-ED66-4B2F-8C80-C596109DC541}" presName="arrow" presStyleLbl="bgShp" presStyleIdx="0" presStyleCnt="1" custLinFactNeighborY="4653">
        <dgm:style>
          <a:lnRef idx="0">
            <a:scrgbClr r="0" g="0" b="0"/>
          </a:lnRef>
          <a:fillRef idx="0">
            <a:scrgbClr r="0" g="0" b="0"/>
          </a:fillRef>
          <a:effectRef idx="0">
            <a:scrgbClr r="0" g="0" b="0"/>
          </a:effectRef>
          <a:fontRef idx="minor">
            <a:schemeClr val="lt1"/>
          </a:fontRef>
        </dgm:style>
      </dgm:prSet>
      <dgm:spPr>
        <a:xfrm>
          <a:off x="0" y="1450752"/>
          <a:ext cx="11353800" cy="1934337"/>
        </a:xfrm>
        <a:prstGeom prst="notchedRightArrow">
          <a:avLst/>
        </a:prstGeom>
        <a:solidFill>
          <a:schemeClr val="accent5">
            <a:alpha val="32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160FD0EB-4F1C-4E1C-BF1D-1CE6216F6E20}" type="pres">
      <dgm:prSet presAssocID="{CFAFAAF3-ED66-4B2F-8C80-C596109DC541}" presName="points" presStyleCnt="0"/>
      <dgm:spPr/>
    </dgm:pt>
    <dgm:pt modelId="{72104164-8990-437E-9724-2773A52C7A01}" type="pres">
      <dgm:prSet presAssocID="{8D3763CC-1F0C-40F5-B54C-569F60649D4B}" presName="compositeA" presStyleCnt="0"/>
      <dgm:spPr/>
    </dgm:pt>
    <dgm:pt modelId="{928AB59B-F318-4B93-969E-DD4F854255C5}" type="pres">
      <dgm:prSet presAssocID="{8D3763CC-1F0C-40F5-B54C-569F60649D4B}" presName="textA" presStyleLbl="revTx" presStyleIdx="0" presStyleCnt="2" custScaleX="58929" custScaleY="114383" custLinFactNeighborX="-2053" custLinFactNeighborY="-21575">
        <dgm:presLayoutVars>
          <dgm:bulletEnabled val="1"/>
        </dgm:presLayoutVars>
      </dgm:prSet>
      <dgm:spPr/>
    </dgm:pt>
    <dgm:pt modelId="{9D887271-982C-4B5B-99C3-F9DF8690A93A}" type="pres">
      <dgm:prSet presAssocID="{8D3763CC-1F0C-40F5-B54C-569F60649D4B}" presName="circleA" presStyleLbl="node1" presStyleIdx="0" presStyleCnt="2" custScaleX="231495" custLinFactX="-106881" custLinFactNeighborX="-200000" custLinFactNeighborY="2113"/>
      <dgm:spPr>
        <a:gradFill flip="none" rotWithShape="0">
          <a:gsLst>
            <a:gs pos="0">
              <a:srgbClr val="D7C5F3">
                <a:shade val="30000"/>
                <a:satMod val="115000"/>
              </a:srgbClr>
            </a:gs>
            <a:gs pos="50000">
              <a:srgbClr val="D7C5F3">
                <a:shade val="67500"/>
                <a:satMod val="115000"/>
              </a:srgbClr>
            </a:gs>
            <a:gs pos="100000">
              <a:srgbClr val="D7C5F3">
                <a:shade val="100000"/>
                <a:satMod val="115000"/>
              </a:srgbClr>
            </a:gs>
          </a:gsLst>
          <a:path path="circle">
            <a:fillToRect l="100000" t="100000"/>
          </a:path>
          <a:tileRect r="-100000" b="-100000"/>
        </a:gradFill>
        <a:ln>
          <a:solidFill>
            <a:srgbClr val="D7C5F3"/>
          </a:solidFill>
        </a:ln>
      </dgm:spPr>
    </dgm:pt>
    <dgm:pt modelId="{4CCEE40C-8F92-4BD1-80F6-07B4318C5F9E}" type="pres">
      <dgm:prSet presAssocID="{8D3763CC-1F0C-40F5-B54C-569F60649D4B}" presName="spaceA" presStyleCnt="0"/>
      <dgm:spPr/>
    </dgm:pt>
    <dgm:pt modelId="{0B599C3C-7E08-4AEA-BE47-31226D0621C5}" type="pres">
      <dgm:prSet presAssocID="{98F81647-F70D-4120-90F0-C5D2AB289457}" presName="space" presStyleCnt="0"/>
      <dgm:spPr/>
    </dgm:pt>
    <dgm:pt modelId="{90BC0CA8-D012-4D66-B131-ADC514532003}" type="pres">
      <dgm:prSet presAssocID="{80460985-8C94-4238-9392-D7DB2FD74176}" presName="compositeB" presStyleCnt="0"/>
      <dgm:spPr/>
    </dgm:pt>
    <dgm:pt modelId="{9D3DB485-AA2B-41E0-8594-A48111A20847}" type="pres">
      <dgm:prSet presAssocID="{80460985-8C94-4238-9392-D7DB2FD74176}" presName="textB" presStyleLbl="revTx" presStyleIdx="1" presStyleCnt="2" custScaleX="56093" custScaleY="71725" custLinFactNeighborX="-72813" custLinFactNeighborY="1050">
        <dgm:presLayoutVars>
          <dgm:bulletEnabled val="1"/>
        </dgm:presLayoutVars>
      </dgm:prSet>
      <dgm:spPr/>
    </dgm:pt>
    <dgm:pt modelId="{F6ABB4BD-4E17-4AFF-9804-21CFD0DE9883}" type="pres">
      <dgm:prSet presAssocID="{80460985-8C94-4238-9392-D7DB2FD74176}" presName="circleB" presStyleLbl="node1" presStyleIdx="1" presStyleCnt="2" custScaleX="469686" custScaleY="81123" custLinFactX="-34374" custLinFactNeighborX="-100000" custLinFactNeighborY="-6185">
        <dgm:style>
          <a:lnRef idx="2">
            <a:scrgbClr r="0" g="0" b="0"/>
          </a:lnRef>
          <a:fillRef idx="1">
            <a:scrgbClr r="0" g="0" b="0"/>
          </a:fillRef>
          <a:effectRef idx="0">
            <a:scrgbClr r="0" g="0" b="0"/>
          </a:effectRef>
          <a:fontRef idx="minor">
            <a:schemeClr val="lt1"/>
          </a:fontRef>
        </dgm:style>
      </dgm:prSet>
      <dgm:spPr>
        <a:xfrm>
          <a:off x="5625421" y="2813666"/>
          <a:ext cx="600424" cy="600424"/>
        </a:xfrm>
        <a:prstGeom prst="ellipse">
          <a:avLst/>
        </a:prstGeom>
        <a:gradFill flip="none" rotWithShape="1">
          <a:gsLst>
            <a:gs pos="0">
              <a:srgbClr val="D7C5F3">
                <a:shade val="30000"/>
                <a:satMod val="115000"/>
              </a:srgbClr>
            </a:gs>
            <a:gs pos="50000">
              <a:srgbClr val="D7C5F3">
                <a:shade val="67500"/>
                <a:satMod val="115000"/>
              </a:srgbClr>
            </a:gs>
            <a:gs pos="100000">
              <a:srgbClr val="D7C5F3">
                <a:shade val="100000"/>
                <a:satMod val="115000"/>
              </a:srgbClr>
            </a:gs>
          </a:gsLst>
          <a:path path="circle">
            <a:fillToRect l="100000" t="100000"/>
          </a:path>
          <a:tileRect r="-100000" b="-100000"/>
        </a:gradFill>
        <a:ln>
          <a:solidFill>
            <a:srgbClr val="D7C5F3"/>
          </a:solidFill>
        </a:ln>
        <a:effectLst/>
      </dgm:spPr>
    </dgm:pt>
    <dgm:pt modelId="{26DC8A57-7D0A-49CC-BF97-FEE3A9162724}" type="pres">
      <dgm:prSet presAssocID="{80460985-8C94-4238-9392-D7DB2FD74176}" presName="spaceB" presStyleCnt="0"/>
      <dgm:spPr/>
    </dgm:pt>
  </dgm:ptLst>
  <dgm:cxnLst>
    <dgm:cxn modelId="{5D713524-B5EE-47CF-BD34-C663F66623ED}" type="presOf" srcId="{CFAFAAF3-ED66-4B2F-8C80-C596109DC541}" destId="{FBA62458-1ADA-4C56-9DF5-1DFE73EF5DA6}" srcOrd="0" destOrd="0" presId="urn:microsoft.com/office/officeart/2005/8/layout/hProcess11"/>
    <dgm:cxn modelId="{BB22B188-2BB7-46E4-9689-DB2257E7BBCF}" type="presOf" srcId="{8D3763CC-1F0C-40F5-B54C-569F60649D4B}" destId="{928AB59B-F318-4B93-969E-DD4F854255C5}" srcOrd="0" destOrd="0" presId="urn:microsoft.com/office/officeart/2005/8/layout/hProcess11"/>
    <dgm:cxn modelId="{E38CC191-2824-4865-BCAA-E011FCFEE3C0}" srcId="{CFAFAAF3-ED66-4B2F-8C80-C596109DC541}" destId="{80460985-8C94-4238-9392-D7DB2FD74176}" srcOrd="1" destOrd="0" parTransId="{AD23733E-FE61-44BC-9E6A-EADDCD612B39}" sibTransId="{29367680-FFB8-4DCF-AA84-47A446D06212}"/>
    <dgm:cxn modelId="{A16BDEF1-0051-4D22-BD4F-0BB771311C35}" srcId="{CFAFAAF3-ED66-4B2F-8C80-C596109DC541}" destId="{8D3763CC-1F0C-40F5-B54C-569F60649D4B}" srcOrd="0" destOrd="0" parTransId="{A4A48719-0C29-4E91-8AD2-09F8AEA06E55}" sibTransId="{98F81647-F70D-4120-90F0-C5D2AB289457}"/>
    <dgm:cxn modelId="{15AE8DFC-7A3F-4C03-8BD5-200C3B1B2032}" type="presOf" srcId="{80460985-8C94-4238-9392-D7DB2FD74176}" destId="{9D3DB485-AA2B-41E0-8594-A48111A20847}" srcOrd="0" destOrd="0" presId="urn:microsoft.com/office/officeart/2005/8/layout/hProcess11"/>
    <dgm:cxn modelId="{3E92A558-488F-49CC-8AB0-EF587DD6015D}" type="presParOf" srcId="{FBA62458-1ADA-4C56-9DF5-1DFE73EF5DA6}" destId="{353D140B-3078-43AE-B82F-519A4ED10E5E}" srcOrd="0" destOrd="0" presId="urn:microsoft.com/office/officeart/2005/8/layout/hProcess11"/>
    <dgm:cxn modelId="{4AC72A6F-5201-42C9-9C1D-332A935EB09E}" type="presParOf" srcId="{FBA62458-1ADA-4C56-9DF5-1DFE73EF5DA6}" destId="{160FD0EB-4F1C-4E1C-BF1D-1CE6216F6E20}" srcOrd="1" destOrd="0" presId="urn:microsoft.com/office/officeart/2005/8/layout/hProcess11"/>
    <dgm:cxn modelId="{E372561A-9EF6-4F4C-95BA-F301036E0999}" type="presParOf" srcId="{160FD0EB-4F1C-4E1C-BF1D-1CE6216F6E20}" destId="{72104164-8990-437E-9724-2773A52C7A01}" srcOrd="0" destOrd="0" presId="urn:microsoft.com/office/officeart/2005/8/layout/hProcess11"/>
    <dgm:cxn modelId="{04A32017-2E86-471C-AFAF-6F9943458C8A}" type="presParOf" srcId="{72104164-8990-437E-9724-2773A52C7A01}" destId="{928AB59B-F318-4B93-969E-DD4F854255C5}" srcOrd="0" destOrd="0" presId="urn:microsoft.com/office/officeart/2005/8/layout/hProcess11"/>
    <dgm:cxn modelId="{9550E457-4BA4-44C3-9F5D-593BAF6DA3CA}" type="presParOf" srcId="{72104164-8990-437E-9724-2773A52C7A01}" destId="{9D887271-982C-4B5B-99C3-F9DF8690A93A}" srcOrd="1" destOrd="0" presId="urn:microsoft.com/office/officeart/2005/8/layout/hProcess11"/>
    <dgm:cxn modelId="{8FD12822-A426-444A-BD26-E2D5EF789729}" type="presParOf" srcId="{72104164-8990-437E-9724-2773A52C7A01}" destId="{4CCEE40C-8F92-4BD1-80F6-07B4318C5F9E}" srcOrd="2" destOrd="0" presId="urn:microsoft.com/office/officeart/2005/8/layout/hProcess11"/>
    <dgm:cxn modelId="{2D1F8DC7-054A-4A04-9D42-32F75F088829}" type="presParOf" srcId="{160FD0EB-4F1C-4E1C-BF1D-1CE6216F6E20}" destId="{0B599C3C-7E08-4AEA-BE47-31226D0621C5}" srcOrd="1" destOrd="0" presId="urn:microsoft.com/office/officeart/2005/8/layout/hProcess11"/>
    <dgm:cxn modelId="{544C08BD-3E1A-474E-94E0-58F398EE5F9D}" type="presParOf" srcId="{160FD0EB-4F1C-4E1C-BF1D-1CE6216F6E20}" destId="{90BC0CA8-D012-4D66-B131-ADC514532003}" srcOrd="2" destOrd="0" presId="urn:microsoft.com/office/officeart/2005/8/layout/hProcess11"/>
    <dgm:cxn modelId="{0B0C0ACC-8637-4682-9489-D98355E04B3C}" type="presParOf" srcId="{90BC0CA8-D012-4D66-B131-ADC514532003}" destId="{9D3DB485-AA2B-41E0-8594-A48111A20847}" srcOrd="0" destOrd="0" presId="urn:microsoft.com/office/officeart/2005/8/layout/hProcess11"/>
    <dgm:cxn modelId="{9EE09329-8F7F-4AF3-AA52-F7B35FF1BCA2}" type="presParOf" srcId="{90BC0CA8-D012-4D66-B131-ADC514532003}" destId="{F6ABB4BD-4E17-4AFF-9804-21CFD0DE9883}" srcOrd="1" destOrd="0" presId="urn:microsoft.com/office/officeart/2005/8/layout/hProcess11"/>
    <dgm:cxn modelId="{8957902A-0336-4AE6-ACE1-8BE158C2D775}" type="presParOf" srcId="{90BC0CA8-D012-4D66-B131-ADC514532003}" destId="{26DC8A57-7D0A-49CC-BF97-FEE3A916272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D140B-3078-43AE-B82F-519A4ED10E5E}">
      <dsp:nvSpPr>
        <dsp:cNvPr id="0" name=""/>
        <dsp:cNvSpPr/>
      </dsp:nvSpPr>
      <dsp:spPr>
        <a:xfrm>
          <a:off x="0" y="1913023"/>
          <a:ext cx="12192000" cy="2401697"/>
        </a:xfrm>
        <a:prstGeom prst="notchedRightArrow">
          <a:avLst/>
        </a:prstGeom>
        <a:solidFill>
          <a:schemeClr val="accent5">
            <a:alpha val="32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0">
          <a:scrgbClr r="0" g="0" b="0"/>
        </a:fillRef>
        <a:effectRef idx="0">
          <a:scrgbClr r="0" g="0" b="0"/>
        </a:effectRef>
        <a:fontRef idx="minor">
          <a:schemeClr val="lt1"/>
        </a:fontRef>
      </dsp:style>
    </dsp:sp>
    <dsp:sp modelId="{928AB59B-F318-4B93-969E-DD4F854255C5}">
      <dsp:nvSpPr>
        <dsp:cNvPr id="0" name=""/>
        <dsp:cNvSpPr/>
      </dsp:nvSpPr>
      <dsp:spPr>
        <a:xfrm>
          <a:off x="989401" y="-86359"/>
          <a:ext cx="3154148" cy="2747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endParaRPr lang="en-US" sz="2400" kern="1200" dirty="0">
            <a:latin typeface="Cambria" panose="02040503050406030204" pitchFamily="18" charset="0"/>
            <a:ea typeface="Cambria" panose="02040503050406030204" pitchFamily="18" charset="0"/>
          </a:endParaRPr>
        </a:p>
      </dsp:txBody>
      <dsp:txXfrm>
        <a:off x="989401" y="-86359"/>
        <a:ext cx="3154148" cy="2747133"/>
      </dsp:txXfrm>
    </dsp:sp>
    <dsp:sp modelId="{9D887271-982C-4B5B-99C3-F9DF8690A93A}">
      <dsp:nvSpPr>
        <dsp:cNvPr id="0" name=""/>
        <dsp:cNvSpPr/>
      </dsp:nvSpPr>
      <dsp:spPr>
        <a:xfrm>
          <a:off x="138797" y="2800955"/>
          <a:ext cx="1389952" cy="600424"/>
        </a:xfrm>
        <a:prstGeom prst="ellipse">
          <a:avLst/>
        </a:prstGeom>
        <a:gradFill flip="none" rotWithShape="0">
          <a:gsLst>
            <a:gs pos="0">
              <a:srgbClr val="D7C5F3">
                <a:shade val="30000"/>
                <a:satMod val="115000"/>
              </a:srgbClr>
            </a:gs>
            <a:gs pos="50000">
              <a:srgbClr val="D7C5F3">
                <a:shade val="67500"/>
                <a:satMod val="115000"/>
              </a:srgbClr>
            </a:gs>
            <a:gs pos="100000">
              <a:srgbClr val="D7C5F3">
                <a:shade val="100000"/>
                <a:satMod val="115000"/>
              </a:srgbClr>
            </a:gs>
          </a:gsLst>
          <a:path path="circle">
            <a:fillToRect l="100000" t="100000"/>
          </a:path>
          <a:tileRect r="-100000" b="-100000"/>
        </a:gradFill>
        <a:ln w="12700" cap="flat" cmpd="sng" algn="ctr">
          <a:solidFill>
            <a:srgbClr val="D7C5F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3DB485-AA2B-41E0-8594-A48111A20847}">
      <dsp:nvSpPr>
        <dsp:cNvPr id="0" name=""/>
        <dsp:cNvSpPr/>
      </dsp:nvSpPr>
      <dsp:spPr>
        <a:xfrm>
          <a:off x="2897979" y="4137073"/>
          <a:ext cx="3002352" cy="172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endParaRPr lang="en-US" sz="2400" kern="1200" dirty="0">
            <a:latin typeface="Cambria" panose="02040503050406030204" pitchFamily="18" charset="0"/>
            <a:ea typeface="Cambria" panose="02040503050406030204" pitchFamily="18" charset="0"/>
          </a:endParaRPr>
        </a:p>
      </dsp:txBody>
      <dsp:txXfrm>
        <a:off x="2897979" y="4137073"/>
        <a:ext cx="3002352" cy="1722617"/>
      </dsp:txXfrm>
    </dsp:sp>
    <dsp:sp modelId="{F6ABB4BD-4E17-4AFF-9804-21CFD0DE9883}">
      <dsp:nvSpPr>
        <dsp:cNvPr id="0" name=""/>
        <dsp:cNvSpPr/>
      </dsp:nvSpPr>
      <dsp:spPr>
        <a:xfrm>
          <a:off x="6079570" y="2891214"/>
          <a:ext cx="2820108" cy="487082"/>
        </a:xfrm>
        <a:prstGeom prst="ellipse">
          <a:avLst/>
        </a:prstGeom>
        <a:gradFill flip="none" rotWithShape="1">
          <a:gsLst>
            <a:gs pos="0">
              <a:srgbClr val="D7C5F3">
                <a:shade val="30000"/>
                <a:satMod val="115000"/>
              </a:srgbClr>
            </a:gs>
            <a:gs pos="50000">
              <a:srgbClr val="D7C5F3">
                <a:shade val="67500"/>
                <a:satMod val="115000"/>
              </a:srgbClr>
            </a:gs>
            <a:gs pos="100000">
              <a:srgbClr val="D7C5F3">
                <a:shade val="100000"/>
                <a:satMod val="115000"/>
              </a:srgbClr>
            </a:gs>
          </a:gsLst>
          <a:path path="circle">
            <a:fillToRect l="100000" t="100000"/>
          </a:path>
          <a:tileRect r="-100000" b="-100000"/>
        </a:gradFill>
        <a:ln w="12700" cap="flat" cmpd="sng" algn="ctr">
          <a:solidFill>
            <a:srgbClr val="D7C5F3"/>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D2891-6022-4B10-94C9-EAD678AA4708}" type="datetimeFigureOut">
              <a:rPr lang="en-US" smtClean="0"/>
              <a:t>6/22/2020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09910-B443-47DC-A6B8-0593306DC88C}" type="slidenum">
              <a:rPr lang="en-US" smtClean="0"/>
              <a:t>‹#›</a:t>
            </a:fld>
            <a:endParaRPr lang="en-US"/>
          </a:p>
        </p:txBody>
      </p:sp>
    </p:spTree>
    <p:extLst>
      <p:ext uri="{BB962C8B-B14F-4D97-AF65-F5344CB8AC3E}">
        <p14:creationId xmlns:p14="http://schemas.microsoft.com/office/powerpoint/2010/main" val="49462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slightly different dates for the second pandemic of bubonic plague</a:t>
            </a:r>
          </a:p>
        </p:txBody>
      </p:sp>
      <p:sp>
        <p:nvSpPr>
          <p:cNvPr id="4" name="Slide Number Placeholder 3"/>
          <p:cNvSpPr>
            <a:spLocks noGrp="1"/>
          </p:cNvSpPr>
          <p:nvPr>
            <p:ph type="sldNum" sz="quarter" idx="5"/>
          </p:nvPr>
        </p:nvSpPr>
        <p:spPr/>
        <p:txBody>
          <a:bodyPr/>
          <a:lstStyle/>
          <a:p>
            <a:fld id="{1C509910-B443-47DC-A6B8-0593306DC88C}" type="slidenum">
              <a:rPr lang="en-US" smtClean="0"/>
              <a:t>2</a:t>
            </a:fld>
            <a:endParaRPr lang="en-US" dirty="0"/>
          </a:p>
        </p:txBody>
      </p:sp>
    </p:spTree>
    <p:extLst>
      <p:ext uri="{BB962C8B-B14F-4D97-AF65-F5344CB8AC3E}">
        <p14:creationId xmlns:p14="http://schemas.microsoft.com/office/powerpoint/2010/main" val="2738761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Some Europeans targeted "various groups such as Jews, friars, foreigners, beggars, pilgrims", lepers, and Romani, blaming them for the crisis. Lepers, and others with skin diseases such as acne or psoriasis, were killed throughout Europe.</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Because 14th-century healers and governments were at a loss to explain or stop the disease, Europeans turned to astrological </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forces, earthquakes, and the poisoning of wells by Jews as possible reasons for outbreaks</a:t>
            </a:r>
          </a:p>
          <a:p>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21</a:t>
            </a:fld>
            <a:endParaRPr lang="en-US"/>
          </a:p>
        </p:txBody>
      </p:sp>
    </p:spTree>
    <p:extLst>
      <p:ext uri="{BB962C8B-B14F-4D97-AF65-F5344CB8AC3E}">
        <p14:creationId xmlns:p14="http://schemas.microsoft.com/office/powerpoint/2010/main" val="1512104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estimates say that 60% of Europe died of the plague during the peak (1346-1353)</a:t>
            </a:r>
          </a:p>
          <a:p>
            <a:r>
              <a:rPr lang="en-US" dirty="0"/>
              <a:t>Thus, the disease ca can survive long distances. Use modeling to see which mode of transmission best coincides with disease rates. Rats still are important for later pandemic and in Asia.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9D1744-CA50-4BC2-8190-E3408B597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52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23</a:t>
            </a:fld>
            <a:endParaRPr lang="en-US"/>
          </a:p>
        </p:txBody>
      </p:sp>
    </p:spTree>
    <p:extLst>
      <p:ext uri="{BB962C8B-B14F-4D97-AF65-F5344CB8AC3E}">
        <p14:creationId xmlns:p14="http://schemas.microsoft.com/office/powerpoint/2010/main" val="141584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1650 or 1750 plague mask</a:t>
            </a:r>
          </a:p>
        </p:txBody>
      </p:sp>
      <p:sp>
        <p:nvSpPr>
          <p:cNvPr id="4" name="Slide Number Placeholder 3"/>
          <p:cNvSpPr>
            <a:spLocks noGrp="1"/>
          </p:cNvSpPr>
          <p:nvPr>
            <p:ph type="sldNum" sz="quarter" idx="5"/>
          </p:nvPr>
        </p:nvSpPr>
        <p:spPr/>
        <p:txBody>
          <a:bodyPr/>
          <a:lstStyle/>
          <a:p>
            <a:fld id="{1C509910-B443-47DC-A6B8-0593306DC88C}" type="slidenum">
              <a:rPr lang="en-US" smtClean="0"/>
              <a:t>24</a:t>
            </a:fld>
            <a:endParaRPr lang="en-US"/>
          </a:p>
        </p:txBody>
      </p:sp>
    </p:spTree>
    <p:extLst>
      <p:ext uri="{BB962C8B-B14F-4D97-AF65-F5344CB8AC3E}">
        <p14:creationId xmlns:p14="http://schemas.microsoft.com/office/powerpoint/2010/main" val="41860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Realistic depiction of a plague doctor</a:t>
            </a:r>
          </a:p>
        </p:txBody>
      </p:sp>
      <p:sp>
        <p:nvSpPr>
          <p:cNvPr id="4" name="Slide Number Placeholder 3"/>
          <p:cNvSpPr>
            <a:spLocks noGrp="1"/>
          </p:cNvSpPr>
          <p:nvPr>
            <p:ph type="sldNum" sz="quarter" idx="5"/>
          </p:nvPr>
        </p:nvSpPr>
        <p:spPr/>
        <p:txBody>
          <a:bodyPr/>
          <a:lstStyle/>
          <a:p>
            <a:fld id="{1C509910-B443-47DC-A6B8-0593306DC88C}" type="slidenum">
              <a:rPr lang="en-US" smtClean="0"/>
              <a:t>25</a:t>
            </a:fld>
            <a:endParaRPr lang="en-US"/>
          </a:p>
        </p:txBody>
      </p:sp>
    </p:spTree>
    <p:extLst>
      <p:ext uri="{BB962C8B-B14F-4D97-AF65-F5344CB8AC3E}">
        <p14:creationId xmlns:p14="http://schemas.microsoft.com/office/powerpoint/2010/main" val="229241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rat-flea vector borne transmission is most likely the disease spread based on the mortality rates, and would explain how quickly the disease spread</a:t>
            </a:r>
          </a:p>
        </p:txBody>
      </p:sp>
      <p:sp>
        <p:nvSpPr>
          <p:cNvPr id="4" name="Slide Number Placeholder 3"/>
          <p:cNvSpPr>
            <a:spLocks noGrp="1"/>
          </p:cNvSpPr>
          <p:nvPr>
            <p:ph type="sldNum" sz="quarter" idx="5"/>
          </p:nvPr>
        </p:nvSpPr>
        <p:spPr/>
        <p:txBody>
          <a:bodyPr/>
          <a:lstStyle/>
          <a:p>
            <a:fld id="{FE9D1744-CA50-4BC2-8190-E3408B5974BC}" type="slidenum">
              <a:rPr lang="en-US" smtClean="0"/>
              <a:t>26</a:t>
            </a:fld>
            <a:endParaRPr lang="en-US"/>
          </a:p>
        </p:txBody>
      </p:sp>
    </p:spTree>
    <p:extLst>
      <p:ext uri="{BB962C8B-B14F-4D97-AF65-F5344CB8AC3E}">
        <p14:creationId xmlns:p14="http://schemas.microsoft.com/office/powerpoint/2010/main" val="262702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latin typeface="Cambria" panose="02040503050406030204" pitchFamily="18" charset="0"/>
                <a:ea typeface="Cambria" panose="02040503050406030204" pitchFamily="18" charset="0"/>
              </a:rPr>
              <a:t>Not everyone with Cholera will experience symptoms </a:t>
            </a:r>
          </a:p>
          <a:p>
            <a:r>
              <a:rPr lang="en-US" dirty="0">
                <a:latin typeface="Cambria" panose="02040503050406030204" pitchFamily="18" charset="0"/>
                <a:ea typeface="Cambria" panose="02040503050406030204" pitchFamily="18" charset="0"/>
              </a:rPr>
              <a:t>averages about 1 in 10 people with Cholera will experience symptoms. Indirect transmission: fecal-oral transmission</a:t>
            </a:r>
          </a:p>
          <a:p>
            <a:pPr lvl="1"/>
            <a:r>
              <a:rPr lang="en-US" dirty="0">
                <a:latin typeface="Cambria" panose="02040503050406030204" pitchFamily="18" charset="0"/>
                <a:ea typeface="Cambria" panose="02040503050406030204" pitchFamily="18" charset="0"/>
              </a:rPr>
              <a:t> common vehicle (e.g. eating contaminated food or drinking contaminated water), and contact with surface/skin carrying fluids</a:t>
            </a:r>
          </a:p>
          <a:p>
            <a:pPr lvl="1"/>
            <a:endParaRPr lang="en-US"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27</a:t>
            </a:fld>
            <a:endParaRPr lang="en-US"/>
          </a:p>
        </p:txBody>
      </p:sp>
    </p:spTree>
    <p:extLst>
      <p:ext uri="{BB962C8B-B14F-4D97-AF65-F5344CB8AC3E}">
        <p14:creationId xmlns:p14="http://schemas.microsoft.com/office/powerpoint/2010/main" val="243020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1883, German microbiologist Robert Koch, the founder of modern bacteriology, studied cholera in Egypt and Calcutta. He developed a technique allowing him to grow and describe </a:t>
            </a:r>
            <a:r>
              <a:rPr lang="en-US" sz="1200" b="0" i="1" kern="1200" dirty="0">
                <a:solidFill>
                  <a:schemeClr val="tx1"/>
                </a:solidFill>
                <a:effectLst/>
                <a:latin typeface="+mn-lt"/>
                <a:ea typeface="+mn-ea"/>
                <a:cs typeface="+mn-cs"/>
              </a:rPr>
              <a:t>V. cholerae</a:t>
            </a:r>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28</a:t>
            </a:fld>
            <a:endParaRPr lang="en-US"/>
          </a:p>
        </p:txBody>
      </p:sp>
    </p:spTree>
    <p:extLst>
      <p:ext uri="{BB962C8B-B14F-4D97-AF65-F5344CB8AC3E}">
        <p14:creationId xmlns:p14="http://schemas.microsoft.com/office/powerpoint/2010/main" val="89032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depiction (from around 1832) is of a woman’s attempts to repel cholera satirizes the abundance of dubious advice about prevention.</a:t>
            </a:r>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33</a:t>
            </a:fld>
            <a:endParaRPr lang="en-US"/>
          </a:p>
        </p:txBody>
      </p:sp>
    </p:spTree>
    <p:extLst>
      <p:ext uri="{BB962C8B-B14F-4D97-AF65-F5344CB8AC3E}">
        <p14:creationId xmlns:p14="http://schemas.microsoft.com/office/powerpoint/2010/main" val="36964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Originated once again in India. </a:t>
            </a:r>
          </a:p>
          <a:p>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34</a:t>
            </a:fld>
            <a:endParaRPr lang="en-US"/>
          </a:p>
        </p:txBody>
      </p:sp>
    </p:spTree>
    <p:extLst>
      <p:ext uri="{BB962C8B-B14F-4D97-AF65-F5344CB8AC3E}">
        <p14:creationId xmlns:p14="http://schemas.microsoft.com/office/powerpoint/2010/main" val="237160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stages are for western societies, it has been proposed that the stages are different for non-western societies</a:t>
            </a:r>
          </a:p>
        </p:txBody>
      </p:sp>
      <p:sp>
        <p:nvSpPr>
          <p:cNvPr id="4" name="Slide Number Placeholder 3"/>
          <p:cNvSpPr>
            <a:spLocks noGrp="1"/>
          </p:cNvSpPr>
          <p:nvPr>
            <p:ph type="sldNum" sz="quarter" idx="5"/>
          </p:nvPr>
        </p:nvSpPr>
        <p:spPr/>
        <p:txBody>
          <a:bodyPr/>
          <a:lstStyle/>
          <a:p>
            <a:fld id="{1C509910-B443-47DC-A6B8-0593306DC88C}" type="slidenum">
              <a:rPr lang="en-US" smtClean="0"/>
              <a:t>5</a:t>
            </a:fld>
            <a:endParaRPr lang="en-US"/>
          </a:p>
        </p:txBody>
      </p:sp>
    </p:spTree>
    <p:extLst>
      <p:ext uri="{BB962C8B-B14F-4D97-AF65-F5344CB8AC3E}">
        <p14:creationId xmlns:p14="http://schemas.microsoft.com/office/powerpoint/2010/main" val="3192553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poor didn’t want to vaccinate their children</a:t>
            </a:r>
          </a:p>
        </p:txBody>
      </p:sp>
      <p:sp>
        <p:nvSpPr>
          <p:cNvPr id="4" name="Slide Number Placeholder 3"/>
          <p:cNvSpPr>
            <a:spLocks noGrp="1"/>
          </p:cNvSpPr>
          <p:nvPr>
            <p:ph type="sldNum" sz="quarter" idx="5"/>
          </p:nvPr>
        </p:nvSpPr>
        <p:spPr/>
        <p:txBody>
          <a:bodyPr/>
          <a:lstStyle/>
          <a:p>
            <a:fld id="{1C509910-B443-47DC-A6B8-0593306DC88C}" type="slidenum">
              <a:rPr lang="en-US" smtClean="0"/>
              <a:t>36</a:t>
            </a:fld>
            <a:endParaRPr lang="en-US"/>
          </a:p>
        </p:txBody>
      </p:sp>
    </p:spTree>
    <p:extLst>
      <p:ext uri="{BB962C8B-B14F-4D97-AF65-F5344CB8AC3E}">
        <p14:creationId xmlns:p14="http://schemas.microsoft.com/office/powerpoint/2010/main" val="2984448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poor did not trust vaccinations</a:t>
            </a:r>
          </a:p>
        </p:txBody>
      </p:sp>
      <p:sp>
        <p:nvSpPr>
          <p:cNvPr id="4" name="Slide Number Placeholder 3"/>
          <p:cNvSpPr>
            <a:spLocks noGrp="1"/>
          </p:cNvSpPr>
          <p:nvPr>
            <p:ph type="sldNum" sz="quarter" idx="5"/>
          </p:nvPr>
        </p:nvSpPr>
        <p:spPr/>
        <p:txBody>
          <a:bodyPr/>
          <a:lstStyle/>
          <a:p>
            <a:fld id="{1C509910-B443-47DC-A6B8-0593306DC88C}" type="slidenum">
              <a:rPr lang="en-US" smtClean="0"/>
              <a:t>37</a:t>
            </a:fld>
            <a:endParaRPr lang="en-US"/>
          </a:p>
        </p:txBody>
      </p:sp>
    </p:spTree>
    <p:extLst>
      <p:ext uri="{BB962C8B-B14F-4D97-AF65-F5344CB8AC3E}">
        <p14:creationId xmlns:p14="http://schemas.microsoft.com/office/powerpoint/2010/main" val="1015702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fifth pandemic originated in the Bengal region of India. </a:t>
            </a:r>
          </a:p>
        </p:txBody>
      </p:sp>
      <p:sp>
        <p:nvSpPr>
          <p:cNvPr id="4" name="Slide Number Placeholder 3"/>
          <p:cNvSpPr>
            <a:spLocks noGrp="1"/>
          </p:cNvSpPr>
          <p:nvPr>
            <p:ph type="sldNum" sz="quarter" idx="5"/>
          </p:nvPr>
        </p:nvSpPr>
        <p:spPr/>
        <p:txBody>
          <a:bodyPr/>
          <a:lstStyle/>
          <a:p>
            <a:fld id="{1C509910-B443-47DC-A6B8-0593306DC88C}" type="slidenum">
              <a:rPr lang="en-US" smtClean="0"/>
              <a:t>39</a:t>
            </a:fld>
            <a:endParaRPr lang="en-US"/>
          </a:p>
        </p:txBody>
      </p:sp>
    </p:spTree>
    <p:extLst>
      <p:ext uri="{BB962C8B-B14F-4D97-AF65-F5344CB8AC3E}">
        <p14:creationId xmlns:p14="http://schemas.microsoft.com/office/powerpoint/2010/main" val="17834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a:t>
            </a:r>
          </a:p>
        </p:txBody>
      </p:sp>
      <p:sp>
        <p:nvSpPr>
          <p:cNvPr id="4" name="Slide Number Placeholder 3"/>
          <p:cNvSpPr>
            <a:spLocks noGrp="1"/>
          </p:cNvSpPr>
          <p:nvPr>
            <p:ph type="sldNum" sz="quarter" idx="5"/>
          </p:nvPr>
        </p:nvSpPr>
        <p:spPr/>
        <p:txBody>
          <a:bodyPr/>
          <a:lstStyle/>
          <a:p>
            <a:fld id="{1C509910-B443-47DC-A6B8-0593306DC88C}" type="slidenum">
              <a:rPr lang="en-US" smtClean="0"/>
              <a:t>6</a:t>
            </a:fld>
            <a:endParaRPr lang="en-US"/>
          </a:p>
        </p:txBody>
      </p:sp>
    </p:spTree>
    <p:extLst>
      <p:ext uri="{BB962C8B-B14F-4D97-AF65-F5344CB8AC3E}">
        <p14:creationId xmlns:p14="http://schemas.microsoft.com/office/powerpoint/2010/main" val="108873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Cholera can produce toxins to varying degree. More virulent and production of toxins comes at a cost and is more expensive. There has to be an advantage to a more virulent strategy allows for spread to more susceptible hosts more quickly, thereby having higher fitness. For direct transmission, the chances of transmission to a new host are low if the infected person is not up and around and interacting with other susceptible individuals.  It is most likely  that the infectious agent will be destroyed by the immune system before it can get to another host (fitness is severely limited). HIV has an extended period of time before manifestation of symptoms.</a:t>
            </a:r>
          </a:p>
        </p:txBody>
      </p:sp>
      <p:sp>
        <p:nvSpPr>
          <p:cNvPr id="4" name="Slide Number Placeholder 3"/>
          <p:cNvSpPr>
            <a:spLocks noGrp="1"/>
          </p:cNvSpPr>
          <p:nvPr>
            <p:ph type="sldNum" sz="quarter" idx="5"/>
          </p:nvPr>
        </p:nvSpPr>
        <p:spPr/>
        <p:txBody>
          <a:bodyPr/>
          <a:lstStyle/>
          <a:p>
            <a:fld id="{1C509910-B443-47DC-A6B8-0593306DC88C}" type="slidenum">
              <a:rPr lang="en-US" smtClean="0"/>
              <a:t>9</a:t>
            </a:fld>
            <a:endParaRPr lang="en-US"/>
          </a:p>
        </p:txBody>
      </p:sp>
    </p:spTree>
    <p:extLst>
      <p:ext uri="{BB962C8B-B14F-4D97-AF65-F5344CB8AC3E}">
        <p14:creationId xmlns:p14="http://schemas.microsoft.com/office/powerpoint/2010/main" val="70929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Kitasato</a:t>
            </a:r>
            <a:r>
              <a:rPr lang="en-US" dirty="0"/>
              <a:t> discovered a streptococcus not found in the lymphatic glands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9D1744-CA50-4BC2-8190-E3408B597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59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ordermiraculously</a:t>
            </a:r>
            <a:r>
              <a:rPr lang="en-US" dirty="0"/>
              <a:t> survived in the Dubrovnik archives.</a:t>
            </a:r>
          </a:p>
        </p:txBody>
      </p:sp>
      <p:sp>
        <p:nvSpPr>
          <p:cNvPr id="4" name="Slide Number Placeholder 3"/>
          <p:cNvSpPr>
            <a:spLocks noGrp="1"/>
          </p:cNvSpPr>
          <p:nvPr>
            <p:ph type="sldNum" sz="quarter" idx="5"/>
          </p:nvPr>
        </p:nvSpPr>
        <p:spPr/>
        <p:txBody>
          <a:bodyPr/>
          <a:lstStyle/>
          <a:p>
            <a:fld id="{1C509910-B443-47DC-A6B8-0593306DC88C}" type="slidenum">
              <a:rPr lang="en-US" smtClean="0"/>
              <a:t>16</a:t>
            </a:fld>
            <a:endParaRPr lang="en-US"/>
          </a:p>
        </p:txBody>
      </p:sp>
    </p:spTree>
    <p:extLst>
      <p:ext uri="{BB962C8B-B14F-4D97-AF65-F5344CB8AC3E}">
        <p14:creationId xmlns:p14="http://schemas.microsoft.com/office/powerpoint/2010/main" val="58036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to quarantine is ostracism of those who are ill or perceived to be ill.  </a:t>
            </a:r>
          </a:p>
        </p:txBody>
      </p:sp>
      <p:sp>
        <p:nvSpPr>
          <p:cNvPr id="4" name="Slide Number Placeholder 3"/>
          <p:cNvSpPr>
            <a:spLocks noGrp="1"/>
          </p:cNvSpPr>
          <p:nvPr>
            <p:ph type="sldNum" sz="quarter" idx="5"/>
          </p:nvPr>
        </p:nvSpPr>
        <p:spPr/>
        <p:txBody>
          <a:bodyPr/>
          <a:lstStyle/>
          <a:p>
            <a:fld id="{BEA853DB-D415-4961-8CFC-DE6694383835}" type="slidenum">
              <a:rPr lang="en-CA" smtClean="0"/>
              <a:pPr/>
              <a:t>18</a:t>
            </a:fld>
            <a:endParaRPr lang="en-CA"/>
          </a:p>
        </p:txBody>
      </p:sp>
    </p:spTree>
    <p:extLst>
      <p:ext uri="{BB962C8B-B14F-4D97-AF65-F5344CB8AC3E}">
        <p14:creationId xmlns:p14="http://schemas.microsoft.com/office/powerpoint/2010/main" val="315175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Quarantine of whole villages/towns. This depiction is of a controlled market setting in Gibraltar, during a cholera pandemic</a:t>
            </a:r>
          </a:p>
        </p:txBody>
      </p:sp>
      <p:sp>
        <p:nvSpPr>
          <p:cNvPr id="4" name="Slide Number Placeholder 3"/>
          <p:cNvSpPr>
            <a:spLocks noGrp="1"/>
          </p:cNvSpPr>
          <p:nvPr>
            <p:ph type="sldNum" sz="quarter" idx="5"/>
          </p:nvPr>
        </p:nvSpPr>
        <p:spPr/>
        <p:txBody>
          <a:bodyPr/>
          <a:lstStyle/>
          <a:p>
            <a:fld id="{BEA853DB-D415-4961-8CFC-DE6694383835}" type="slidenum">
              <a:rPr lang="en-CA" smtClean="0"/>
              <a:pPr/>
              <a:t>19</a:t>
            </a:fld>
            <a:endParaRPr lang="en-CA"/>
          </a:p>
        </p:txBody>
      </p:sp>
    </p:spTree>
    <p:extLst>
      <p:ext uri="{BB962C8B-B14F-4D97-AF65-F5344CB8AC3E}">
        <p14:creationId xmlns:p14="http://schemas.microsoft.com/office/powerpoint/2010/main" val="259847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name </a:t>
            </a:r>
            <a:r>
              <a:rPr lang="en-US" sz="1200" b="0" i="1" kern="1200" dirty="0">
                <a:solidFill>
                  <a:schemeClr val="tx1"/>
                </a:solidFill>
                <a:effectLst/>
                <a:latin typeface="+mn-lt"/>
                <a:ea typeface="+mn-ea"/>
                <a:cs typeface="+mn-cs"/>
              </a:rPr>
              <a:t>lazaretto </a:t>
            </a:r>
            <a:r>
              <a:rPr lang="en-US" sz="1200" b="0" i="0" kern="1200" dirty="0">
                <a:solidFill>
                  <a:schemeClr val="tx1"/>
                </a:solidFill>
                <a:effectLst/>
                <a:latin typeface="+mn-lt"/>
                <a:ea typeface="+mn-ea"/>
                <a:cs typeface="+mn-cs"/>
              </a:rPr>
              <a:t>is a corruption of the word </a:t>
            </a:r>
            <a:r>
              <a:rPr lang="en-US" sz="1200" b="0" i="1" kern="1200" dirty="0" err="1">
                <a:solidFill>
                  <a:schemeClr val="tx1"/>
                </a:solidFill>
                <a:effectLst/>
                <a:latin typeface="+mn-lt"/>
                <a:ea typeface="+mn-ea"/>
                <a:cs typeface="+mn-cs"/>
              </a:rPr>
              <a:t>Nazaretto</a:t>
            </a:r>
            <a:r>
              <a:rPr lang="en-US" sz="1200" b="0" i="0" kern="1200" dirty="0">
                <a:solidFill>
                  <a:schemeClr val="tx1"/>
                </a:solidFill>
                <a:effectLst/>
                <a:latin typeface="+mn-lt"/>
                <a:ea typeface="+mn-ea"/>
                <a:cs typeface="+mn-cs"/>
              </a:rPr>
              <a:t>, the nickname for the lagoon island upon which Venice built its first permanent plague hospital. Pictured here is lazaretto on an island outside the capital city of Valletta, on </a:t>
            </a:r>
            <a:r>
              <a:rPr lang="en-US" sz="1200" b="0" i="0" kern="1200" dirty="0" err="1">
                <a:solidFill>
                  <a:schemeClr val="tx1"/>
                </a:solidFill>
                <a:effectLst/>
                <a:latin typeface="+mn-lt"/>
                <a:ea typeface="+mn-ea"/>
                <a:cs typeface="+mn-cs"/>
              </a:rPr>
              <a:t>Manoel</a:t>
            </a:r>
            <a:r>
              <a:rPr lang="en-US" sz="1200" b="0" i="0" kern="1200" dirty="0">
                <a:solidFill>
                  <a:schemeClr val="tx1"/>
                </a:solidFill>
                <a:effectLst/>
                <a:latin typeface="+mn-lt"/>
                <a:ea typeface="+mn-ea"/>
                <a:cs typeface="+mn-cs"/>
              </a:rPr>
              <a:t> island. </a:t>
            </a:r>
            <a:endParaRPr lang="en-US" dirty="0"/>
          </a:p>
        </p:txBody>
      </p:sp>
      <p:sp>
        <p:nvSpPr>
          <p:cNvPr id="4" name="Slide Number Placeholder 3"/>
          <p:cNvSpPr>
            <a:spLocks noGrp="1"/>
          </p:cNvSpPr>
          <p:nvPr>
            <p:ph type="sldNum" sz="quarter" idx="5"/>
          </p:nvPr>
        </p:nvSpPr>
        <p:spPr/>
        <p:txBody>
          <a:bodyPr/>
          <a:lstStyle/>
          <a:p>
            <a:fld id="{1C509910-B443-47DC-A6B8-0593306DC88C}" type="slidenum">
              <a:rPr lang="en-US" smtClean="0"/>
              <a:t>20</a:t>
            </a:fld>
            <a:endParaRPr lang="en-US"/>
          </a:p>
        </p:txBody>
      </p:sp>
    </p:spTree>
    <p:extLst>
      <p:ext uri="{BB962C8B-B14F-4D97-AF65-F5344CB8AC3E}">
        <p14:creationId xmlns:p14="http://schemas.microsoft.com/office/powerpoint/2010/main" val="376759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D932-1112-4419-965A-9AED4616D3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ED8E2-95EC-4574-B6F8-655AEA2D41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6D1D17-E0BB-4E4A-95DB-3A59F5745666}"/>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5" name="Footer Placeholder 4">
            <a:extLst>
              <a:ext uri="{FF2B5EF4-FFF2-40B4-BE49-F238E27FC236}">
                <a16:creationId xmlns:a16="http://schemas.microsoft.com/office/drawing/2014/main" id="{E715A921-A88E-44E6-BDA1-5EE1BB583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CFB54-E442-413F-BE18-A1F0636F0D5C}"/>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1572738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9FEC-C60E-4B5F-AFEA-66B171539E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652606-5D86-4C2E-B523-B58091FC9E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92A59-CE41-4D08-9A7D-0E279897D755}"/>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5" name="Footer Placeholder 4">
            <a:extLst>
              <a:ext uri="{FF2B5EF4-FFF2-40B4-BE49-F238E27FC236}">
                <a16:creationId xmlns:a16="http://schemas.microsoft.com/office/drawing/2014/main" id="{A2B56867-7F0C-40BA-A4D0-BB23F6807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3AE61-96DD-4828-B4D4-4CA8E4FCD04A}"/>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392727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325F70-D4E7-47BC-8564-209E8A9F86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591C4D-13C7-4814-9173-C198E11F76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1B7040-E7F9-4366-9FB1-AF2622CE6B01}"/>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5" name="Footer Placeholder 4">
            <a:extLst>
              <a:ext uri="{FF2B5EF4-FFF2-40B4-BE49-F238E27FC236}">
                <a16:creationId xmlns:a16="http://schemas.microsoft.com/office/drawing/2014/main" id="{99E5488D-E3D2-44A2-8A7A-0C983C06A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7C915-2A33-4C2D-8E6E-9E5A6E27CA99}"/>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199604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15A26A-172A-43CB-81E4-9508AECC2286}"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203816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15A26A-172A-43CB-81E4-9508AECC2286}"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24400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15A26A-172A-43CB-81E4-9508AECC2286}"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860075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15A26A-172A-43CB-81E4-9508AECC2286}"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3261233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15A26A-172A-43CB-81E4-9508AECC2286}" type="datetimeFigureOut">
              <a:rPr lang="en-US" smtClean="0"/>
              <a:t>6/22/2020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2961031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15A26A-172A-43CB-81E4-9508AECC2286}" type="datetimeFigureOut">
              <a:rPr lang="en-US" smtClean="0"/>
              <a:t>6/22/2020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2548777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5A26A-172A-43CB-81E4-9508AECC2286}" type="datetimeFigureOut">
              <a:rPr lang="en-US" smtClean="0"/>
              <a:t>6/22/2020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3204592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15A26A-172A-43CB-81E4-9508AECC2286}"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335764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EBEC-3754-40E3-AF2B-432B32D25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745086-6381-4D69-956D-98F8261C2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D61EE-CAC8-4067-91ED-A86567308B87}"/>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5" name="Footer Placeholder 4">
            <a:extLst>
              <a:ext uri="{FF2B5EF4-FFF2-40B4-BE49-F238E27FC236}">
                <a16:creationId xmlns:a16="http://schemas.microsoft.com/office/drawing/2014/main" id="{856C8038-2021-4B16-9A46-F30623952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30E7D-8ED5-49A9-9CBD-5CBF0E888A05}"/>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453774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15A26A-172A-43CB-81E4-9508AECC2286}" type="datetimeFigureOut">
              <a:rPr lang="en-US" smtClean="0"/>
              <a:t>6/22/2020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3564859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15A26A-172A-43CB-81E4-9508AECC2286}"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3627477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15A26A-172A-43CB-81E4-9508AECC2286}" type="datetimeFigureOut">
              <a:rPr lang="en-US" smtClean="0"/>
              <a:t>6/22/2020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713FE4-84BF-4EB2-B711-81F1814373BE}" type="slidenum">
              <a:rPr lang="en-US" smtClean="0"/>
              <a:t>‹#›</a:t>
            </a:fld>
            <a:endParaRPr lang="en-US"/>
          </a:p>
        </p:txBody>
      </p:sp>
    </p:spTree>
    <p:extLst>
      <p:ext uri="{BB962C8B-B14F-4D97-AF65-F5344CB8AC3E}">
        <p14:creationId xmlns:p14="http://schemas.microsoft.com/office/powerpoint/2010/main" val="424618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D583-CB78-47AE-A74F-7295AE76B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EF10AE-8983-458F-9014-FCF80490F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98BBD-6F9A-4504-886B-8D873CD1B9F2}"/>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5" name="Footer Placeholder 4">
            <a:extLst>
              <a:ext uri="{FF2B5EF4-FFF2-40B4-BE49-F238E27FC236}">
                <a16:creationId xmlns:a16="http://schemas.microsoft.com/office/drawing/2014/main" id="{27FD9EF9-6AB0-4F2D-ADC3-F95C2702B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47415-79E0-4782-AB48-42FE98B305C3}"/>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412019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50BE-5806-4029-BF67-A1155751C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B889B-5D51-4CE5-8470-ED9D0DA2F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634B3B-FAE1-4824-BC6A-757CEEEF9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56B32-00BA-47C2-98E7-A05976D7A55C}"/>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6" name="Footer Placeholder 5">
            <a:extLst>
              <a:ext uri="{FF2B5EF4-FFF2-40B4-BE49-F238E27FC236}">
                <a16:creationId xmlns:a16="http://schemas.microsoft.com/office/drawing/2014/main" id="{E311F994-CEBB-4609-A8DB-2DBF009B1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D2582C-8EA7-40FA-BD6C-555FB94F671B}"/>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36612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1AF0-C0BE-4B3F-9349-4FD7933E8A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3C6D2C-357D-40AD-8C65-079A64C15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F135E-472B-41EE-AC65-91E3716BB5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C2A0F-DB5E-435B-8D79-4FE2F9E3B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51E87-61BB-41DE-8223-648B57A83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A2B265-F075-432B-9FBB-8565BDBD4D79}"/>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8" name="Footer Placeholder 7">
            <a:extLst>
              <a:ext uri="{FF2B5EF4-FFF2-40B4-BE49-F238E27FC236}">
                <a16:creationId xmlns:a16="http://schemas.microsoft.com/office/drawing/2014/main" id="{D3D00211-F946-4C0C-BC5F-E6561A4B5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7F904-F67D-4E26-83A4-E767EFB799C7}"/>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2845794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F9C8-5245-4B77-B30C-22176FCFD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347A4-5455-4E3A-B9D2-11184C8918E3}"/>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4" name="Footer Placeholder 3">
            <a:extLst>
              <a:ext uri="{FF2B5EF4-FFF2-40B4-BE49-F238E27FC236}">
                <a16:creationId xmlns:a16="http://schemas.microsoft.com/office/drawing/2014/main" id="{760C7484-2270-490B-8052-8436DDA749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1B5D0D-7BBF-49A9-B544-42556D4CF018}"/>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317544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D0969-A626-419F-98E0-69E7A7C98606}"/>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3" name="Footer Placeholder 2">
            <a:extLst>
              <a:ext uri="{FF2B5EF4-FFF2-40B4-BE49-F238E27FC236}">
                <a16:creationId xmlns:a16="http://schemas.microsoft.com/office/drawing/2014/main" id="{B9FE2A70-2102-416C-870D-A61069F71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3431F5-F58C-444D-8684-0C73133E7F9E}"/>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288749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BEA0-DADB-44B1-A511-4DBA87CDF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1CAB1-3953-4D74-8FC6-C07DBE2BC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2232B9-4E30-4999-9492-0E865A17D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F1342-447D-4D19-BAD5-E68309DC6775}"/>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6" name="Footer Placeholder 5">
            <a:extLst>
              <a:ext uri="{FF2B5EF4-FFF2-40B4-BE49-F238E27FC236}">
                <a16:creationId xmlns:a16="http://schemas.microsoft.com/office/drawing/2014/main" id="{4434BBAF-305A-4CDB-8C45-FA76CAB36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5B4E8-D3DA-4606-B256-02F420617B96}"/>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399986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EBCE-CF19-44DD-BFF8-FB288E586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3466B-E07B-4692-81E3-5BDBA8FF74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C42F1C-7DAC-4B61-BAFA-9A9381662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381C4-DDD8-43B7-B2AA-7718C55B01CD}"/>
              </a:ext>
            </a:extLst>
          </p:cNvPr>
          <p:cNvSpPr>
            <a:spLocks noGrp="1"/>
          </p:cNvSpPr>
          <p:nvPr>
            <p:ph type="dt" sz="half" idx="10"/>
          </p:nvPr>
        </p:nvSpPr>
        <p:spPr/>
        <p:txBody>
          <a:bodyPr/>
          <a:lstStyle/>
          <a:p>
            <a:fld id="{94CA4ED6-AEA7-480C-8FE7-CD5AAF1F7065}" type="datetimeFigureOut">
              <a:rPr lang="en-US" smtClean="0"/>
              <a:t>6/22/2020</a:t>
            </a:fld>
            <a:endParaRPr lang="en-US"/>
          </a:p>
        </p:txBody>
      </p:sp>
      <p:sp>
        <p:nvSpPr>
          <p:cNvPr id="6" name="Footer Placeholder 5">
            <a:extLst>
              <a:ext uri="{FF2B5EF4-FFF2-40B4-BE49-F238E27FC236}">
                <a16:creationId xmlns:a16="http://schemas.microsoft.com/office/drawing/2014/main" id="{FC1DEC39-CCF2-4E83-B149-0722D15F0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38227-A7F5-4593-B239-4484A1D4A45B}"/>
              </a:ext>
            </a:extLst>
          </p:cNvPr>
          <p:cNvSpPr>
            <a:spLocks noGrp="1"/>
          </p:cNvSpPr>
          <p:nvPr>
            <p:ph type="sldNum" sz="quarter" idx="12"/>
          </p:nvPr>
        </p:nvSpPr>
        <p:spPr/>
        <p:txBody>
          <a:bodyPr/>
          <a:lstStyle/>
          <a:p>
            <a:fld id="{D923EACD-8733-4354-BAF5-9B45030E339E}" type="slidenum">
              <a:rPr lang="en-US" smtClean="0"/>
              <a:t>‹#›</a:t>
            </a:fld>
            <a:endParaRPr lang="en-US"/>
          </a:p>
        </p:txBody>
      </p:sp>
    </p:spTree>
    <p:extLst>
      <p:ext uri="{BB962C8B-B14F-4D97-AF65-F5344CB8AC3E}">
        <p14:creationId xmlns:p14="http://schemas.microsoft.com/office/powerpoint/2010/main" val="1727007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7261F-B20F-4C33-813A-B52B3AA587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F7982D-F9B2-4D59-9619-B19846AC8F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EE1A4-4938-4FC4-8AF2-D1C3431061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A4ED6-AEA7-480C-8FE7-CD5AAF1F7065}" type="datetimeFigureOut">
              <a:rPr lang="en-US" smtClean="0"/>
              <a:t>6/22/2020</a:t>
            </a:fld>
            <a:endParaRPr lang="en-US"/>
          </a:p>
        </p:txBody>
      </p:sp>
      <p:sp>
        <p:nvSpPr>
          <p:cNvPr id="5" name="Footer Placeholder 4">
            <a:extLst>
              <a:ext uri="{FF2B5EF4-FFF2-40B4-BE49-F238E27FC236}">
                <a16:creationId xmlns:a16="http://schemas.microsoft.com/office/drawing/2014/main" id="{9C6B5ED6-F3A2-4A33-B751-ED7ED08AB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2C0071-8221-4577-BA0E-C44FD004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3EACD-8733-4354-BAF5-9B45030E339E}" type="slidenum">
              <a:rPr lang="en-US" smtClean="0"/>
              <a:t>‹#›</a:t>
            </a:fld>
            <a:endParaRPr lang="en-US"/>
          </a:p>
        </p:txBody>
      </p:sp>
    </p:spTree>
    <p:extLst>
      <p:ext uri="{BB962C8B-B14F-4D97-AF65-F5344CB8AC3E}">
        <p14:creationId xmlns:p14="http://schemas.microsoft.com/office/powerpoint/2010/main" val="3088550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5A26A-172A-43CB-81E4-9508AECC2286}" type="datetimeFigureOut">
              <a:rPr lang="en-US" smtClean="0"/>
              <a:t>6/22/2020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713FE4-84BF-4EB2-B711-81F1814373BE}" type="slidenum">
              <a:rPr lang="en-US" smtClean="0"/>
              <a:t>‹#›</a:t>
            </a:fld>
            <a:endParaRPr lang="en-US"/>
          </a:p>
        </p:txBody>
      </p:sp>
    </p:spTree>
    <p:extLst>
      <p:ext uri="{BB962C8B-B14F-4D97-AF65-F5344CB8AC3E}">
        <p14:creationId xmlns:p14="http://schemas.microsoft.com/office/powerpoint/2010/main" val="130626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hyperlink" Target="https://creativecommons.org/licenses/by-nc-nd/3.0/" TargetMode="External"/><Relationship Id="rId4" Type="http://schemas.openxmlformats.org/officeDocument/2006/relationships/hyperlink" Target="http://www.screwedontheboardwalk.com/2014_01_01_archive.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wellcomecollection.org/articles/XGaG2hAAANfAsTGg"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6.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passporthealthglobal.com/2018/02/the-history-of-cholera-and-the-ganges-delta/"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43.xml.rels><?xml version="1.0" encoding="UTF-8" standalone="yes"?>
<Relationships xmlns="http://schemas.openxmlformats.org/package/2006/relationships"><Relationship Id="rId3" Type="http://schemas.openxmlformats.org/officeDocument/2006/relationships/hyperlink" Target="https://www.the-scientist.com/foundations/cholera-confusion-circa-1832-39849" TargetMode="External"/><Relationship Id="rId2" Type="http://schemas.openxmlformats.org/officeDocument/2006/relationships/hyperlink" Target="https://www.cbc.ca/news/technology/cholera-s-seven-pandemics-1.758504" TargetMode="External"/><Relationship Id="rId1" Type="http://schemas.openxmlformats.org/officeDocument/2006/relationships/slideLayout" Target="../slideLayouts/slideLayout2.xml"/><Relationship Id="rId5" Type="http://schemas.openxmlformats.org/officeDocument/2006/relationships/hyperlink" Target="https://www.history.com/news/quarantine-black-death-medieval" TargetMode="External"/><Relationship Id="rId4" Type="http://schemas.openxmlformats.org/officeDocument/2006/relationships/hyperlink" Target="http://sitn.hms.harvard.edu/flash/special-edition-on-infectious-disease/2014/plagues-of-the-pas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washingtonpost.com/travel/2020/04/22/tweet-asked-museums-show-off-their-creepiestobjects-dear-god-did-they-deliver/" TargetMode="External"/><Relationship Id="rId2" Type="http://schemas.openxmlformats.org/officeDocument/2006/relationships/hyperlink" Target="https://www.thebetterindia.com/198411/indian-nobel-prize-scientists-cholera-toxin-sambhu-nath-de/" TargetMode="External"/><Relationship Id="rId1" Type="http://schemas.openxmlformats.org/officeDocument/2006/relationships/slideLayout" Target="../slideLayouts/slideLayout2.xml"/><Relationship Id="rId4" Type="http://schemas.openxmlformats.org/officeDocument/2006/relationships/hyperlink" Target="https://wellcomecollection.org/articles/XGaG2hAAANfAsTG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59E5-6AF6-4A4D-B775-43883B5B1370}"/>
              </a:ext>
            </a:extLst>
          </p:cNvPr>
          <p:cNvSpPr>
            <a:spLocks noGrp="1"/>
          </p:cNvSpPr>
          <p:nvPr>
            <p:ph type="ctrTitle"/>
          </p:nvPr>
        </p:nvSpPr>
        <p:spPr>
          <a:xfrm>
            <a:off x="905933" y="1066800"/>
            <a:ext cx="9762067" cy="2443163"/>
          </a:xfrm>
        </p:spPr>
        <p:txBody>
          <a:bodyPr/>
          <a:lstStyle/>
          <a:p>
            <a:r>
              <a:rPr lang="en-US" dirty="0">
                <a:latin typeface="Cambria" panose="02040503050406030204" pitchFamily="18" charset="0"/>
                <a:ea typeface="Cambria" panose="02040503050406030204" pitchFamily="18" charset="0"/>
              </a:rPr>
              <a:t>Pandemics of the past: part I</a:t>
            </a:r>
          </a:p>
        </p:txBody>
      </p:sp>
      <p:sp>
        <p:nvSpPr>
          <p:cNvPr id="4" name="Subtitle 3">
            <a:extLst>
              <a:ext uri="{FF2B5EF4-FFF2-40B4-BE49-F238E27FC236}">
                <a16:creationId xmlns:a16="http://schemas.microsoft.com/office/drawing/2014/main" id="{43BA3EB0-05EB-41D0-84EE-3B5C8BC28D99}"/>
              </a:ext>
            </a:extLst>
          </p:cNvPr>
          <p:cNvSpPr>
            <a:spLocks noGrp="1"/>
          </p:cNvSpPr>
          <p:nvPr>
            <p:ph type="subTitle" idx="1"/>
          </p:nvPr>
        </p:nvSpPr>
        <p:spPr>
          <a:xfrm>
            <a:off x="1524000" y="3602038"/>
            <a:ext cx="9144000" cy="480131"/>
          </a:xfrm>
          <a:prstGeom prst="rect">
            <a:avLst/>
          </a:prstGeom>
        </p:spPr>
        <p:txBody>
          <a:bodyPr>
            <a:spAutoFit/>
          </a:bodyPr>
          <a:lstStyle/>
          <a:p>
            <a:r>
              <a:rPr lang="en-US" sz="2800" dirty="0">
                <a:latin typeface="Cambria" panose="02040503050406030204" pitchFamily="18" charset="0"/>
                <a:ea typeface="Cambria" panose="02040503050406030204" pitchFamily="18" charset="0"/>
              </a:rPr>
              <a:t>ANTH298: Pandemics Past &amp; Present</a:t>
            </a:r>
          </a:p>
        </p:txBody>
      </p:sp>
    </p:spTree>
    <p:extLst>
      <p:ext uri="{BB962C8B-B14F-4D97-AF65-F5344CB8AC3E}">
        <p14:creationId xmlns:p14="http://schemas.microsoft.com/office/powerpoint/2010/main" val="2780069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latin typeface="Times New Roman" pitchFamily="18" charset="0"/>
                <a:cs typeface="Times New Roman" pitchFamily="18" charset="0"/>
              </a:rPr>
              <a:t>Natural selection and diseases</a:t>
            </a:r>
          </a:p>
        </p:txBody>
      </p:sp>
      <p:sp>
        <p:nvSpPr>
          <p:cNvPr id="158723" name="Rectangle 3"/>
          <p:cNvSpPr>
            <a:spLocks noGrp="1" noChangeArrowheads="1"/>
          </p:cNvSpPr>
          <p:nvPr>
            <p:ph idx="1"/>
          </p:nvPr>
        </p:nvSpPr>
        <p:spPr/>
        <p:txBody>
          <a:bodyPr>
            <a:normAutofit/>
          </a:bodyPr>
          <a:lstStyle/>
          <a:p>
            <a:r>
              <a:rPr lang="en-US" sz="3200" dirty="0"/>
              <a:t>If there is a genetic component  for susceptibility/resistance to diseases and a bearing on reproductive success through  fitness (a gene that will impact on ability to survive and reproduce), there can be selection for or against certain genes in the population (e.g. blood type) </a:t>
            </a:r>
            <a:endParaRPr lang="en-US" sz="3200" dirty="0">
              <a:latin typeface="+mj-lt"/>
              <a:cs typeface="Times New Roman" pitchFamily="18" charset="0"/>
            </a:endParaRPr>
          </a:p>
          <a:p>
            <a:pPr eaLnBrk="1" hangingPunct="1"/>
            <a:r>
              <a:rPr lang="en-US" sz="3200" dirty="0">
                <a:latin typeface="+mj-lt"/>
                <a:cs typeface="Times New Roman" pitchFamily="18" charset="0"/>
              </a:rPr>
              <a:t>The influence of the variant genes (either aiding/deterring survival) must exert </a:t>
            </a:r>
            <a:r>
              <a:rPr lang="en-US" sz="3200" u="sng" dirty="0">
                <a:latin typeface="+mj-lt"/>
                <a:cs typeface="Times New Roman" pitchFamily="18" charset="0"/>
              </a:rPr>
              <a:t>before</a:t>
            </a:r>
            <a:r>
              <a:rPr lang="en-US" sz="3200" dirty="0">
                <a:latin typeface="+mj-lt"/>
                <a:cs typeface="Times New Roman" pitchFamily="18" charset="0"/>
              </a:rPr>
              <a:t> the post-reproductive period</a:t>
            </a:r>
          </a:p>
          <a:p>
            <a:pPr eaLnBrk="1" hangingPunct="1"/>
            <a:r>
              <a:rPr lang="en-US" sz="3200" dirty="0">
                <a:latin typeface="+mj-lt"/>
                <a:cs typeface="Times New Roman" pitchFamily="18" charset="0"/>
              </a:rPr>
              <a:t>So, for e.g., late-onset diseases (post-reproductive) will have no selective effect</a:t>
            </a:r>
          </a:p>
        </p:txBody>
      </p:sp>
    </p:spTree>
    <p:extLst>
      <p:ext uri="{BB962C8B-B14F-4D97-AF65-F5344CB8AC3E}">
        <p14:creationId xmlns:p14="http://schemas.microsoft.com/office/powerpoint/2010/main" val="82006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8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8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87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C5A8-C930-488C-B435-EFA926BFB80D}"/>
              </a:ext>
            </a:extLst>
          </p:cNvPr>
          <p:cNvSpPr>
            <a:spLocks noGrp="1"/>
          </p:cNvSpPr>
          <p:nvPr>
            <p:ph type="title"/>
          </p:nvPr>
        </p:nvSpPr>
        <p:spPr>
          <a:xfrm>
            <a:off x="655320" y="365125"/>
            <a:ext cx="5120114" cy="1692794"/>
          </a:xfrm>
        </p:spPr>
        <p:txBody>
          <a:bodyPr>
            <a:normAutofit/>
          </a:bodyPr>
          <a:lstStyle/>
          <a:p>
            <a:r>
              <a:rPr lang="en-US" altLang="en-US" b="1" dirty="0"/>
              <a:t>Andre </a:t>
            </a:r>
            <a:r>
              <a:rPr lang="en-US" altLang="en-US" b="1" dirty="0" err="1"/>
              <a:t>Yersin</a:t>
            </a:r>
            <a:br>
              <a:rPr lang="en-US" altLang="en-US" dirty="0"/>
            </a:br>
            <a:endParaRPr lang="en-US" dirty="0"/>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BCF6793-89E8-45F1-A75E-3BB6B09220D8}"/>
              </a:ext>
            </a:extLst>
          </p:cNvPr>
          <p:cNvSpPr>
            <a:spLocks noGrp="1"/>
          </p:cNvSpPr>
          <p:nvPr>
            <p:ph idx="1"/>
          </p:nvPr>
        </p:nvSpPr>
        <p:spPr>
          <a:xfrm>
            <a:off x="138451" y="2153920"/>
            <a:ext cx="6313150" cy="4500872"/>
          </a:xfrm>
        </p:spPr>
        <p:txBody>
          <a:bodyPr>
            <a:normAutofit lnSpcReduction="10000"/>
          </a:bodyPr>
          <a:lstStyle/>
          <a:p>
            <a:pPr>
              <a:spcBef>
                <a:spcPct val="0"/>
              </a:spcBef>
              <a:buFontTx/>
              <a:buNone/>
            </a:pPr>
            <a:endParaRPr lang="en-US" altLang="en-US" sz="2400" dirty="0"/>
          </a:p>
          <a:p>
            <a:pPr>
              <a:spcBef>
                <a:spcPct val="0"/>
              </a:spcBef>
            </a:pPr>
            <a:r>
              <a:rPr lang="en-US" altLang="en-US" dirty="0">
                <a:latin typeface="Cambria" panose="02040503050406030204" pitchFamily="18" charset="0"/>
                <a:ea typeface="Cambria" panose="02040503050406030204" pitchFamily="18" charset="0"/>
              </a:rPr>
              <a:t>Swiss bacteriologist in Paris</a:t>
            </a:r>
          </a:p>
          <a:p>
            <a:pPr>
              <a:spcBef>
                <a:spcPct val="0"/>
              </a:spcBef>
            </a:pPr>
            <a:r>
              <a:rPr lang="en-US" altLang="en-US" dirty="0">
                <a:latin typeface="Cambria" panose="02040503050406030204" pitchFamily="18" charset="0"/>
                <a:ea typeface="Cambria" panose="02040503050406030204" pitchFamily="18" charset="0"/>
              </a:rPr>
              <a:t>Sent by Institute Pasteur to the far East to study plague</a:t>
            </a:r>
          </a:p>
          <a:p>
            <a:pPr>
              <a:spcBef>
                <a:spcPct val="0"/>
              </a:spcBef>
            </a:pPr>
            <a:r>
              <a:rPr lang="en-US" altLang="en-US" dirty="0">
                <a:latin typeface="Cambria" panose="02040503050406030204" pitchFamily="18" charset="0"/>
                <a:ea typeface="Cambria" panose="02040503050406030204" pitchFamily="18" charset="0"/>
              </a:rPr>
              <a:t>First isolated the plague bacillus in 1894</a:t>
            </a:r>
          </a:p>
          <a:p>
            <a:pPr lvl="1">
              <a:spcBef>
                <a:spcPct val="0"/>
              </a:spcBef>
            </a:pPr>
            <a:r>
              <a:rPr lang="en-US" altLang="en-US" dirty="0">
                <a:latin typeface="Cambria" panose="02040503050406030204" pitchFamily="18" charset="0"/>
                <a:ea typeface="Cambria" panose="02040503050406030204" pitchFamily="18" charset="0"/>
              </a:rPr>
              <a:t>perhaps also discovered by </a:t>
            </a:r>
            <a:r>
              <a:rPr lang="en-US" altLang="en-US" dirty="0" err="1">
                <a:latin typeface="Cambria" panose="02040503050406030204" pitchFamily="18" charset="0"/>
                <a:ea typeface="Cambria" panose="02040503050406030204" pitchFamily="18" charset="0"/>
              </a:rPr>
              <a:t>Kitasato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Shibasaburō</a:t>
            </a:r>
            <a:r>
              <a:rPr lang="en-US" altLang="en-US" dirty="0">
                <a:latin typeface="Cambria" panose="02040503050406030204" pitchFamily="18" charset="0"/>
                <a:ea typeface="Cambria" panose="02040503050406030204" pitchFamily="18" charset="0"/>
              </a:rPr>
              <a:t> around the same time; briefly named </a:t>
            </a:r>
            <a:r>
              <a:rPr lang="en-US" altLang="en-US" dirty="0" err="1">
                <a:latin typeface="Cambria" panose="02040503050406030204" pitchFamily="18" charset="0"/>
                <a:ea typeface="Cambria" panose="02040503050406030204" pitchFamily="18" charset="0"/>
              </a:rPr>
              <a:t>Kitasato-Yersin</a:t>
            </a:r>
            <a:r>
              <a:rPr lang="en-US" altLang="en-US" dirty="0">
                <a:latin typeface="Cambria" panose="02040503050406030204" pitchFamily="18" charset="0"/>
                <a:ea typeface="Cambria" panose="02040503050406030204" pitchFamily="18" charset="0"/>
              </a:rPr>
              <a:t> bacillus</a:t>
            </a:r>
          </a:p>
          <a:p>
            <a:pPr>
              <a:spcBef>
                <a:spcPct val="0"/>
              </a:spcBef>
            </a:pPr>
            <a:r>
              <a:rPr lang="en-US" altLang="en-US" dirty="0">
                <a:latin typeface="Cambria" panose="02040503050406030204" pitchFamily="18" charset="0"/>
                <a:ea typeface="Cambria" panose="02040503050406030204" pitchFamily="18" charset="0"/>
              </a:rPr>
              <a:t>Plague bacillus is named after him (</a:t>
            </a:r>
            <a:r>
              <a:rPr lang="en-US" altLang="en-US" i="1" dirty="0">
                <a:latin typeface="Cambria" panose="02040503050406030204" pitchFamily="18" charset="0"/>
                <a:ea typeface="Cambria" panose="02040503050406030204" pitchFamily="18" charset="0"/>
              </a:rPr>
              <a:t>Yersinia pestis</a:t>
            </a:r>
            <a:r>
              <a:rPr lang="en-US" altLang="en-US" dirty="0">
                <a:latin typeface="Cambria" panose="02040503050406030204" pitchFamily="18" charset="0"/>
                <a:ea typeface="Cambria" panose="02040503050406030204" pitchFamily="18" charset="0"/>
              </a:rPr>
              <a:t>), though he originally named it after his teacher </a:t>
            </a:r>
            <a:r>
              <a:rPr lang="en-US" altLang="en-US" i="1" dirty="0">
                <a:latin typeface="Cambria" panose="02040503050406030204" pitchFamily="18" charset="0"/>
                <a:ea typeface="Cambria" panose="02040503050406030204" pitchFamily="18" charset="0"/>
              </a:rPr>
              <a:t>Pasteurella pestis</a:t>
            </a:r>
            <a:endParaRPr lang="en-US" altLang="en-US" dirty="0">
              <a:latin typeface="Cambria" panose="02040503050406030204" pitchFamily="18" charset="0"/>
              <a:ea typeface="Cambria" panose="02040503050406030204" pitchFamily="18" charset="0"/>
            </a:endParaRPr>
          </a:p>
          <a:p>
            <a:endParaRPr lang="en-US" sz="1800" dirty="0"/>
          </a:p>
        </p:txBody>
      </p:sp>
      <p:pic>
        <p:nvPicPr>
          <p:cNvPr id="4" name="Picture 3">
            <a:extLst>
              <a:ext uri="{FF2B5EF4-FFF2-40B4-BE49-F238E27FC236}">
                <a16:creationId xmlns:a16="http://schemas.microsoft.com/office/drawing/2014/main" id="{14EA1ECC-BC63-4875-AB56-B4A73E13BFAC}"/>
              </a:ext>
            </a:extLst>
          </p:cNvPr>
          <p:cNvPicPr>
            <a:picLocks noChangeAspect="1"/>
          </p:cNvPicPr>
          <p:nvPr/>
        </p:nvPicPr>
        <p:blipFill rotWithShape="1">
          <a:blip r:embed="rId3"/>
          <a:srcRect r="-2" b="2287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Rectangle 4">
            <a:extLst>
              <a:ext uri="{FF2B5EF4-FFF2-40B4-BE49-F238E27FC236}">
                <a16:creationId xmlns:a16="http://schemas.microsoft.com/office/drawing/2014/main" id="{B8649563-E589-437B-BC69-E81726FEA13D}"/>
              </a:ext>
            </a:extLst>
          </p:cNvPr>
          <p:cNvSpPr/>
          <p:nvPr/>
        </p:nvSpPr>
        <p:spPr>
          <a:xfrm>
            <a:off x="7576248" y="-4207"/>
            <a:ext cx="461575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https://en.wikipedia.org/wiki/Alexandre_Yersin</a:t>
            </a:r>
          </a:p>
        </p:txBody>
      </p:sp>
    </p:spTree>
    <p:extLst>
      <p:ext uri="{BB962C8B-B14F-4D97-AF65-F5344CB8AC3E}">
        <p14:creationId xmlns:p14="http://schemas.microsoft.com/office/powerpoint/2010/main" val="63262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wayson stain bubonic safety pin appearance">
            <a:extLst>
              <a:ext uri="{FF2B5EF4-FFF2-40B4-BE49-F238E27FC236}">
                <a16:creationId xmlns:a16="http://schemas.microsoft.com/office/drawing/2014/main" id="{C48CABCD-FF95-4B01-ABD3-078E499DC8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50" b="13219"/>
          <a:stretch/>
        </p:blipFill>
        <p:spPr bwMode="auto">
          <a:xfrm>
            <a:off x="0" y="-2008"/>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 name="Freeform: Shape 19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2" name="Rectangle 2">
            <a:extLst>
              <a:ext uri="{FF2B5EF4-FFF2-40B4-BE49-F238E27FC236}">
                <a16:creationId xmlns:a16="http://schemas.microsoft.com/office/drawing/2014/main" id="{8817D542-C441-43B3-9258-35AF10C35D99}"/>
              </a:ext>
            </a:extLst>
          </p:cNvPr>
          <p:cNvSpPr>
            <a:spLocks noGrp="1" noChangeArrowheads="1"/>
          </p:cNvSpPr>
          <p:nvPr>
            <p:ph type="title"/>
          </p:nvPr>
        </p:nvSpPr>
        <p:spPr>
          <a:xfrm>
            <a:off x="252402" y="4453"/>
            <a:ext cx="4062643" cy="1043409"/>
          </a:xfrm>
        </p:spPr>
        <p:txBody>
          <a:bodyPr>
            <a:normAutofit/>
          </a:bodyPr>
          <a:lstStyle/>
          <a:p>
            <a:pPr eaLnBrk="1" hangingPunct="1"/>
            <a:r>
              <a:rPr lang="en-US" altLang="en-US" sz="3600" dirty="0">
                <a:latin typeface="Cambria" panose="02040503050406030204" pitchFamily="18" charset="0"/>
                <a:ea typeface="Cambria" panose="02040503050406030204" pitchFamily="18" charset="0"/>
              </a:rPr>
              <a:t>The Bacterium</a:t>
            </a:r>
          </a:p>
        </p:txBody>
      </p:sp>
      <p:sp>
        <p:nvSpPr>
          <p:cNvPr id="5123" name="Rectangle 3">
            <a:extLst>
              <a:ext uri="{FF2B5EF4-FFF2-40B4-BE49-F238E27FC236}">
                <a16:creationId xmlns:a16="http://schemas.microsoft.com/office/drawing/2014/main" id="{8433C065-9793-42D5-8F90-0B72EE1D7783}"/>
              </a:ext>
            </a:extLst>
          </p:cNvPr>
          <p:cNvSpPr>
            <a:spLocks noGrp="1" noChangeArrowheads="1"/>
          </p:cNvSpPr>
          <p:nvPr>
            <p:ph idx="1"/>
          </p:nvPr>
        </p:nvSpPr>
        <p:spPr>
          <a:xfrm>
            <a:off x="408482" y="1047862"/>
            <a:ext cx="4062642" cy="2754086"/>
          </a:xfrm>
        </p:spPr>
        <p:txBody>
          <a:bodyPr anchor="t">
            <a:noAutofit/>
          </a:bodyPr>
          <a:lstStyle/>
          <a:p>
            <a:pPr eaLnBrk="1" hangingPunct="1"/>
            <a:r>
              <a:rPr lang="en-US" altLang="en-US" i="1" dirty="0">
                <a:latin typeface="Cambria" panose="02040503050406030204" pitchFamily="18" charset="0"/>
                <a:ea typeface="Cambria" panose="02040503050406030204" pitchFamily="18" charset="0"/>
              </a:rPr>
              <a:t>Yersinia pestis: </a:t>
            </a:r>
            <a:r>
              <a:rPr lang="en-US" altLang="en-US" dirty="0">
                <a:latin typeface="Cambria" panose="02040503050406030204" pitchFamily="18" charset="0"/>
                <a:ea typeface="Cambria" panose="02040503050406030204" pitchFamily="18" charset="0"/>
              </a:rPr>
              <a:t>a bacillus</a:t>
            </a:r>
          </a:p>
          <a:p>
            <a:pPr eaLnBrk="1" hangingPunct="1"/>
            <a:r>
              <a:rPr lang="en-US" altLang="en-US" dirty="0">
                <a:latin typeface="Cambria" panose="02040503050406030204" pitchFamily="18" charset="0"/>
                <a:ea typeface="Cambria" panose="02040503050406030204" pitchFamily="18" charset="0"/>
              </a:rPr>
              <a:t>Survival:</a:t>
            </a:r>
          </a:p>
          <a:p>
            <a:pPr lvl="1" eaLnBrk="1" hangingPunct="1"/>
            <a:r>
              <a:rPr lang="en-US" altLang="en-US" dirty="0">
                <a:latin typeface="Cambria" panose="02040503050406030204" pitchFamily="18" charset="0"/>
                <a:ea typeface="Cambria" panose="02040503050406030204" pitchFamily="18" charset="0"/>
              </a:rPr>
              <a:t>In soil = briefly</a:t>
            </a:r>
          </a:p>
          <a:p>
            <a:pPr lvl="1" eaLnBrk="1" hangingPunct="1"/>
            <a:r>
              <a:rPr lang="en-US" altLang="en-US" dirty="0">
                <a:latin typeface="Cambria" panose="02040503050406030204" pitchFamily="18" charset="0"/>
                <a:ea typeface="Cambria" panose="02040503050406030204" pitchFamily="18" charset="0"/>
              </a:rPr>
              <a:t>In soft tissue = about 1 week</a:t>
            </a:r>
          </a:p>
          <a:p>
            <a:pPr lvl="1" eaLnBrk="1" hangingPunct="1"/>
            <a:r>
              <a:rPr lang="en-US" altLang="en-US" dirty="0">
                <a:latin typeface="Cambria" panose="02040503050406030204" pitchFamily="18" charset="0"/>
                <a:ea typeface="Cambria" panose="02040503050406030204" pitchFamily="18" charset="0"/>
              </a:rPr>
              <a:t>Frozen = for years</a:t>
            </a:r>
          </a:p>
          <a:p>
            <a:pPr eaLnBrk="1" hangingPunct="1"/>
            <a:r>
              <a:rPr lang="en-US" altLang="en-US" dirty="0">
                <a:latin typeface="Cambria" panose="02040503050406030204" pitchFamily="18" charset="0"/>
                <a:ea typeface="Cambria" panose="02040503050406030204" pitchFamily="18" charset="0"/>
              </a:rPr>
              <a:t>Appearance</a:t>
            </a:r>
          </a:p>
          <a:p>
            <a:pPr lvl="1" eaLnBrk="1" hangingPunct="1"/>
            <a:r>
              <a:rPr lang="en-US" altLang="en-US" dirty="0">
                <a:latin typeface="Cambria" panose="02040503050406030204" pitchFamily="18" charset="0"/>
                <a:ea typeface="Cambria" panose="02040503050406030204" pitchFamily="18" charset="0"/>
              </a:rPr>
              <a:t>“Safety Pin” appearance in stained slide preparations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9811-98B5-4181-96AB-E6FAFDE56D9B}"/>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The three types of plague</a:t>
            </a:r>
          </a:p>
        </p:txBody>
      </p:sp>
      <p:sp>
        <p:nvSpPr>
          <p:cNvPr id="3" name="Content Placeholder 2">
            <a:extLst>
              <a:ext uri="{FF2B5EF4-FFF2-40B4-BE49-F238E27FC236}">
                <a16:creationId xmlns:a16="http://schemas.microsoft.com/office/drawing/2014/main" id="{BBCA6512-33FD-47EF-A5B9-2B306CE35D58}"/>
              </a:ext>
            </a:extLst>
          </p:cNvPr>
          <p:cNvSpPr>
            <a:spLocks noGrp="1"/>
          </p:cNvSpPr>
          <p:nvPr>
            <p:ph idx="1"/>
          </p:nvPr>
        </p:nvSpPr>
        <p:spPr>
          <a:xfrm>
            <a:off x="1052512" y="1411287"/>
            <a:ext cx="10834687" cy="3989388"/>
          </a:xfrm>
        </p:spPr>
        <p:txBody>
          <a:bodyPr/>
          <a:lstStyle/>
          <a:p>
            <a:r>
              <a:rPr lang="en-US" altLang="en-US" b="1" dirty="0">
                <a:latin typeface="Cambria" panose="02040503050406030204" pitchFamily="18" charset="0"/>
                <a:ea typeface="Cambria" panose="02040503050406030204" pitchFamily="18" charset="0"/>
              </a:rPr>
              <a:t>Bubonic Plague </a:t>
            </a:r>
          </a:p>
          <a:p>
            <a:pPr lvl="1"/>
            <a:r>
              <a:rPr lang="en-US" altLang="en-US" dirty="0">
                <a:latin typeface="Cambria" panose="02040503050406030204" pitchFamily="18" charset="0"/>
                <a:ea typeface="Cambria" panose="02040503050406030204" pitchFamily="18" charset="0"/>
              </a:rPr>
              <a:t>Primary site of involvement = lymph nodes</a:t>
            </a:r>
          </a:p>
          <a:p>
            <a:r>
              <a:rPr lang="en-US" altLang="en-US" b="1" dirty="0">
                <a:latin typeface="Cambria" panose="02040503050406030204" pitchFamily="18" charset="0"/>
                <a:ea typeface="Cambria" panose="02040503050406030204" pitchFamily="18" charset="0"/>
              </a:rPr>
              <a:t>Septicemic Plague </a:t>
            </a:r>
          </a:p>
          <a:p>
            <a:pPr lvl="1"/>
            <a:r>
              <a:rPr lang="en-US" altLang="en-US" dirty="0">
                <a:latin typeface="Cambria" panose="02040503050406030204" pitchFamily="18" charset="0"/>
                <a:ea typeface="Cambria" panose="02040503050406030204" pitchFamily="18" charset="0"/>
              </a:rPr>
              <a:t>Bacillus traveling through the bloodstream, bleeding into the skin and other organs</a:t>
            </a:r>
          </a:p>
          <a:p>
            <a:r>
              <a:rPr lang="en-US" altLang="en-US" b="1" dirty="0">
                <a:latin typeface="Cambria" panose="02040503050406030204" pitchFamily="18" charset="0"/>
                <a:ea typeface="Cambria" panose="02040503050406030204" pitchFamily="18" charset="0"/>
              </a:rPr>
              <a:t>Pneumonic Plague </a:t>
            </a:r>
          </a:p>
          <a:p>
            <a:pPr lvl="1"/>
            <a:r>
              <a:rPr lang="en-US" altLang="en-US" dirty="0">
                <a:latin typeface="Cambria" panose="02040503050406030204" pitchFamily="18" charset="0"/>
                <a:ea typeface="Cambria" panose="02040503050406030204" pitchFamily="18" charset="0"/>
              </a:rPr>
              <a:t>Primary site of involvement = the lungs, can be caused by airborne transmission</a:t>
            </a:r>
          </a:p>
          <a:p>
            <a:endParaRPr lang="en-US" dirty="0"/>
          </a:p>
        </p:txBody>
      </p:sp>
      <p:pic>
        <p:nvPicPr>
          <p:cNvPr id="4" name="Picture 3">
            <a:extLst>
              <a:ext uri="{FF2B5EF4-FFF2-40B4-BE49-F238E27FC236}">
                <a16:creationId xmlns:a16="http://schemas.microsoft.com/office/drawing/2014/main" id="{54696C77-C843-4D6A-B327-5C06DDC76A26}"/>
              </a:ext>
            </a:extLst>
          </p:cNvPr>
          <p:cNvPicPr>
            <a:picLocks noChangeAspect="1"/>
          </p:cNvPicPr>
          <p:nvPr/>
        </p:nvPicPr>
        <p:blipFill>
          <a:blip r:embed="rId2"/>
          <a:stretch>
            <a:fillRect/>
          </a:stretch>
        </p:blipFill>
        <p:spPr>
          <a:xfrm>
            <a:off x="3233737" y="4962525"/>
            <a:ext cx="5724525" cy="1895475"/>
          </a:xfrm>
          <a:prstGeom prst="rect">
            <a:avLst/>
          </a:prstGeom>
        </p:spPr>
      </p:pic>
    </p:spTree>
    <p:extLst>
      <p:ext uri="{BB962C8B-B14F-4D97-AF65-F5344CB8AC3E}">
        <p14:creationId xmlns:p14="http://schemas.microsoft.com/office/powerpoint/2010/main" val="2044651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6187-72FD-4E09-B0A9-BAE446F6217D}"/>
              </a:ext>
            </a:extLst>
          </p:cNvPr>
          <p:cNvSpPr>
            <a:spLocks noGrp="1"/>
          </p:cNvSpPr>
          <p:nvPr>
            <p:ph type="title"/>
          </p:nvPr>
        </p:nvSpPr>
        <p:spPr>
          <a:xfrm>
            <a:off x="761277" y="68672"/>
            <a:ext cx="6204984" cy="1344975"/>
          </a:xfrm>
        </p:spPr>
        <p:txBody>
          <a:bodyPr>
            <a:normAutofit/>
          </a:bodyPr>
          <a:lstStyle/>
          <a:p>
            <a:r>
              <a:rPr lang="en-US" sz="4000" b="1" dirty="0">
                <a:latin typeface="Cambria" panose="02040503050406030204" pitchFamily="18" charset="0"/>
                <a:ea typeface="Cambria" panose="02040503050406030204" pitchFamily="18" charset="0"/>
              </a:rPr>
              <a:t>Bubonic plague</a:t>
            </a:r>
          </a:p>
        </p:txBody>
      </p:sp>
      <p:sp>
        <p:nvSpPr>
          <p:cNvPr id="3" name="Content Placeholder 2">
            <a:extLst>
              <a:ext uri="{FF2B5EF4-FFF2-40B4-BE49-F238E27FC236}">
                <a16:creationId xmlns:a16="http://schemas.microsoft.com/office/drawing/2014/main" id="{2940AC50-18E6-478F-865E-5289BB64FF20}"/>
              </a:ext>
            </a:extLst>
          </p:cNvPr>
          <p:cNvSpPr>
            <a:spLocks noGrp="1"/>
          </p:cNvSpPr>
          <p:nvPr>
            <p:ph idx="1"/>
          </p:nvPr>
        </p:nvSpPr>
        <p:spPr>
          <a:xfrm>
            <a:off x="393767" y="1097280"/>
            <a:ext cx="7060478" cy="5242560"/>
          </a:xfrm>
        </p:spPr>
        <p:txBody>
          <a:bodyPr>
            <a:noAutofit/>
          </a:bodyPr>
          <a:lstStyle/>
          <a:p>
            <a:r>
              <a:rPr lang="en-US" dirty="0">
                <a:latin typeface="Cambria" panose="02040503050406030204" pitchFamily="18" charset="0"/>
                <a:ea typeface="Cambria" panose="02040503050406030204" pitchFamily="18" charset="0"/>
              </a:rPr>
              <a:t>Fever, headache, chills, and weakness</a:t>
            </a:r>
          </a:p>
          <a:p>
            <a:r>
              <a:rPr lang="en-US" dirty="0">
                <a:latin typeface="Cambria" panose="02040503050406030204" pitchFamily="18" charset="0"/>
                <a:ea typeface="Cambria" panose="02040503050406030204" pitchFamily="18" charset="0"/>
              </a:rPr>
              <a:t>One or more swollen, tender and painful lymph nodes (called buboes)</a:t>
            </a:r>
          </a:p>
          <a:p>
            <a:r>
              <a:rPr lang="en-US" dirty="0">
                <a:latin typeface="Cambria" panose="02040503050406030204" pitchFamily="18" charset="0"/>
                <a:ea typeface="Cambria" panose="02040503050406030204" pitchFamily="18" charset="0"/>
              </a:rPr>
              <a:t>Transmission:</a:t>
            </a:r>
            <a:r>
              <a:rPr lang="en-US" i="1" dirty="0">
                <a:latin typeface="Cambria" panose="02040503050406030204" pitchFamily="18" charset="0"/>
                <a:ea typeface="Cambria" panose="02040503050406030204" pitchFamily="18" charset="0"/>
              </a:rPr>
              <a:t> </a:t>
            </a:r>
          </a:p>
          <a:p>
            <a:pPr lvl="1"/>
            <a:r>
              <a:rPr lang="en-US" i="1" dirty="0">
                <a:latin typeface="Cambria" panose="02040503050406030204" pitchFamily="18" charset="0"/>
                <a:ea typeface="Cambria" panose="02040503050406030204" pitchFamily="18" charset="0"/>
              </a:rPr>
              <a:t>Usually</a:t>
            </a:r>
            <a:r>
              <a:rPr lang="en-US" dirty="0">
                <a:latin typeface="Cambria" panose="02040503050406030204" pitchFamily="18" charset="0"/>
                <a:ea typeface="Cambria" panose="02040503050406030204" pitchFamily="18" charset="0"/>
              </a:rPr>
              <a:t> indirect, vector-borne from infected flea bite </a:t>
            </a:r>
          </a:p>
          <a:p>
            <a:r>
              <a:rPr lang="en-US" dirty="0">
                <a:latin typeface="Cambria" panose="02040503050406030204" pitchFamily="18" charset="0"/>
                <a:ea typeface="Cambria" panose="02040503050406030204" pitchFamily="18" charset="0"/>
              </a:rPr>
              <a:t> Bacteria multiply in the lymph node closest to where the bacteria entered the human body</a:t>
            </a:r>
          </a:p>
          <a:p>
            <a:r>
              <a:rPr lang="en-US" dirty="0">
                <a:latin typeface="Cambria" panose="02040503050406030204" pitchFamily="18" charset="0"/>
                <a:ea typeface="Cambria" panose="02040503050406030204" pitchFamily="18" charset="0"/>
              </a:rPr>
              <a:t>If not treated with appropriate antibiotics, the bacteria can spread to other parts of the body (e.g. bloodstream &amp; lungs</a:t>
            </a:r>
            <a:r>
              <a:rPr lang="en-US" altLang="en-US" dirty="0">
                <a:latin typeface="Cambria" panose="02040503050406030204" pitchFamily="18" charset="0"/>
                <a:ea typeface="Cambria" panose="02040503050406030204" pitchFamily="18" charset="0"/>
              </a:rPr>
              <a:t>) </a:t>
            </a:r>
          </a:p>
        </p:txBody>
      </p:sp>
      <p:pic>
        <p:nvPicPr>
          <p:cNvPr id="5" name="Picture 2" descr="ulcerated flea bite caused by y pestis bacteria2">
            <a:extLst>
              <a:ext uri="{FF2B5EF4-FFF2-40B4-BE49-F238E27FC236}">
                <a16:creationId xmlns:a16="http://schemas.microsoft.com/office/drawing/2014/main" id="{98CC3736-4AD5-4264-84E9-D3DDA0307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3" r="20919"/>
          <a:stretch/>
        </p:blipFill>
        <p:spPr bwMode="auto">
          <a:xfrm>
            <a:off x="8223344" y="0"/>
            <a:ext cx="3968656" cy="2966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ubonic2">
            <a:extLst>
              <a:ext uri="{FF2B5EF4-FFF2-40B4-BE49-F238E27FC236}">
                <a16:creationId xmlns:a16="http://schemas.microsoft.com/office/drawing/2014/main" id="{FDE5D1C2-475A-4D46-B23E-7A59433EE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590" y="3269547"/>
            <a:ext cx="4042410" cy="2675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769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825E2A6-8ECD-4258-AE9A-A4CA9C3EF5DB}"/>
              </a:ext>
            </a:extLst>
          </p:cNvPr>
          <p:cNvGraphicFramePr>
            <a:graphicFrameLocks noGrp="1"/>
          </p:cNvGraphicFramePr>
          <p:nvPr>
            <p:ph idx="1"/>
          </p:nvPr>
        </p:nvGraphicFramePr>
        <p:xfrm>
          <a:off x="0" y="172720"/>
          <a:ext cx="12192000" cy="60042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Oval 10">
            <a:extLst>
              <a:ext uri="{FF2B5EF4-FFF2-40B4-BE49-F238E27FC236}">
                <a16:creationId xmlns:a16="http://schemas.microsoft.com/office/drawing/2014/main" id="{66EAB793-0390-4876-9AF8-C8F99EAD9750}"/>
              </a:ext>
            </a:extLst>
          </p:cNvPr>
          <p:cNvSpPr/>
          <p:nvPr/>
        </p:nvSpPr>
        <p:spPr>
          <a:xfrm>
            <a:off x="2009527" y="3022894"/>
            <a:ext cx="4032413" cy="600424"/>
          </a:xfrm>
          <a:prstGeom prst="ellipse">
            <a:avLst/>
          </a:prstGeom>
          <a:gradFill flip="none" rotWithShape="1">
            <a:gsLst>
              <a:gs pos="0">
                <a:srgbClr val="D7C5F3">
                  <a:shade val="30000"/>
                  <a:satMod val="115000"/>
                </a:srgbClr>
              </a:gs>
              <a:gs pos="50000">
                <a:srgbClr val="D7C5F3">
                  <a:shade val="67500"/>
                  <a:satMod val="115000"/>
                </a:srgbClr>
              </a:gs>
              <a:gs pos="100000">
                <a:srgbClr val="D7C5F3">
                  <a:shade val="100000"/>
                  <a:satMod val="115000"/>
                </a:srgbClr>
              </a:gs>
            </a:gsLst>
            <a:path path="circle">
              <a:fillToRect l="100000" t="100000"/>
            </a:path>
            <a:tileRect r="-100000" b="-100000"/>
          </a:gradFill>
          <a:ln>
            <a:solidFill>
              <a:srgbClr val="D7C5F3"/>
            </a:solidFill>
          </a:ln>
          <a:effectLst/>
        </p:spPr>
        <p:style>
          <a:lnRef idx="2">
            <a:scrgbClr r="0" g="0" b="0"/>
          </a:lnRef>
          <a:fillRef idx="1">
            <a:scrgbClr r="0" g="0" b="0"/>
          </a:fillRef>
          <a:effectRef idx="0">
            <a:scrgbClr r="0" g="0" b="0"/>
          </a:effectRef>
          <a:fontRef idx="minor">
            <a:schemeClr val="lt1"/>
          </a:fontRef>
        </p:style>
      </p:sp>
      <p:sp>
        <p:nvSpPr>
          <p:cNvPr id="13" name="Oval 12">
            <a:extLst>
              <a:ext uri="{FF2B5EF4-FFF2-40B4-BE49-F238E27FC236}">
                <a16:creationId xmlns:a16="http://schemas.microsoft.com/office/drawing/2014/main" id="{CEE98A95-BD25-428C-A051-92287CC4827F}"/>
              </a:ext>
            </a:extLst>
          </p:cNvPr>
          <p:cNvSpPr/>
          <p:nvPr/>
        </p:nvSpPr>
        <p:spPr>
          <a:xfrm>
            <a:off x="8914849" y="3022894"/>
            <a:ext cx="1844591" cy="600424"/>
          </a:xfrm>
          <a:prstGeom prst="ellipse">
            <a:avLst/>
          </a:prstGeom>
          <a:gradFill flip="none" rotWithShape="1">
            <a:gsLst>
              <a:gs pos="0">
                <a:srgbClr val="D7C5F3">
                  <a:shade val="30000"/>
                  <a:satMod val="115000"/>
                </a:srgbClr>
              </a:gs>
              <a:gs pos="50000">
                <a:srgbClr val="D7C5F3">
                  <a:shade val="67500"/>
                  <a:satMod val="115000"/>
                </a:srgbClr>
              </a:gs>
              <a:gs pos="100000">
                <a:srgbClr val="D7C5F3">
                  <a:shade val="100000"/>
                  <a:satMod val="115000"/>
                </a:srgbClr>
              </a:gs>
            </a:gsLst>
            <a:path path="circle">
              <a:fillToRect l="100000" t="100000"/>
            </a:path>
            <a:tileRect r="-100000" b="-100000"/>
          </a:gradFill>
          <a:ln w="12700" cap="flat" cmpd="sng" algn="ctr">
            <a:solidFill>
              <a:srgbClr val="D7C5F3"/>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4" name="TextBox 13">
            <a:extLst>
              <a:ext uri="{FF2B5EF4-FFF2-40B4-BE49-F238E27FC236}">
                <a16:creationId xmlns:a16="http://schemas.microsoft.com/office/drawing/2014/main" id="{4AFC1128-1AD6-45B1-A33D-B725D613C57F}"/>
              </a:ext>
            </a:extLst>
          </p:cNvPr>
          <p:cNvSpPr txBox="1"/>
          <p:nvPr/>
        </p:nvSpPr>
        <p:spPr>
          <a:xfrm>
            <a:off x="7337076" y="4620478"/>
            <a:ext cx="2051748"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Introduction of antibiotics to treat the plague 1930s-1940s</a:t>
            </a:r>
          </a:p>
        </p:txBody>
      </p:sp>
      <p:sp>
        <p:nvSpPr>
          <p:cNvPr id="15" name="TextBox 14">
            <a:extLst>
              <a:ext uri="{FF2B5EF4-FFF2-40B4-BE49-F238E27FC236}">
                <a16:creationId xmlns:a16="http://schemas.microsoft.com/office/drawing/2014/main" id="{8A21C3B9-E55A-4B6B-88D2-5691591A94F2}"/>
              </a:ext>
            </a:extLst>
          </p:cNvPr>
          <p:cNvSpPr txBox="1"/>
          <p:nvPr/>
        </p:nvSpPr>
        <p:spPr>
          <a:xfrm>
            <a:off x="13271" y="3055767"/>
            <a:ext cx="212477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541-750 AD</a:t>
            </a:r>
          </a:p>
        </p:txBody>
      </p:sp>
      <p:sp>
        <p:nvSpPr>
          <p:cNvPr id="18" name="Arrow: Up 17">
            <a:extLst>
              <a:ext uri="{FF2B5EF4-FFF2-40B4-BE49-F238E27FC236}">
                <a16:creationId xmlns:a16="http://schemas.microsoft.com/office/drawing/2014/main" id="{857B4F34-92CB-42C0-967D-5D7964176FC8}"/>
              </a:ext>
            </a:extLst>
          </p:cNvPr>
          <p:cNvSpPr/>
          <p:nvPr/>
        </p:nvSpPr>
        <p:spPr>
          <a:xfrm>
            <a:off x="6321962" y="4000124"/>
            <a:ext cx="416274" cy="685641"/>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4B4BE09-CA31-409C-9AD1-7EC0FA6CC606}"/>
              </a:ext>
            </a:extLst>
          </p:cNvPr>
          <p:cNvSpPr txBox="1"/>
          <p:nvPr/>
        </p:nvSpPr>
        <p:spPr>
          <a:xfrm>
            <a:off x="2639826" y="4551340"/>
            <a:ext cx="308329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Second pandemic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Arrow: Up 20">
            <a:extLst>
              <a:ext uri="{FF2B5EF4-FFF2-40B4-BE49-F238E27FC236}">
                <a16:creationId xmlns:a16="http://schemas.microsoft.com/office/drawing/2014/main" id="{B4AA4D14-F208-470D-BF73-0BAF287BA427}"/>
              </a:ext>
            </a:extLst>
          </p:cNvPr>
          <p:cNvSpPr/>
          <p:nvPr/>
        </p:nvSpPr>
        <p:spPr>
          <a:xfrm>
            <a:off x="3581051" y="3934837"/>
            <a:ext cx="600424" cy="685641"/>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12E4953-D0A0-4060-A19D-A7CFD0A5DEA2}"/>
              </a:ext>
            </a:extLst>
          </p:cNvPr>
          <p:cNvSpPr txBox="1"/>
          <p:nvPr/>
        </p:nvSpPr>
        <p:spPr>
          <a:xfrm>
            <a:off x="6604572" y="169672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92E5123-DA46-4A0A-B37E-ABF0626145E1}"/>
              </a:ext>
            </a:extLst>
          </p:cNvPr>
          <p:cNvSpPr txBox="1"/>
          <p:nvPr/>
        </p:nvSpPr>
        <p:spPr>
          <a:xfrm>
            <a:off x="180662" y="318437"/>
            <a:ext cx="3487097" cy="18466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Justinian pandemic Northern Africa (originated in Ethiopia), Middle East and Europe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Arrow: Up 23">
            <a:extLst>
              <a:ext uri="{FF2B5EF4-FFF2-40B4-BE49-F238E27FC236}">
                <a16:creationId xmlns:a16="http://schemas.microsoft.com/office/drawing/2014/main" id="{7EBF941D-3168-400B-9FDB-58FF6B4B2F02}"/>
              </a:ext>
            </a:extLst>
          </p:cNvPr>
          <p:cNvSpPr/>
          <p:nvPr/>
        </p:nvSpPr>
        <p:spPr>
          <a:xfrm rot="10800000">
            <a:off x="791914" y="1958002"/>
            <a:ext cx="600424" cy="685641"/>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635935C6-0291-4E14-A75E-FA9C1E339529}"/>
              </a:ext>
            </a:extLst>
          </p:cNvPr>
          <p:cNvSpPr/>
          <p:nvPr/>
        </p:nvSpPr>
        <p:spPr>
          <a:xfrm>
            <a:off x="2905760" y="3023547"/>
            <a:ext cx="223994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Cambria" panose="02040503050406030204" pitchFamily="18" charset="0"/>
                <a:cs typeface="+mn-cs"/>
              </a:rPr>
              <a:t>1346–1840</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5F8EE2E0-9F51-4812-A9A2-3D0D50169CF9}"/>
              </a:ext>
            </a:extLst>
          </p:cNvPr>
          <p:cNvSpPr txBox="1"/>
          <p:nvPr/>
        </p:nvSpPr>
        <p:spPr>
          <a:xfrm>
            <a:off x="6760851" y="3055767"/>
            <a:ext cx="231346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1894-1959</a:t>
            </a:r>
          </a:p>
        </p:txBody>
      </p:sp>
      <p:sp>
        <p:nvSpPr>
          <p:cNvPr id="28" name="TextBox 27">
            <a:extLst>
              <a:ext uri="{FF2B5EF4-FFF2-40B4-BE49-F238E27FC236}">
                <a16:creationId xmlns:a16="http://schemas.microsoft.com/office/drawing/2014/main" id="{5B770BA0-966B-4C79-91D6-D0CB548892C1}"/>
              </a:ext>
            </a:extLst>
          </p:cNvPr>
          <p:cNvSpPr txBox="1"/>
          <p:nvPr/>
        </p:nvSpPr>
        <p:spPr>
          <a:xfrm>
            <a:off x="173966" y="5215907"/>
            <a:ext cx="3851767"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Black death from 1346-53, considered to be worse pandemic ever – “The mother of all pandemics”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Arrow: Up 28">
            <a:extLst>
              <a:ext uri="{FF2B5EF4-FFF2-40B4-BE49-F238E27FC236}">
                <a16:creationId xmlns:a16="http://schemas.microsoft.com/office/drawing/2014/main" id="{EC9542EF-4C61-4F08-882C-44C8803AE0CA}"/>
              </a:ext>
            </a:extLst>
          </p:cNvPr>
          <p:cNvSpPr/>
          <p:nvPr/>
        </p:nvSpPr>
        <p:spPr>
          <a:xfrm rot="1189156">
            <a:off x="2077987" y="3966499"/>
            <a:ext cx="370775" cy="1014221"/>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B81DE95-7708-4902-B664-CFB9FAAF8128}"/>
              </a:ext>
            </a:extLst>
          </p:cNvPr>
          <p:cNvSpPr txBox="1"/>
          <p:nvPr/>
        </p:nvSpPr>
        <p:spPr>
          <a:xfrm>
            <a:off x="7003262" y="497840"/>
            <a:ext cx="306831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Third pandemic originated in China, 15 million killed, mainly in India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2" name="Arrow: Up 31">
            <a:extLst>
              <a:ext uri="{FF2B5EF4-FFF2-40B4-BE49-F238E27FC236}">
                <a16:creationId xmlns:a16="http://schemas.microsoft.com/office/drawing/2014/main" id="{4FEC7CA7-6618-4F94-B30C-7C3F6640B64C}"/>
              </a:ext>
            </a:extLst>
          </p:cNvPr>
          <p:cNvSpPr/>
          <p:nvPr/>
        </p:nvSpPr>
        <p:spPr>
          <a:xfrm rot="10800000">
            <a:off x="7558059" y="2035690"/>
            <a:ext cx="600424" cy="685640"/>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F6934DA-085B-4708-B750-DF46E8F20814}"/>
              </a:ext>
            </a:extLst>
          </p:cNvPr>
          <p:cNvSpPr txBox="1"/>
          <p:nvPr/>
        </p:nvSpPr>
        <p:spPr>
          <a:xfrm>
            <a:off x="9424606" y="4574127"/>
            <a:ext cx="2051748" cy="19698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Outbreaks of plague; it is endemic in some countries</a:t>
            </a:r>
          </a:p>
        </p:txBody>
      </p:sp>
      <p:sp>
        <p:nvSpPr>
          <p:cNvPr id="35" name="TextBox 34">
            <a:extLst>
              <a:ext uri="{FF2B5EF4-FFF2-40B4-BE49-F238E27FC236}">
                <a16:creationId xmlns:a16="http://schemas.microsoft.com/office/drawing/2014/main" id="{D8157DF1-5A19-47F3-827C-4FCA5806FF88}"/>
              </a:ext>
            </a:extLst>
          </p:cNvPr>
          <p:cNvSpPr txBox="1"/>
          <p:nvPr/>
        </p:nvSpPr>
        <p:spPr>
          <a:xfrm>
            <a:off x="8914849" y="3101933"/>
            <a:ext cx="28295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1960- present day</a:t>
            </a:r>
          </a:p>
        </p:txBody>
      </p:sp>
      <p:sp>
        <p:nvSpPr>
          <p:cNvPr id="36" name="Arrow: Up 35">
            <a:extLst>
              <a:ext uri="{FF2B5EF4-FFF2-40B4-BE49-F238E27FC236}">
                <a16:creationId xmlns:a16="http://schemas.microsoft.com/office/drawing/2014/main" id="{0A3D641E-6396-452C-883B-D99AE4265AB5}"/>
              </a:ext>
            </a:extLst>
          </p:cNvPr>
          <p:cNvSpPr/>
          <p:nvPr/>
        </p:nvSpPr>
        <p:spPr>
          <a:xfrm>
            <a:off x="9771367" y="3948206"/>
            <a:ext cx="600424" cy="685641"/>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rrow: Up 36">
            <a:extLst>
              <a:ext uri="{FF2B5EF4-FFF2-40B4-BE49-F238E27FC236}">
                <a16:creationId xmlns:a16="http://schemas.microsoft.com/office/drawing/2014/main" id="{542A40FB-F93F-4B04-BDBD-0217C83ED45C}"/>
              </a:ext>
            </a:extLst>
          </p:cNvPr>
          <p:cNvSpPr/>
          <p:nvPr/>
        </p:nvSpPr>
        <p:spPr>
          <a:xfrm>
            <a:off x="7914507" y="3997812"/>
            <a:ext cx="416274" cy="685641"/>
          </a:xfrm>
          <a:prstGeom prst="upArrow">
            <a:avLst/>
          </a:prstGeom>
          <a:solidFill>
            <a:srgbClr val="9A1E59"/>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28983C3-ABD2-4E28-A517-5449D5F921F0}"/>
              </a:ext>
            </a:extLst>
          </p:cNvPr>
          <p:cNvSpPr txBox="1"/>
          <p:nvPr/>
        </p:nvSpPr>
        <p:spPr>
          <a:xfrm>
            <a:off x="5671256" y="4615742"/>
            <a:ext cx="154432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Discovery of bacillus in 1894</a:t>
            </a:r>
          </a:p>
        </p:txBody>
      </p:sp>
    </p:spTree>
    <p:extLst>
      <p:ext uri="{BB962C8B-B14F-4D97-AF65-F5344CB8AC3E}">
        <p14:creationId xmlns:p14="http://schemas.microsoft.com/office/powerpoint/2010/main" val="319552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55A343-045A-424F-9877-6F96AD013FB7}"/>
              </a:ext>
            </a:extLst>
          </p:cNvPr>
          <p:cNvPicPr>
            <a:picLocks noChangeAspect="1"/>
          </p:cNvPicPr>
          <p:nvPr/>
        </p:nvPicPr>
        <p:blipFill rotWithShape="1">
          <a:blip r:embed="rId3">
            <a:alphaModFix amt="35000"/>
          </a:blip>
          <a:srcRect l="5333"/>
          <a:stretch/>
        </p:blipFill>
        <p:spPr>
          <a:xfrm>
            <a:off x="20" y="10"/>
            <a:ext cx="12191980" cy="6857990"/>
          </a:xfrm>
          <a:prstGeom prst="rect">
            <a:avLst/>
          </a:prstGeom>
        </p:spPr>
      </p:pic>
      <p:sp>
        <p:nvSpPr>
          <p:cNvPr id="2" name="Title 1">
            <a:extLst>
              <a:ext uri="{FF2B5EF4-FFF2-40B4-BE49-F238E27FC236}">
                <a16:creationId xmlns:a16="http://schemas.microsoft.com/office/drawing/2014/main" id="{D7B14A7D-BCEC-414F-B9F8-68FA3B185E3F}"/>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Cambria" panose="02040503050406030204" pitchFamily="18" charset="0"/>
                <a:ea typeface="Cambria" panose="02040503050406030204" pitchFamily="18" charset="0"/>
              </a:rPr>
              <a:t>The first quarantine and first lazaretto?</a:t>
            </a:r>
            <a:endParaRPr lang="en-US" dirty="0">
              <a:solidFill>
                <a:srgbClr val="FFFFFF"/>
              </a:solidFill>
            </a:endParaRPr>
          </a:p>
        </p:txBody>
      </p:sp>
      <p:sp>
        <p:nvSpPr>
          <p:cNvPr id="3" name="Content Placeholder 2">
            <a:extLst>
              <a:ext uri="{FF2B5EF4-FFF2-40B4-BE49-F238E27FC236}">
                <a16:creationId xmlns:a16="http://schemas.microsoft.com/office/drawing/2014/main" id="{4448DB69-DED2-4D8E-8502-E9DFE4D2F9B3}"/>
              </a:ext>
            </a:extLst>
          </p:cNvPr>
          <p:cNvSpPr>
            <a:spLocks noGrp="1"/>
          </p:cNvSpPr>
          <p:nvPr>
            <p:ph idx="1"/>
          </p:nvPr>
        </p:nvSpPr>
        <p:spPr>
          <a:xfrm>
            <a:off x="838200" y="1825625"/>
            <a:ext cx="10515600" cy="4351338"/>
          </a:xfrm>
        </p:spPr>
        <p:txBody>
          <a:bodyPr>
            <a:normAutofit/>
          </a:bodyPr>
          <a:lstStyle/>
          <a:p>
            <a:endParaRPr lang="en-US" sz="2400" dirty="0">
              <a:solidFill>
                <a:srgbClr val="FFFFFF"/>
              </a:solidFill>
            </a:endParaRPr>
          </a:p>
          <a:p>
            <a:r>
              <a:rPr lang="en-US" sz="2400" dirty="0">
                <a:solidFill>
                  <a:srgbClr val="FFFFFF"/>
                </a:solidFill>
              </a:rPr>
              <a:t> Port city of Ragusa (modern-day Dubrovnik) was the first to pass legislation requiring the mandatory quarantine of all incoming ships and trade caravans in order to screen for infection</a:t>
            </a:r>
          </a:p>
          <a:p>
            <a:r>
              <a:rPr lang="en-US" sz="2400" dirty="0">
                <a:solidFill>
                  <a:srgbClr val="FFFFFF"/>
                </a:solidFill>
              </a:rPr>
              <a:t>The order from July 27, 1377, the city’s Major Council passed a law “which stipulates that those who come from plague-infested areas shall not enter [Ragusa] or its district unless they spend a month on the islet of </a:t>
            </a:r>
            <a:r>
              <a:rPr lang="en-US" sz="2400" dirty="0" err="1">
                <a:solidFill>
                  <a:srgbClr val="FFFFFF"/>
                </a:solidFill>
              </a:rPr>
              <a:t>Mrkan</a:t>
            </a:r>
            <a:r>
              <a:rPr lang="en-US" sz="2400" dirty="0">
                <a:solidFill>
                  <a:srgbClr val="FFFFFF"/>
                </a:solidFill>
              </a:rPr>
              <a:t> or in the town of </a:t>
            </a:r>
            <a:r>
              <a:rPr lang="en-US" sz="2400" dirty="0" err="1">
                <a:solidFill>
                  <a:srgbClr val="FFFFFF"/>
                </a:solidFill>
              </a:rPr>
              <a:t>Cavtat</a:t>
            </a:r>
            <a:r>
              <a:rPr lang="en-US" sz="2400" dirty="0">
                <a:solidFill>
                  <a:srgbClr val="FFFFFF"/>
                </a:solidFill>
              </a:rPr>
              <a:t>, for the purpose of disinfection.” (History network, 2020)</a:t>
            </a:r>
          </a:p>
          <a:p>
            <a:r>
              <a:rPr lang="en-US" sz="2400" dirty="0">
                <a:solidFill>
                  <a:srgbClr val="FFFFFF"/>
                </a:solidFill>
              </a:rPr>
              <a:t>Most likely the first city to set up a temporary plague hospital on another island called </a:t>
            </a:r>
            <a:r>
              <a:rPr lang="en-US" sz="2400" dirty="0" err="1">
                <a:solidFill>
                  <a:srgbClr val="FFFFFF"/>
                </a:solidFill>
              </a:rPr>
              <a:t>Mljet</a:t>
            </a:r>
            <a:r>
              <a:rPr lang="en-US" sz="2400" dirty="0">
                <a:solidFill>
                  <a:srgbClr val="FFFFFF"/>
                </a:solidFill>
              </a:rPr>
              <a:t> (History network, 2020)</a:t>
            </a:r>
          </a:p>
          <a:p>
            <a:pPr lvl="1"/>
            <a:r>
              <a:rPr lang="en-US" sz="2000" dirty="0">
                <a:solidFill>
                  <a:srgbClr val="FFFFFF"/>
                </a:solidFill>
              </a:rPr>
              <a:t>would soon become known throughout Europe as a </a:t>
            </a:r>
            <a:r>
              <a:rPr lang="en-US" sz="2000" i="1" dirty="0">
                <a:solidFill>
                  <a:srgbClr val="FFFFFF"/>
                </a:solidFill>
              </a:rPr>
              <a:t>lazaretto</a:t>
            </a:r>
            <a:r>
              <a:rPr lang="en-US" sz="2000" dirty="0">
                <a:solidFill>
                  <a:srgbClr val="FFFFFF"/>
                </a:solidFill>
              </a:rPr>
              <a:t>.</a:t>
            </a:r>
          </a:p>
          <a:p>
            <a:endParaRPr lang="en-US" sz="2400" dirty="0">
              <a:solidFill>
                <a:srgbClr val="FFFFFF"/>
              </a:solidFill>
            </a:endParaRPr>
          </a:p>
          <a:p>
            <a:pPr marL="0" indent="0">
              <a:buNone/>
            </a:pPr>
            <a:endParaRPr lang="en-US" sz="2400" dirty="0">
              <a:solidFill>
                <a:srgbClr val="FFFFFF"/>
              </a:solidFill>
            </a:endParaRPr>
          </a:p>
        </p:txBody>
      </p:sp>
    </p:spTree>
    <p:extLst>
      <p:ext uri="{BB962C8B-B14F-4D97-AF65-F5344CB8AC3E}">
        <p14:creationId xmlns:p14="http://schemas.microsoft.com/office/powerpoint/2010/main" val="132563745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28074FCA-25C7-4FEA-862D-CE5F8F6AB90E}"/>
              </a:ext>
            </a:extLst>
          </p:cNvPr>
          <p:cNvSpPr>
            <a:spLocks noGrp="1" noChangeArrowheads="1"/>
          </p:cNvSpPr>
          <p:nvPr>
            <p:ph type="body" idx="1"/>
          </p:nvPr>
        </p:nvSpPr>
        <p:spPr>
          <a:xfrm>
            <a:off x="6824253" y="766916"/>
            <a:ext cx="4719638" cy="4484177"/>
          </a:xfrm>
        </p:spPr>
        <p:txBody>
          <a:bodyPr/>
          <a:lstStyle/>
          <a:p>
            <a:pPr eaLnBrk="1" hangingPunct="1">
              <a:buFont typeface="Wingdings" panose="05000000000000000000" pitchFamily="2" charset="2"/>
              <a:buNone/>
              <a:defRPr/>
            </a:pPr>
            <a:r>
              <a:rPr lang="en-CA" b="1" dirty="0">
                <a:latin typeface="Cambria" panose="02040503050406030204" pitchFamily="18" charset="0"/>
                <a:ea typeface="Cambria" panose="02040503050406030204" pitchFamily="18" charset="0"/>
              </a:rPr>
              <a:t>Example of Adoption of Quarantine procedures involving people and goods arriving by sea and land in Gibraltar 1828</a:t>
            </a:r>
          </a:p>
        </p:txBody>
      </p:sp>
      <p:pic>
        <p:nvPicPr>
          <p:cNvPr id="43011" name="Picture 3" descr="proclamation copy">
            <a:extLst>
              <a:ext uri="{FF2B5EF4-FFF2-40B4-BE49-F238E27FC236}">
                <a16:creationId xmlns:a16="http://schemas.microsoft.com/office/drawing/2014/main" id="{507A9DE7-B5CE-4471-A311-C31496F6A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719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EB5D-3DA2-4268-AD08-BF895D5C2121}"/>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Recall</a:t>
            </a:r>
          </a:p>
        </p:txBody>
      </p:sp>
      <p:sp>
        <p:nvSpPr>
          <p:cNvPr id="3" name="Content Placeholder 2">
            <a:extLst>
              <a:ext uri="{FF2B5EF4-FFF2-40B4-BE49-F238E27FC236}">
                <a16:creationId xmlns:a16="http://schemas.microsoft.com/office/drawing/2014/main" id="{D420C828-1C44-43A4-9185-77EB56A1A4D2}"/>
              </a:ext>
            </a:extLst>
          </p:cNvPr>
          <p:cNvSpPr>
            <a:spLocks noGrp="1"/>
          </p:cNvSpPr>
          <p:nvPr>
            <p:ph sz="quarter" idx="1"/>
          </p:nvPr>
        </p:nvSpPr>
        <p:spPr>
          <a:xfrm>
            <a:off x="314960" y="1249680"/>
            <a:ext cx="11038840" cy="4927283"/>
          </a:xfrm>
        </p:spPr>
        <p:txBody>
          <a:bodyPr>
            <a:normAutofit fontScale="92500" lnSpcReduction="10000"/>
          </a:bodyPr>
          <a:lstStyle/>
          <a:p>
            <a:endParaRPr lang="en-US" dirty="0"/>
          </a:p>
          <a:p>
            <a:pPr marL="228600" lvl="3">
              <a:spcBef>
                <a:spcPts val="1000"/>
              </a:spcBef>
            </a:pPr>
            <a:r>
              <a:rPr lang="en-US" sz="2800" dirty="0">
                <a:latin typeface="Cambria" panose="02040503050406030204" pitchFamily="18" charset="0"/>
                <a:ea typeface="Cambria" panose="02040503050406030204" pitchFamily="18" charset="0"/>
              </a:rPr>
              <a:t>Quarantine: </a:t>
            </a:r>
          </a:p>
          <a:p>
            <a:pPr lvl="4"/>
            <a:r>
              <a:rPr lang="en-US" sz="2400" i="1" dirty="0" err="1">
                <a:latin typeface="Cambria" panose="02040503050406030204" pitchFamily="18" charset="0"/>
                <a:ea typeface="Cambria" panose="02040503050406030204" pitchFamily="18" charset="0"/>
              </a:rPr>
              <a:t>quarantena</a:t>
            </a:r>
            <a:r>
              <a:rPr lang="en-US" sz="2400" dirty="0">
                <a:latin typeface="Cambria" panose="02040503050406030204" pitchFamily="18" charset="0"/>
                <a:ea typeface="Cambria" panose="02040503050406030204" pitchFamily="18" charset="0"/>
              </a:rPr>
              <a:t>, meaning "forty days", used in the 14th–15th-centuries Venetian language and designating the period that all ships were required to be isolated before passengers and crew could go ashore during the Black Death plague epidemic</a:t>
            </a:r>
          </a:p>
          <a:p>
            <a:pPr lvl="4"/>
            <a:r>
              <a:rPr lang="en-US" sz="2400" dirty="0">
                <a:latin typeface="Cambria" panose="02040503050406030204" pitchFamily="18" charset="0"/>
                <a:ea typeface="Cambria" panose="02040503050406030204" pitchFamily="18" charset="0"/>
              </a:rPr>
              <a:t>a state, period, or place of isolation in which people or animals that have arrived from elsewhere or been exposed to infectious or contagious disease are placed.</a:t>
            </a:r>
          </a:p>
          <a:p>
            <a:pPr lvl="4"/>
            <a:r>
              <a:rPr lang="en-US" sz="2400" b="1" i="1" dirty="0">
                <a:latin typeface="Cambria" panose="02040503050406030204" pitchFamily="18" charset="0"/>
                <a:ea typeface="Cambria" panose="02040503050406030204" pitchFamily="18" charset="0"/>
              </a:rPr>
              <a:t>impose isolation </a:t>
            </a:r>
            <a:r>
              <a:rPr lang="en-US" sz="2400" dirty="0">
                <a:latin typeface="Cambria" panose="02040503050406030204" pitchFamily="18" charset="0"/>
                <a:ea typeface="Cambria" panose="02040503050406030204" pitchFamily="18" charset="0"/>
              </a:rPr>
              <a:t>on (a person, animal, or place)</a:t>
            </a:r>
          </a:p>
          <a:p>
            <a:r>
              <a:rPr lang="en-US" dirty="0">
                <a:latin typeface="Cambria" panose="02040503050406030204" pitchFamily="18" charset="0"/>
                <a:ea typeface="Cambria" panose="02040503050406030204" pitchFamily="18" charset="0"/>
              </a:rPr>
              <a:t>Quarantine (other definitions)</a:t>
            </a:r>
          </a:p>
          <a:p>
            <a:pPr lvl="4"/>
            <a:r>
              <a:rPr lang="en-US" sz="2400" dirty="0">
                <a:latin typeface="Cambria" panose="02040503050406030204" pitchFamily="18" charset="0"/>
                <a:ea typeface="Cambria" panose="02040503050406030204" pitchFamily="18" charset="0"/>
              </a:rPr>
              <a:t>Separates and restricts the movement of people who were exposed to a contagious disease to see if they become sick.</a:t>
            </a:r>
          </a:p>
          <a:p>
            <a:pPr lvl="4"/>
            <a:r>
              <a:rPr lang="en-US" sz="2400" dirty="0">
                <a:latin typeface="Cambria" panose="02040503050406030204" pitchFamily="18" charset="0"/>
                <a:ea typeface="Cambria" panose="02040503050406030204" pitchFamily="18" charset="0"/>
              </a:rPr>
              <a:t>The separation of a group of people from a population and the restriction of their movement to prevent the introduction and spread of a disease.</a:t>
            </a:r>
          </a:p>
          <a:p>
            <a:pPr lvl="4"/>
            <a:endParaRPr lang="en-US" dirty="0"/>
          </a:p>
          <a:p>
            <a:pPr lvl="4"/>
            <a:endParaRPr lang="en-US" dirty="0"/>
          </a:p>
          <a:p>
            <a:pPr lvl="2"/>
            <a:endParaRPr lang="en-US" dirty="0"/>
          </a:p>
        </p:txBody>
      </p:sp>
    </p:spTree>
    <p:extLst>
      <p:ext uri="{BB962C8B-B14F-4D97-AF65-F5344CB8AC3E}">
        <p14:creationId xmlns:p14="http://schemas.microsoft.com/office/powerpoint/2010/main" val="1346975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EFE3-B026-41CD-B7B7-7E1A1C10B882}"/>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Cordon </a:t>
            </a:r>
            <a:r>
              <a:rPr lang="en-US" dirty="0" err="1">
                <a:latin typeface="Cambria" panose="02040503050406030204" pitchFamily="18" charset="0"/>
                <a:ea typeface="Cambria" panose="02040503050406030204" pitchFamily="18" charset="0"/>
              </a:rPr>
              <a:t>sanitaires</a:t>
            </a:r>
            <a:br>
              <a:rPr lang="en-US" dirty="0"/>
            </a:br>
            <a:endParaRPr lang="en-US" dirty="0"/>
          </a:p>
        </p:txBody>
      </p:sp>
      <p:sp>
        <p:nvSpPr>
          <p:cNvPr id="3" name="Content Placeholder 2">
            <a:extLst>
              <a:ext uri="{FF2B5EF4-FFF2-40B4-BE49-F238E27FC236}">
                <a16:creationId xmlns:a16="http://schemas.microsoft.com/office/drawing/2014/main" id="{21EE3158-4680-45A9-8CBE-0618E72CBDFB}"/>
              </a:ext>
            </a:extLst>
          </p:cNvPr>
          <p:cNvSpPr>
            <a:spLocks noGrp="1"/>
          </p:cNvSpPr>
          <p:nvPr>
            <p:ph sz="quarter" idx="1"/>
          </p:nvPr>
        </p:nvSpPr>
        <p:spPr/>
        <p:txBody>
          <a:bodyPr>
            <a:normAutofit/>
          </a:bodyPr>
          <a:lstStyle/>
          <a:p>
            <a:endParaRPr lang="en-US" dirty="0"/>
          </a:p>
          <a:p>
            <a:pPr lvl="1"/>
            <a:endParaRPr lang="en-US" dirty="0"/>
          </a:p>
          <a:p>
            <a:endParaRPr lang="en-US" dirty="0"/>
          </a:p>
        </p:txBody>
      </p:sp>
      <p:pic>
        <p:nvPicPr>
          <p:cNvPr id="4" name="Picture 3" descr="cordon5">
            <a:extLst>
              <a:ext uri="{FF2B5EF4-FFF2-40B4-BE49-F238E27FC236}">
                <a16:creationId xmlns:a16="http://schemas.microsoft.com/office/drawing/2014/main" id="{2D855254-0710-4920-83FB-3223E07E4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158" y="1516698"/>
            <a:ext cx="7456424" cy="466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ABCBFC1-9134-4BF9-AAD4-CA62812616B6}"/>
              </a:ext>
            </a:extLst>
          </p:cNvPr>
          <p:cNvSpPr/>
          <p:nvPr/>
        </p:nvSpPr>
        <p:spPr>
          <a:xfrm>
            <a:off x="1403546" y="6393274"/>
            <a:ext cx="9628248" cy="369332"/>
          </a:xfrm>
          <a:prstGeom prst="rect">
            <a:avLst/>
          </a:prstGeom>
        </p:spPr>
        <p:txBody>
          <a:bodyPr wrap="square">
            <a:spAutoFit/>
          </a:bodyPr>
          <a:lstStyle/>
          <a:p>
            <a:r>
              <a:rPr lang="en-CA" b="1" dirty="0" err="1"/>
              <a:t>Pallenque</a:t>
            </a:r>
            <a:r>
              <a:rPr lang="en-CA" b="1" dirty="0"/>
              <a:t>: the establishment of a special marketplace where food and supplies could be procured</a:t>
            </a:r>
            <a:endParaRPr lang="en-US" dirty="0"/>
          </a:p>
        </p:txBody>
      </p:sp>
    </p:spTree>
    <p:extLst>
      <p:ext uri="{BB962C8B-B14F-4D97-AF65-F5344CB8AC3E}">
        <p14:creationId xmlns:p14="http://schemas.microsoft.com/office/powerpoint/2010/main" val="191415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90BD86-2E91-4672-BF74-95C86B95BA62}"/>
              </a:ext>
            </a:extLst>
          </p:cNvPr>
          <p:cNvPicPr>
            <a:picLocks noGrp="1" noChangeAspect="1"/>
          </p:cNvPicPr>
          <p:nvPr>
            <p:ph sz="half" idx="1"/>
          </p:nvPr>
        </p:nvPicPr>
        <p:blipFill>
          <a:blip r:embed="rId3"/>
          <a:stretch>
            <a:fillRect/>
          </a:stretch>
        </p:blipFill>
        <p:spPr>
          <a:xfrm>
            <a:off x="404445" y="0"/>
            <a:ext cx="2902201" cy="6830081"/>
          </a:xfrm>
          <a:prstGeom prst="rect">
            <a:avLst/>
          </a:prstGeom>
        </p:spPr>
      </p:pic>
      <p:sp>
        <p:nvSpPr>
          <p:cNvPr id="7" name="Content Placeholder 6">
            <a:extLst>
              <a:ext uri="{FF2B5EF4-FFF2-40B4-BE49-F238E27FC236}">
                <a16:creationId xmlns:a16="http://schemas.microsoft.com/office/drawing/2014/main" id="{EBD7A984-7A3B-4D1F-BB68-624CF86046B6}"/>
              </a:ext>
            </a:extLst>
          </p:cNvPr>
          <p:cNvSpPr>
            <a:spLocks noGrp="1"/>
          </p:cNvSpPr>
          <p:nvPr>
            <p:ph sz="half" idx="2"/>
          </p:nvPr>
        </p:nvSpPr>
        <p:spPr>
          <a:xfrm>
            <a:off x="3914775" y="504826"/>
            <a:ext cx="7650042" cy="5988050"/>
          </a:xfrm>
        </p:spPr>
        <p:txBody>
          <a:bodyPr/>
          <a:lstStyle/>
          <a:p>
            <a:r>
              <a:rPr lang="en-US" dirty="0">
                <a:latin typeface="Cambria" panose="02040503050406030204" pitchFamily="18" charset="0"/>
                <a:ea typeface="Cambria" panose="02040503050406030204" pitchFamily="18" charset="0"/>
              </a:rPr>
              <a:t>Pandemics of the past:</a:t>
            </a:r>
          </a:p>
          <a:p>
            <a:pPr lvl="1"/>
            <a:r>
              <a:rPr lang="en-US" dirty="0">
                <a:latin typeface="Cambria" panose="02040503050406030204" pitchFamily="18" charset="0"/>
                <a:ea typeface="Cambria" panose="02040503050406030204" pitchFamily="18" charset="0"/>
              </a:rPr>
              <a:t>Bubonic plague (second pandemic aka Black death): 1346-1353</a:t>
            </a:r>
          </a:p>
          <a:p>
            <a:pPr lvl="1"/>
            <a:r>
              <a:rPr lang="en-US" dirty="0">
                <a:latin typeface="Cambria" panose="02040503050406030204" pitchFamily="18" charset="0"/>
                <a:ea typeface="Cambria" panose="02040503050406030204" pitchFamily="18" charset="0"/>
              </a:rPr>
              <a:t>Cholera (6 pandemics </a:t>
            </a:r>
            <a:r>
              <a:rPr lang="en-US">
                <a:latin typeface="Cambria" panose="02040503050406030204" pitchFamily="18" charset="0"/>
                <a:ea typeface="Cambria" panose="02040503050406030204" pitchFamily="18" charset="0"/>
              </a:rPr>
              <a:t>):1817-1923-</a:t>
            </a:r>
          </a:p>
          <a:p>
            <a:pPr lvl="1"/>
            <a:r>
              <a:rPr lang="en-US">
                <a:latin typeface="Cambria" panose="02040503050406030204" pitchFamily="18" charset="0"/>
                <a:ea typeface="Cambria" panose="02040503050406030204" pitchFamily="18" charset="0"/>
              </a:rPr>
              <a:t>Bubonic </a:t>
            </a:r>
            <a:r>
              <a:rPr lang="en-US" dirty="0">
                <a:latin typeface="Cambria" panose="02040503050406030204" pitchFamily="18" charset="0"/>
                <a:ea typeface="Cambria" panose="02040503050406030204" pitchFamily="18" charset="0"/>
              </a:rPr>
              <a:t>plague (the third pandemic) : 1855</a:t>
            </a:r>
          </a:p>
          <a:p>
            <a:pPr lvl="1"/>
            <a:r>
              <a:rPr lang="en-US" dirty="0">
                <a:latin typeface="Cambria" panose="02040503050406030204" pitchFamily="18" charset="0"/>
                <a:ea typeface="Cambria" panose="02040503050406030204" pitchFamily="18" charset="0"/>
              </a:rPr>
              <a:t>Yellow fever: late 1800s</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Pandemics of the present:</a:t>
            </a:r>
          </a:p>
          <a:p>
            <a:pPr lvl="1"/>
            <a:r>
              <a:rPr lang="en-US" dirty="0">
                <a:latin typeface="Cambria" panose="02040503050406030204" pitchFamily="18" charset="0"/>
                <a:ea typeface="Cambria" panose="02040503050406030204" pitchFamily="18" charset="0"/>
              </a:rPr>
              <a:t>HIV/AIDS:1981-present</a:t>
            </a:r>
          </a:p>
          <a:p>
            <a:pPr lvl="1"/>
            <a:r>
              <a:rPr lang="en-US" dirty="0">
                <a:latin typeface="Cambria" panose="02040503050406030204" pitchFamily="18" charset="0"/>
                <a:ea typeface="Cambria" panose="02040503050406030204" pitchFamily="18" charset="0"/>
              </a:rPr>
              <a:t>SARS: 2002-2003</a:t>
            </a:r>
          </a:p>
          <a:p>
            <a:pPr lvl="1"/>
            <a:r>
              <a:rPr lang="en-US" dirty="0">
                <a:latin typeface="Cambria" panose="02040503050406030204" pitchFamily="18" charset="0"/>
                <a:ea typeface="Cambria" panose="02040503050406030204" pitchFamily="18" charset="0"/>
              </a:rPr>
              <a:t>Ebola:2014-2016</a:t>
            </a:r>
          </a:p>
        </p:txBody>
      </p:sp>
      <p:sp>
        <p:nvSpPr>
          <p:cNvPr id="8" name="Rectangle 7">
            <a:extLst>
              <a:ext uri="{FF2B5EF4-FFF2-40B4-BE49-F238E27FC236}">
                <a16:creationId xmlns:a16="http://schemas.microsoft.com/office/drawing/2014/main" id="{05C98599-91CD-4794-A9DD-AF998121674F}"/>
              </a:ext>
            </a:extLst>
          </p:cNvPr>
          <p:cNvSpPr/>
          <p:nvPr/>
        </p:nvSpPr>
        <p:spPr>
          <a:xfrm>
            <a:off x="76200" y="6581001"/>
            <a:ext cx="6096000" cy="276999"/>
          </a:xfrm>
          <a:prstGeom prst="rect">
            <a:avLst/>
          </a:prstGeom>
        </p:spPr>
        <p:txBody>
          <a:bodyPr>
            <a:spAutoFit/>
          </a:bodyPr>
          <a:lstStyle/>
          <a:p>
            <a:r>
              <a:rPr lang="en-US" sz="1200" dirty="0"/>
              <a:t>https://www.visualcapitalist.com/history-of-pandemics-deadliest/</a:t>
            </a:r>
          </a:p>
        </p:txBody>
      </p:sp>
    </p:spTree>
    <p:extLst>
      <p:ext uri="{BB962C8B-B14F-4D97-AF65-F5344CB8AC3E}">
        <p14:creationId xmlns:p14="http://schemas.microsoft.com/office/powerpoint/2010/main" val="167512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F0377-B38B-4B5E-8ABF-FFE3C2B22C53}"/>
              </a:ext>
            </a:extLst>
          </p:cNvPr>
          <p:cNvSpPr>
            <a:spLocks noGrp="1"/>
          </p:cNvSpPr>
          <p:nvPr>
            <p:ph type="title"/>
          </p:nvPr>
        </p:nvSpPr>
        <p:spPr>
          <a:xfrm>
            <a:off x="589560" y="856180"/>
            <a:ext cx="4560584" cy="1128068"/>
          </a:xfrm>
        </p:spPr>
        <p:txBody>
          <a:bodyPr anchor="ctr">
            <a:normAutofit/>
          </a:bodyPr>
          <a:lstStyle/>
          <a:p>
            <a:r>
              <a:rPr lang="en-US" sz="3700">
                <a:latin typeface="Cambria" panose="02040503050406030204" pitchFamily="18" charset="0"/>
                <a:ea typeface="Cambria" panose="02040503050406030204" pitchFamily="18" charset="0"/>
              </a:rPr>
              <a:t>Lazarettos</a:t>
            </a:r>
            <a:br>
              <a:rPr lang="en-US" sz="3700"/>
            </a:br>
            <a:endParaRPr lang="en-US" sz="37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E2704C-3D5F-48CE-82E8-03C3D9C0B6BF}"/>
              </a:ext>
            </a:extLst>
          </p:cNvPr>
          <p:cNvSpPr>
            <a:spLocks noGrp="1"/>
          </p:cNvSpPr>
          <p:nvPr>
            <p:ph idx="1"/>
          </p:nvPr>
        </p:nvSpPr>
        <p:spPr>
          <a:xfrm>
            <a:off x="159340" y="2090568"/>
            <a:ext cx="5526469" cy="4591585"/>
          </a:xfrm>
        </p:spPr>
        <p:txBody>
          <a:bodyPr anchor="ctr">
            <a:normAutofit fontScale="92500" lnSpcReduction="20000"/>
          </a:bodyPr>
          <a:lstStyle/>
          <a:p>
            <a:r>
              <a:rPr lang="en-US" sz="1800" dirty="0">
                <a:latin typeface="Cambria" panose="02040503050406030204" pitchFamily="18" charset="0"/>
                <a:ea typeface="Cambria" panose="02040503050406030204" pitchFamily="18" charset="0"/>
              </a:rPr>
              <a:t>Lazarettos were located far enough away from centers of civilization to restrict the spread of disease but close enough to transport the sick (</a:t>
            </a:r>
            <a:r>
              <a:rPr lang="en-US" sz="1800" dirty="0" err="1">
                <a:latin typeface="Cambria" panose="02040503050406030204" pitchFamily="18" charset="0"/>
                <a:ea typeface="Cambria" panose="02040503050406030204" pitchFamily="18" charset="0"/>
              </a:rPr>
              <a:t>Tognotti</a:t>
            </a:r>
            <a:r>
              <a:rPr lang="en-US" sz="1800" dirty="0">
                <a:latin typeface="Cambria" panose="02040503050406030204" pitchFamily="18" charset="0"/>
                <a:ea typeface="Cambria" panose="02040503050406030204" pitchFamily="18" charset="0"/>
              </a:rPr>
              <a:t>, 2013)</a:t>
            </a:r>
          </a:p>
          <a:p>
            <a:pPr lvl="1"/>
            <a:r>
              <a:rPr lang="en-US" sz="2200" dirty="0"/>
              <a:t>Where possible, lazarettos were located so that a natural barrier, such as a body water, separated them from the city</a:t>
            </a:r>
          </a:p>
          <a:p>
            <a:pPr lvl="1"/>
            <a:r>
              <a:rPr lang="en-US" sz="2200" dirty="0"/>
              <a:t>When natural barriers were not available, separation was achieved by encircling the lazaretto with a moat or ditch</a:t>
            </a:r>
          </a:p>
          <a:p>
            <a:pPr lvl="1"/>
            <a:r>
              <a:rPr lang="en-US" sz="2200" dirty="0"/>
              <a:t>In ports, lazarettos consisted of buildings used to isolate ship passengers and crew who had or were suspected of having plague.</a:t>
            </a:r>
          </a:p>
          <a:p>
            <a:r>
              <a:rPr lang="en-US" sz="2000" dirty="0">
                <a:latin typeface="Cambria" panose="02040503050406030204" pitchFamily="18" charset="0"/>
                <a:ea typeface="Cambria" panose="02040503050406030204" pitchFamily="18" charset="0"/>
              </a:rPr>
              <a:t>First permanent Lazaretto? Santa Maria di Nazareth was on the Venetian Lagoon in 1423 </a:t>
            </a:r>
          </a:p>
          <a:p>
            <a:r>
              <a:rPr lang="en-US" sz="2000" dirty="0">
                <a:latin typeface="Cambria" panose="02040503050406030204" pitchFamily="18" charset="0"/>
                <a:ea typeface="Cambria" panose="02040503050406030204" pitchFamily="18" charset="0"/>
              </a:rPr>
              <a:t>In 1476 in Marseille, France, a hospital for persons with leprosy was converted into a lazaretto.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A8A673-1652-429E-A34E-E1D4A93CE355}"/>
              </a:ext>
            </a:extLst>
          </p:cNvPr>
          <p:cNvPicPr>
            <a:picLocks noChangeAspect="1"/>
          </p:cNvPicPr>
          <p:nvPr/>
        </p:nvPicPr>
        <p:blipFill rotWithShape="1">
          <a:blip r:embed="rId3"/>
          <a:srcRect l="21308" r="1323"/>
          <a:stretch/>
        </p:blipFill>
        <p:spPr>
          <a:xfrm>
            <a:off x="5977788" y="799352"/>
            <a:ext cx="5425410" cy="5259296"/>
          </a:xfrm>
          <a:prstGeom prst="rect">
            <a:avLst/>
          </a:prstGeom>
        </p:spPr>
      </p:pic>
    </p:spTree>
    <p:extLst>
      <p:ext uri="{BB962C8B-B14F-4D97-AF65-F5344CB8AC3E}">
        <p14:creationId xmlns:p14="http://schemas.microsoft.com/office/powerpoint/2010/main" val="2296021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1BD2-70B4-4671-9F5B-808F3647A50F}"/>
              </a:ext>
            </a:extLst>
          </p:cNvPr>
          <p:cNvSpPr>
            <a:spLocks noGrp="1"/>
          </p:cNvSpPr>
          <p:nvPr>
            <p:ph type="title"/>
          </p:nvPr>
        </p:nvSpPr>
        <p:spPr>
          <a:xfrm>
            <a:off x="4965430" y="629268"/>
            <a:ext cx="6586491" cy="1286160"/>
          </a:xfrm>
        </p:spPr>
        <p:txBody>
          <a:bodyPr anchor="b">
            <a:normAutofit/>
          </a:bodyPr>
          <a:lstStyle/>
          <a:p>
            <a:r>
              <a:rPr lang="en-US" sz="3700"/>
              <a:t>Religion, persecution, and commemorations of the plague</a:t>
            </a:r>
          </a:p>
        </p:txBody>
      </p:sp>
      <p:sp>
        <p:nvSpPr>
          <p:cNvPr id="3" name="Content Placeholder 2">
            <a:extLst>
              <a:ext uri="{FF2B5EF4-FFF2-40B4-BE49-F238E27FC236}">
                <a16:creationId xmlns:a16="http://schemas.microsoft.com/office/drawing/2014/main" id="{6BA88842-4BEF-4B3F-A68A-F55CC4FA80C3}"/>
              </a:ext>
            </a:extLst>
          </p:cNvPr>
          <p:cNvSpPr>
            <a:spLocks noGrp="1"/>
          </p:cNvSpPr>
          <p:nvPr>
            <p:ph idx="1"/>
          </p:nvPr>
        </p:nvSpPr>
        <p:spPr>
          <a:xfrm>
            <a:off x="4942369" y="2447091"/>
            <a:ext cx="6586489" cy="3785419"/>
          </a:xfrm>
        </p:spPr>
        <p:txBody>
          <a:bodyPr>
            <a:normAutofit/>
          </a:bodyPr>
          <a:lstStyle/>
          <a:p>
            <a:r>
              <a:rPr lang="en-US" sz="2000" dirty="0">
                <a:latin typeface="Cambria" panose="02040503050406030204" pitchFamily="18" charset="0"/>
                <a:ea typeface="Cambria" panose="02040503050406030204" pitchFamily="18" charset="0"/>
              </a:rPr>
              <a:t>The </a:t>
            </a:r>
            <a:r>
              <a:rPr lang="en-US" sz="2000" dirty="0" err="1">
                <a:latin typeface="Cambria" panose="02040503050406030204" pitchFamily="18" charset="0"/>
                <a:ea typeface="Cambria" panose="02040503050406030204" pitchFamily="18" charset="0"/>
              </a:rPr>
              <a:t>Verziere</a:t>
            </a:r>
            <a:r>
              <a:rPr lang="en-US" sz="2000" dirty="0">
                <a:latin typeface="Cambria" panose="02040503050406030204" pitchFamily="18" charset="0"/>
                <a:ea typeface="Cambria" panose="02040503050406030204" pitchFamily="18" charset="0"/>
              </a:rPr>
              <a:t> column in Milan</a:t>
            </a:r>
          </a:p>
          <a:p>
            <a:pPr lvl="1"/>
            <a:r>
              <a:rPr lang="en-US" sz="2000" dirty="0">
                <a:latin typeface="Cambria" panose="02040503050406030204" pitchFamily="18" charset="0"/>
                <a:ea typeface="Cambria" panose="02040503050406030204" pitchFamily="18" charset="0"/>
              </a:rPr>
              <a:t>it was meant both a votive offering to celebrate the end of the epidemic of plague that occurred in Milan in 1576-1577</a:t>
            </a:r>
          </a:p>
          <a:p>
            <a:pPr lvl="1"/>
            <a:r>
              <a:rPr lang="en-US" sz="2000" dirty="0">
                <a:latin typeface="Cambria" panose="02040503050406030204" pitchFamily="18" charset="0"/>
                <a:ea typeface="Cambria" panose="02040503050406030204" pitchFamily="18" charset="0"/>
              </a:rPr>
              <a:t>and was a symbol of the power of Christianity to be opposed to the malicious power of the witches that were believed to inhabit the </a:t>
            </a:r>
            <a:r>
              <a:rPr lang="en-US" sz="2000" dirty="0" err="1">
                <a:latin typeface="Cambria" panose="02040503050406030204" pitchFamily="18" charset="0"/>
                <a:ea typeface="Cambria" panose="02040503050406030204" pitchFamily="18" charset="0"/>
              </a:rPr>
              <a:t>neighbourhood</a:t>
            </a:r>
            <a:endParaRPr lang="en-US" sz="2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6EDB02-3C56-493A-B2F4-1D7AFF845E97}"/>
              </a:ext>
            </a:extLst>
          </p:cNvPr>
          <p:cNvPicPr>
            <a:picLocks noChangeAspect="1"/>
          </p:cNvPicPr>
          <p:nvPr/>
        </p:nvPicPr>
        <p:blipFill rotWithShape="1">
          <a:blip r:embed="rId3"/>
          <a:srcRect t="2556" r="-1" b="941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A60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227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48BE5-B4EA-4E85-9AB8-6222B60E79FF}"/>
              </a:ext>
            </a:extLst>
          </p:cNvPr>
          <p:cNvSpPr>
            <a:spLocks noGrp="1"/>
          </p:cNvSpPr>
          <p:nvPr>
            <p:ph type="title"/>
          </p:nvPr>
        </p:nvSpPr>
        <p:spPr>
          <a:xfrm>
            <a:off x="964324" y="98361"/>
            <a:ext cx="10515600" cy="1325563"/>
          </a:xfrm>
        </p:spPr>
        <p:txBody>
          <a:bodyPr/>
          <a:lstStyle/>
          <a:p>
            <a:r>
              <a:rPr lang="en-US" dirty="0">
                <a:latin typeface="Cambria" panose="02040503050406030204" pitchFamily="18" charset="0"/>
                <a:ea typeface="Cambria" panose="02040503050406030204" pitchFamily="18" charset="0"/>
              </a:rPr>
              <a:t>The Black death: Second pandemic</a:t>
            </a:r>
          </a:p>
        </p:txBody>
      </p:sp>
      <p:sp>
        <p:nvSpPr>
          <p:cNvPr id="3" name="Content Placeholder 2">
            <a:extLst>
              <a:ext uri="{FF2B5EF4-FFF2-40B4-BE49-F238E27FC236}">
                <a16:creationId xmlns:a16="http://schemas.microsoft.com/office/drawing/2014/main" id="{15FB7828-E2B6-4DD0-BA2A-E62C06647F18}"/>
              </a:ext>
            </a:extLst>
          </p:cNvPr>
          <p:cNvSpPr>
            <a:spLocks noGrp="1"/>
          </p:cNvSpPr>
          <p:nvPr>
            <p:ph idx="1"/>
          </p:nvPr>
        </p:nvSpPr>
        <p:spPr>
          <a:xfrm>
            <a:off x="515005" y="1429407"/>
            <a:ext cx="8345215" cy="5428593"/>
          </a:xfrm>
        </p:spPr>
        <p:txBody>
          <a:bodyPr>
            <a:normAutofit fontScale="92500" lnSpcReduction="10000"/>
          </a:bodyPr>
          <a:lstStyle/>
          <a:p>
            <a:r>
              <a:rPr lang="en-US" dirty="0">
                <a:latin typeface="Cambria" panose="02040503050406030204" pitchFamily="18" charset="0"/>
                <a:ea typeface="Cambria" panose="02040503050406030204" pitchFamily="18" charset="0"/>
              </a:rPr>
              <a:t>The death toll is probably beyond any estimates, especially since there were many parts of the world where there were not any written records (Green, 2018)</a:t>
            </a:r>
          </a:p>
          <a:p>
            <a:r>
              <a:rPr lang="en-US" dirty="0">
                <a:latin typeface="Cambria" panose="02040503050406030204" pitchFamily="18" charset="0"/>
                <a:ea typeface="Cambria" panose="02040503050406030204" pitchFamily="18" charset="0"/>
              </a:rPr>
              <a:t>Human louse (</a:t>
            </a:r>
            <a:r>
              <a:rPr lang="en-US" i="1" dirty="0">
                <a:latin typeface="Cambria" panose="02040503050406030204" pitchFamily="18" charset="0"/>
                <a:ea typeface="Cambria" panose="02040503050406030204" pitchFamily="18" charset="0"/>
              </a:rPr>
              <a:t>P. </a:t>
            </a:r>
            <a:r>
              <a:rPr lang="en-US" i="1" dirty="0" err="1">
                <a:latin typeface="Cambria" panose="02040503050406030204" pitchFamily="18" charset="0"/>
                <a:ea typeface="Cambria" panose="02040503050406030204" pitchFamily="18" charset="0"/>
              </a:rPr>
              <a:t>humanus</a:t>
            </a:r>
            <a:r>
              <a:rPr lang="en-US" dirty="0">
                <a:latin typeface="Cambria" panose="02040503050406030204" pitchFamily="18" charset="0"/>
                <a:ea typeface="Cambria" panose="02040503050406030204" pitchFamily="18" charset="0"/>
              </a:rPr>
              <a:t>) and Human flea (</a:t>
            </a:r>
            <a:r>
              <a:rPr lang="en-US" i="1" dirty="0">
                <a:latin typeface="Cambria" panose="02040503050406030204" pitchFamily="18" charset="0"/>
                <a:ea typeface="Cambria" panose="02040503050406030204" pitchFamily="18" charset="0"/>
              </a:rPr>
              <a:t>P. </a:t>
            </a:r>
            <a:r>
              <a:rPr lang="en-US" i="1" dirty="0" err="1">
                <a:latin typeface="Cambria" panose="02040503050406030204" pitchFamily="18" charset="0"/>
                <a:ea typeface="Cambria" panose="02040503050406030204" pitchFamily="18" charset="0"/>
              </a:rPr>
              <a:t>irritans</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Human to human</a:t>
            </a:r>
          </a:p>
          <a:p>
            <a:pPr lvl="1"/>
            <a:r>
              <a:rPr lang="en-US" dirty="0">
                <a:latin typeface="Cambria" panose="02040503050406030204" pitchFamily="18" charset="0"/>
                <a:ea typeface="Cambria" panose="02040503050406030204" pitchFamily="18" charset="0"/>
              </a:rPr>
              <a:t>Transmission: Indirect insect ectoparasite vector</a:t>
            </a:r>
          </a:p>
          <a:p>
            <a:pPr marL="228600" lvl="1">
              <a:spcBef>
                <a:spcPts val="1000"/>
              </a:spcBef>
            </a:pPr>
            <a:r>
              <a:rPr lang="en-US" sz="2800" dirty="0">
                <a:latin typeface="Cambria" panose="02040503050406030204" pitchFamily="18" charset="0"/>
                <a:ea typeface="Cambria" panose="02040503050406030204" pitchFamily="18" charset="0"/>
              </a:rPr>
              <a:t>Most likely applies to the Justinian pandemic as well</a:t>
            </a:r>
          </a:p>
          <a:p>
            <a:pPr marL="228600" lvl="1">
              <a:spcBef>
                <a:spcPts val="1000"/>
              </a:spcBef>
            </a:pPr>
            <a:r>
              <a:rPr lang="en-US" sz="2800" dirty="0">
                <a:latin typeface="Cambria" panose="02040503050406030204" pitchFamily="18" charset="0"/>
                <a:ea typeface="Cambria" panose="02040503050406030204" pitchFamily="18" charset="0"/>
              </a:rPr>
              <a:t>Fast pace of spread of epidemic, where all inhabitants were infected in one household, but none in another</a:t>
            </a:r>
          </a:p>
          <a:p>
            <a:pPr marL="685800" lvl="2">
              <a:spcBef>
                <a:spcPts val="1000"/>
              </a:spcBef>
            </a:pPr>
            <a:r>
              <a:rPr lang="en-US" sz="2400" dirty="0">
                <a:latin typeface="Cambria" panose="02040503050406030204" pitchFamily="18" charset="0"/>
                <a:ea typeface="Cambria" panose="02040503050406030204" pitchFamily="18" charset="0"/>
              </a:rPr>
              <a:t>Fleas can survive for long periods without feeding in clothes, bedding, wool</a:t>
            </a:r>
          </a:p>
          <a:p>
            <a:pPr marL="228600" lvl="1">
              <a:spcBef>
                <a:spcPts val="1000"/>
              </a:spcBef>
            </a:pPr>
            <a:r>
              <a:rPr lang="en-US" sz="2800" dirty="0">
                <a:latin typeface="Cambria" panose="02040503050406030204" pitchFamily="18" charset="0"/>
                <a:ea typeface="Cambria" panose="02040503050406030204" pitchFamily="18" charset="0"/>
              </a:rPr>
              <a:t>Evidenced by only a few archaeological excavations of rats, and some areas with no rats in Norway and other Nordic countries</a:t>
            </a:r>
          </a:p>
          <a:p>
            <a:pPr lvl="2"/>
            <a:endParaRPr lang="en-US" dirty="0"/>
          </a:p>
        </p:txBody>
      </p:sp>
      <p:pic>
        <p:nvPicPr>
          <p:cNvPr id="5" name="Picture 4" descr="A rodent looking at the camera&#10;&#10;Description automatically generated">
            <a:extLst>
              <a:ext uri="{FF2B5EF4-FFF2-40B4-BE49-F238E27FC236}">
                <a16:creationId xmlns:a16="http://schemas.microsoft.com/office/drawing/2014/main" id="{5A2863A1-E0D7-4EC5-A1B3-62F3985E646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82912" y="2663444"/>
            <a:ext cx="2609088" cy="2770632"/>
          </a:xfrm>
          <a:prstGeom prst="rect">
            <a:avLst/>
          </a:prstGeom>
        </p:spPr>
      </p:pic>
      <p:sp>
        <p:nvSpPr>
          <p:cNvPr id="6" name="TextBox 5">
            <a:extLst>
              <a:ext uri="{FF2B5EF4-FFF2-40B4-BE49-F238E27FC236}">
                <a16:creationId xmlns:a16="http://schemas.microsoft.com/office/drawing/2014/main" id="{D24A4B2E-7BA9-45E6-B85A-02CA41CDF294}"/>
              </a:ext>
            </a:extLst>
          </p:cNvPr>
          <p:cNvSpPr txBox="1"/>
          <p:nvPr/>
        </p:nvSpPr>
        <p:spPr>
          <a:xfrm>
            <a:off x="9332976" y="5434076"/>
            <a:ext cx="2609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www.screwedontheboardwalk.com/2014_01_01_archive.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Graphic 7" descr="No sign">
            <a:extLst>
              <a:ext uri="{FF2B5EF4-FFF2-40B4-BE49-F238E27FC236}">
                <a16:creationId xmlns:a16="http://schemas.microsoft.com/office/drawing/2014/main" id="{1F468FF7-C79B-4596-8E76-0F46DEF590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1143" y="1853236"/>
            <a:ext cx="4480209" cy="4747172"/>
          </a:xfrm>
          <a:prstGeom prst="rect">
            <a:avLst/>
          </a:prstGeom>
        </p:spPr>
      </p:pic>
    </p:spTree>
    <p:extLst>
      <p:ext uri="{BB962C8B-B14F-4D97-AF65-F5344CB8AC3E}">
        <p14:creationId xmlns:p14="http://schemas.microsoft.com/office/powerpoint/2010/main" val="234423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1B06-FD72-4452-A305-14B6BB011D9B}"/>
              </a:ext>
            </a:extLst>
          </p:cNvPr>
          <p:cNvSpPr>
            <a:spLocks noGrp="1"/>
          </p:cNvSpPr>
          <p:nvPr>
            <p:ph type="title"/>
          </p:nvPr>
        </p:nvSpPr>
        <p:spPr>
          <a:xfrm>
            <a:off x="846285" y="0"/>
            <a:ext cx="10515600" cy="1325563"/>
          </a:xfrm>
        </p:spPr>
        <p:txBody>
          <a:bodyPr/>
          <a:lstStyle/>
          <a:p>
            <a:pPr algn="ctr"/>
            <a:r>
              <a:rPr lang="en-US" dirty="0">
                <a:latin typeface="Cambria" panose="02040503050406030204" pitchFamily="18" charset="0"/>
                <a:ea typeface="Cambria" panose="02040503050406030204" pitchFamily="18" charset="0"/>
              </a:rPr>
              <a:t>Plague doctors of 16</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and 17</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centuries</a:t>
            </a:r>
          </a:p>
        </p:txBody>
      </p:sp>
      <p:sp>
        <p:nvSpPr>
          <p:cNvPr id="3" name="Content Placeholder 2">
            <a:extLst>
              <a:ext uri="{FF2B5EF4-FFF2-40B4-BE49-F238E27FC236}">
                <a16:creationId xmlns:a16="http://schemas.microsoft.com/office/drawing/2014/main" id="{BBAFBE0A-F4A6-432E-BFB6-AE261ED1F685}"/>
              </a:ext>
            </a:extLst>
          </p:cNvPr>
          <p:cNvSpPr>
            <a:spLocks noGrp="1"/>
          </p:cNvSpPr>
          <p:nvPr>
            <p:ph idx="1"/>
          </p:nvPr>
        </p:nvSpPr>
        <p:spPr>
          <a:xfrm>
            <a:off x="425673" y="1124585"/>
            <a:ext cx="3292887" cy="5245735"/>
          </a:xfrm>
        </p:spPr>
        <p:txBody>
          <a:bodyPr/>
          <a:lstStyle/>
          <a:p>
            <a:r>
              <a:rPr lang="en-US" dirty="0">
                <a:latin typeface="Cambria" panose="02040503050406030204" pitchFamily="18" charset="0"/>
                <a:ea typeface="Cambria" panose="02040503050406030204" pitchFamily="18" charset="0"/>
              </a:rPr>
              <a:t>This style of dress with a waxed canvas or leather: long gown, overcoat, leggings, boots, gloves; hat; cane; bird-like mask; and spectacles was designed  by, Charles de </a:t>
            </a:r>
            <a:r>
              <a:rPr lang="en-US" dirty="0" err="1">
                <a:latin typeface="Cambria" panose="02040503050406030204" pitchFamily="18" charset="0"/>
                <a:ea typeface="Cambria" panose="02040503050406030204" pitchFamily="18" charset="0"/>
              </a:rPr>
              <a:t>L’Orme</a:t>
            </a:r>
            <a:r>
              <a:rPr lang="en-US" dirty="0">
                <a:latin typeface="Cambria" panose="02040503050406030204" pitchFamily="18" charset="0"/>
                <a:ea typeface="Cambria" panose="02040503050406030204" pitchFamily="18" charset="0"/>
              </a:rPr>
              <a:t> in 1619</a:t>
            </a:r>
          </a:p>
        </p:txBody>
      </p:sp>
      <p:pic>
        <p:nvPicPr>
          <p:cNvPr id="4" name="Picture 3">
            <a:extLst>
              <a:ext uri="{FF2B5EF4-FFF2-40B4-BE49-F238E27FC236}">
                <a16:creationId xmlns:a16="http://schemas.microsoft.com/office/drawing/2014/main" id="{5A656ABF-B9CC-4746-A559-6449128CBD6A}"/>
              </a:ext>
            </a:extLst>
          </p:cNvPr>
          <p:cNvPicPr>
            <a:picLocks noChangeAspect="1"/>
          </p:cNvPicPr>
          <p:nvPr/>
        </p:nvPicPr>
        <p:blipFill>
          <a:blip r:embed="rId3"/>
          <a:stretch>
            <a:fillRect/>
          </a:stretch>
        </p:blipFill>
        <p:spPr>
          <a:xfrm>
            <a:off x="8148976" y="1325563"/>
            <a:ext cx="4043024" cy="5569266"/>
          </a:xfrm>
          <a:prstGeom prst="rect">
            <a:avLst/>
          </a:prstGeom>
        </p:spPr>
      </p:pic>
      <p:pic>
        <p:nvPicPr>
          <p:cNvPr id="5" name="Content Placeholder 3">
            <a:extLst>
              <a:ext uri="{FF2B5EF4-FFF2-40B4-BE49-F238E27FC236}">
                <a16:creationId xmlns:a16="http://schemas.microsoft.com/office/drawing/2014/main" id="{70A40B46-A0A0-45BE-B5F2-DB8B90861C05}"/>
              </a:ext>
            </a:extLst>
          </p:cNvPr>
          <p:cNvPicPr>
            <a:picLocks noChangeAspect="1"/>
          </p:cNvPicPr>
          <p:nvPr/>
        </p:nvPicPr>
        <p:blipFill>
          <a:blip r:embed="rId4"/>
          <a:stretch>
            <a:fillRect/>
          </a:stretch>
        </p:blipFill>
        <p:spPr>
          <a:xfrm>
            <a:off x="4241693" y="1325563"/>
            <a:ext cx="3907283" cy="5532437"/>
          </a:xfrm>
          <a:prstGeom prst="rect">
            <a:avLst/>
          </a:prstGeom>
        </p:spPr>
      </p:pic>
    </p:spTree>
    <p:extLst>
      <p:ext uri="{BB962C8B-B14F-4D97-AF65-F5344CB8AC3E}">
        <p14:creationId xmlns:p14="http://schemas.microsoft.com/office/powerpoint/2010/main" val="7874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12DD0-A794-4C61-9376-5138D5CD4EFB}"/>
              </a:ext>
            </a:extLst>
          </p:cNvPr>
          <p:cNvSpPr>
            <a:spLocks noGrp="1"/>
          </p:cNvSpPr>
          <p:nvPr>
            <p:ph type="title"/>
          </p:nvPr>
        </p:nvSpPr>
        <p:spPr>
          <a:xfrm>
            <a:off x="578588" y="52367"/>
            <a:ext cx="10515600" cy="1325563"/>
          </a:xfrm>
        </p:spPr>
        <p:txBody>
          <a:bodyPr/>
          <a:lstStyle/>
          <a:p>
            <a:pPr algn="ctr"/>
            <a:r>
              <a:rPr lang="en-US" dirty="0">
                <a:latin typeface="Cambria" panose="02040503050406030204" pitchFamily="18" charset="0"/>
                <a:ea typeface="Cambria" panose="02040503050406030204" pitchFamily="18" charset="0"/>
              </a:rPr>
              <a:t>1650 or 1750 plague mask</a:t>
            </a:r>
          </a:p>
        </p:txBody>
      </p:sp>
      <p:pic>
        <p:nvPicPr>
          <p:cNvPr id="4" name="Content Placeholder 3">
            <a:extLst>
              <a:ext uri="{FF2B5EF4-FFF2-40B4-BE49-F238E27FC236}">
                <a16:creationId xmlns:a16="http://schemas.microsoft.com/office/drawing/2014/main" id="{88D4537C-3A17-42A6-8569-7455F0551B1C}"/>
              </a:ext>
            </a:extLst>
          </p:cNvPr>
          <p:cNvPicPr>
            <a:picLocks noGrp="1" noChangeAspect="1"/>
          </p:cNvPicPr>
          <p:nvPr>
            <p:ph idx="1"/>
          </p:nvPr>
        </p:nvPicPr>
        <p:blipFill>
          <a:blip r:embed="rId3"/>
          <a:stretch>
            <a:fillRect/>
          </a:stretch>
        </p:blipFill>
        <p:spPr>
          <a:xfrm>
            <a:off x="1907177" y="1147611"/>
            <a:ext cx="8020596" cy="5345264"/>
          </a:xfrm>
          <a:prstGeom prst="rect">
            <a:avLst/>
          </a:prstGeom>
        </p:spPr>
      </p:pic>
      <p:sp>
        <p:nvSpPr>
          <p:cNvPr id="5" name="Rectangle 4">
            <a:extLst>
              <a:ext uri="{FF2B5EF4-FFF2-40B4-BE49-F238E27FC236}">
                <a16:creationId xmlns:a16="http://schemas.microsoft.com/office/drawing/2014/main" id="{0AB5A97B-FCFA-4191-86C1-D6542CA47EAB}"/>
              </a:ext>
            </a:extLst>
          </p:cNvPr>
          <p:cNvSpPr/>
          <p:nvPr/>
        </p:nvSpPr>
        <p:spPr>
          <a:xfrm>
            <a:off x="1621486" y="6581001"/>
            <a:ext cx="11616267" cy="276999"/>
          </a:xfrm>
          <a:prstGeom prst="rect">
            <a:avLst/>
          </a:prstGeom>
        </p:spPr>
        <p:txBody>
          <a:bodyPr wrap="square">
            <a:spAutoFit/>
          </a:bodyPr>
          <a:lstStyle/>
          <a:p>
            <a:r>
              <a:rPr lang="en-US" sz="1200" dirty="0"/>
              <a:t>https://www.washingtonpost.com/travel/2020/04/22/tweet-asked-museums-show-off-their-creepiestobjects-dear-god-did-they-deliver/</a:t>
            </a:r>
          </a:p>
        </p:txBody>
      </p:sp>
      <p:sp>
        <p:nvSpPr>
          <p:cNvPr id="3" name="TextBox 2">
            <a:extLst>
              <a:ext uri="{FF2B5EF4-FFF2-40B4-BE49-F238E27FC236}">
                <a16:creationId xmlns:a16="http://schemas.microsoft.com/office/drawing/2014/main" id="{97E7FDDA-9371-4D01-B836-BDD94B4D55C5}"/>
              </a:ext>
            </a:extLst>
          </p:cNvPr>
          <p:cNvSpPr txBox="1"/>
          <p:nvPr/>
        </p:nvSpPr>
        <p:spPr>
          <a:xfrm>
            <a:off x="339634" y="4615543"/>
            <a:ext cx="1497874" cy="1754326"/>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From the </a:t>
            </a:r>
            <a:r>
              <a:rPr lang="en-US" dirty="0" err="1">
                <a:latin typeface="Cambria" panose="02040503050406030204" pitchFamily="18" charset="0"/>
                <a:ea typeface="Cambria" panose="02040503050406030204" pitchFamily="18" charset="0"/>
              </a:rPr>
              <a:t>Deutches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Historiche</a:t>
            </a:r>
            <a:r>
              <a:rPr lang="en-US" dirty="0">
                <a:latin typeface="Cambria" panose="02040503050406030204" pitchFamily="18" charset="0"/>
                <a:ea typeface="Cambria" panose="02040503050406030204" pitchFamily="18" charset="0"/>
              </a:rPr>
              <a:t> Museum in Berlin Germany</a:t>
            </a:r>
          </a:p>
        </p:txBody>
      </p:sp>
    </p:spTree>
    <p:extLst>
      <p:ext uri="{BB962C8B-B14F-4D97-AF65-F5344CB8AC3E}">
        <p14:creationId xmlns:p14="http://schemas.microsoft.com/office/powerpoint/2010/main" val="420319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F873BD-C6DD-40A9-8817-646A4179D811}"/>
              </a:ext>
            </a:extLst>
          </p:cNvPr>
          <p:cNvPicPr>
            <a:picLocks noChangeAspect="1"/>
          </p:cNvPicPr>
          <p:nvPr/>
        </p:nvPicPr>
        <p:blipFill rotWithShape="1">
          <a:blip r:embed="rId3"/>
          <a:srcRect r="1208"/>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8" name="Picture 7">
            <a:extLst>
              <a:ext uri="{FF2B5EF4-FFF2-40B4-BE49-F238E27FC236}">
                <a16:creationId xmlns:a16="http://schemas.microsoft.com/office/drawing/2014/main" id="{9BF360AD-7B98-4DA0-9866-598F93E31A60}"/>
              </a:ext>
            </a:extLst>
          </p:cNvPr>
          <p:cNvPicPr>
            <a:picLocks noChangeAspect="1"/>
          </p:cNvPicPr>
          <p:nvPr/>
        </p:nvPicPr>
        <p:blipFill rotWithShape="1">
          <a:blip r:embed="rId4"/>
          <a:srcRect t="46850" r="-2" b="377"/>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33C62D1E-2B33-4623-9EBA-BCF4E0402E8E}"/>
              </a:ext>
            </a:extLst>
          </p:cNvPr>
          <p:cNvPicPr>
            <a:picLocks noChangeAspect="1"/>
          </p:cNvPicPr>
          <p:nvPr/>
        </p:nvPicPr>
        <p:blipFill rotWithShape="1">
          <a:blip r:embed="rId5"/>
          <a:srcRect t="20391" r="-2" b="2781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a:extLst>
              <a:ext uri="{FF2B5EF4-FFF2-40B4-BE49-F238E27FC236}">
                <a16:creationId xmlns:a16="http://schemas.microsoft.com/office/drawing/2014/main" id="{554A35ED-A345-4ADC-9B45-3A20BB420E8D}"/>
              </a:ext>
            </a:extLst>
          </p:cNvPr>
          <p:cNvSpPr>
            <a:spLocks noGrp="1"/>
          </p:cNvSpPr>
          <p:nvPr>
            <p:ph type="title"/>
          </p:nvPr>
        </p:nvSpPr>
        <p:spPr>
          <a:xfrm>
            <a:off x="448056" y="685800"/>
            <a:ext cx="2807208" cy="1325563"/>
          </a:xfrm>
        </p:spPr>
        <p:txBody>
          <a:bodyPr>
            <a:normAutofit/>
          </a:bodyPr>
          <a:lstStyle/>
          <a:p>
            <a:r>
              <a:rPr lang="en-US" sz="2800">
                <a:latin typeface="Cambria" panose="02040503050406030204" pitchFamily="18" charset="0"/>
                <a:ea typeface="Cambria" panose="02040503050406030204" pitchFamily="18" charset="0"/>
              </a:rPr>
              <a:t>16</a:t>
            </a:r>
            <a:r>
              <a:rPr lang="en-US" sz="2800" baseline="30000">
                <a:latin typeface="Cambria" panose="02040503050406030204" pitchFamily="18" charset="0"/>
                <a:ea typeface="Cambria" panose="02040503050406030204" pitchFamily="18" charset="0"/>
              </a:rPr>
              <a:t>th</a:t>
            </a:r>
            <a:r>
              <a:rPr lang="en-US" sz="2800">
                <a:latin typeface="Cambria" panose="02040503050406030204" pitchFamily="18" charset="0"/>
                <a:ea typeface="Cambria" panose="02040503050406030204" pitchFamily="18" charset="0"/>
              </a:rPr>
              <a:t> and 17</a:t>
            </a:r>
            <a:r>
              <a:rPr lang="en-US" sz="2800" baseline="30000">
                <a:latin typeface="Cambria" panose="02040503050406030204" pitchFamily="18" charset="0"/>
                <a:ea typeface="Cambria" panose="02040503050406030204" pitchFamily="18" charset="0"/>
              </a:rPr>
              <a:t>th</a:t>
            </a:r>
            <a:r>
              <a:rPr lang="en-US" sz="2800">
                <a:latin typeface="Cambria" panose="02040503050406030204" pitchFamily="18" charset="0"/>
                <a:ea typeface="Cambria" panose="02040503050406030204" pitchFamily="18" charset="0"/>
              </a:rPr>
              <a:t> centuries plague “remedies”</a:t>
            </a:r>
          </a:p>
        </p:txBody>
      </p:sp>
      <p:sp>
        <p:nvSpPr>
          <p:cNvPr id="3" name="Content Placeholder 2">
            <a:extLst>
              <a:ext uri="{FF2B5EF4-FFF2-40B4-BE49-F238E27FC236}">
                <a16:creationId xmlns:a16="http://schemas.microsoft.com/office/drawing/2014/main" id="{7D15A095-3CF0-42BA-A380-3FCFD7DFD6B0}"/>
              </a:ext>
            </a:extLst>
          </p:cNvPr>
          <p:cNvSpPr>
            <a:spLocks noGrp="1"/>
          </p:cNvSpPr>
          <p:nvPr>
            <p:ph idx="1"/>
          </p:nvPr>
        </p:nvSpPr>
        <p:spPr>
          <a:xfrm>
            <a:off x="448056" y="2258568"/>
            <a:ext cx="2807208" cy="3922776"/>
          </a:xfrm>
        </p:spPr>
        <p:txBody>
          <a:bodyPr>
            <a:normAutofit/>
          </a:bodyPr>
          <a:lstStyle/>
          <a:p>
            <a:pPr marL="0" indent="0">
              <a:buNone/>
            </a:pPr>
            <a:r>
              <a:rPr lang="en-US" sz="1700" dirty="0">
                <a:hlinkClick r:id="rId6"/>
              </a:rPr>
              <a:t>https://wellcomecollection.org/articles/XGaG2hAAANfAsTGg</a:t>
            </a:r>
            <a:endParaRPr lang="en-US" sz="1700" dirty="0"/>
          </a:p>
        </p:txBody>
      </p:sp>
      <p:sp>
        <p:nvSpPr>
          <p:cNvPr id="7" name="Rectangle 6">
            <a:extLst>
              <a:ext uri="{FF2B5EF4-FFF2-40B4-BE49-F238E27FC236}">
                <a16:creationId xmlns:a16="http://schemas.microsoft.com/office/drawing/2014/main" id="{4DE24F38-5B41-45A6-88C5-3C1FE3CA880F}"/>
              </a:ext>
            </a:extLst>
          </p:cNvPr>
          <p:cNvSpPr/>
          <p:nvPr/>
        </p:nvSpPr>
        <p:spPr>
          <a:xfrm>
            <a:off x="3385701" y="6488658"/>
            <a:ext cx="6584682" cy="369332"/>
          </a:xfrm>
          <a:prstGeom prst="rect">
            <a:avLst/>
          </a:prstGeom>
        </p:spPr>
        <p:txBody>
          <a:bodyPr wrap="square">
            <a:spAutoFit/>
          </a:bodyPr>
          <a:lstStyle/>
          <a:p>
            <a:pPr>
              <a:spcAft>
                <a:spcPts val="600"/>
              </a:spcAft>
            </a:pPr>
            <a:r>
              <a:rPr lang="en-US" dirty="0">
                <a:solidFill>
                  <a:schemeClr val="bg1"/>
                </a:solidFill>
              </a:rPr>
              <a:t>Source: Science Museum. Attribution 4.0 International (CC BY 4.0)</a:t>
            </a:r>
          </a:p>
        </p:txBody>
      </p:sp>
    </p:spTree>
    <p:extLst>
      <p:ext uri="{BB962C8B-B14F-4D97-AF65-F5344CB8AC3E}">
        <p14:creationId xmlns:p14="http://schemas.microsoft.com/office/powerpoint/2010/main" val="2595310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EF2F-F1CA-45B4-9907-C0C068ED0A6A}"/>
              </a:ext>
            </a:extLst>
          </p:cNvPr>
          <p:cNvSpPr>
            <a:spLocks noGrp="1"/>
          </p:cNvSpPr>
          <p:nvPr>
            <p:ph type="title"/>
          </p:nvPr>
        </p:nvSpPr>
        <p:spPr>
          <a:xfrm>
            <a:off x="838200" y="365125"/>
            <a:ext cx="10591800" cy="1666875"/>
          </a:xfrm>
        </p:spPr>
        <p:txBody>
          <a:bodyPr>
            <a:normAutofit fontScale="90000"/>
          </a:bodyPr>
          <a:lstStyle/>
          <a:p>
            <a:r>
              <a:rPr lang="en-US" b="1" dirty="0">
                <a:latin typeface="Cambria" panose="02040503050406030204" pitchFamily="18" charset="0"/>
                <a:ea typeface="Cambria" panose="02040503050406030204" pitchFamily="18" charset="0"/>
              </a:rPr>
              <a:t>The third pandemic</a:t>
            </a:r>
            <a:br>
              <a:rPr lang="en-US" b="1" dirty="0">
                <a:latin typeface="Cambria" panose="02040503050406030204" pitchFamily="18" charset="0"/>
                <a:ea typeface="Cambria" panose="02040503050406030204" pitchFamily="18" charset="0"/>
              </a:rPr>
            </a:br>
            <a:br>
              <a:rPr lang="en-US" b="1" dirty="0">
                <a:latin typeface="Cambria" panose="02040503050406030204" pitchFamily="18" charset="0"/>
                <a:ea typeface="Cambria" panose="02040503050406030204" pitchFamily="18" charset="0"/>
              </a:rPr>
            </a:br>
            <a:r>
              <a:rPr lang="en-US" sz="3600" dirty="0">
                <a:latin typeface="Cambria" panose="02040503050406030204" pitchFamily="18" charset="0"/>
                <a:ea typeface="Cambria" panose="02040503050406030204" pitchFamily="18" charset="0"/>
              </a:rPr>
              <a:t>Rat “falls”-massive deaths of rats in the streets </a:t>
            </a:r>
          </a:p>
        </p:txBody>
      </p:sp>
      <p:pic>
        <p:nvPicPr>
          <p:cNvPr id="4" name="Picture 3">
            <a:extLst>
              <a:ext uri="{FF2B5EF4-FFF2-40B4-BE49-F238E27FC236}">
                <a16:creationId xmlns:a16="http://schemas.microsoft.com/office/drawing/2014/main" id="{2088E1C7-932D-40BA-8440-771C0B30EB99}"/>
              </a:ext>
            </a:extLst>
          </p:cNvPr>
          <p:cNvPicPr>
            <a:picLocks noChangeAspect="1"/>
          </p:cNvPicPr>
          <p:nvPr/>
        </p:nvPicPr>
        <p:blipFill>
          <a:blip r:embed="rId3"/>
          <a:stretch>
            <a:fillRect/>
          </a:stretch>
        </p:blipFill>
        <p:spPr>
          <a:xfrm>
            <a:off x="1310640" y="1982126"/>
            <a:ext cx="9916160" cy="4194837"/>
          </a:xfrm>
          <a:prstGeom prst="rect">
            <a:avLst/>
          </a:prstGeom>
        </p:spPr>
      </p:pic>
      <p:sp>
        <p:nvSpPr>
          <p:cNvPr id="6" name="Rectangle 5">
            <a:extLst>
              <a:ext uri="{FF2B5EF4-FFF2-40B4-BE49-F238E27FC236}">
                <a16:creationId xmlns:a16="http://schemas.microsoft.com/office/drawing/2014/main" id="{5DC65216-C68A-44D5-924F-6ABCB2C7DE95}"/>
              </a:ext>
            </a:extLst>
          </p:cNvPr>
          <p:cNvSpPr/>
          <p:nvPr/>
        </p:nvSpPr>
        <p:spPr>
          <a:xfrm>
            <a:off x="1087120" y="6176963"/>
            <a:ext cx="10139680" cy="369332"/>
          </a:xfrm>
          <a:prstGeom prst="rect">
            <a:avLst/>
          </a:prstGeom>
        </p:spPr>
        <p:txBody>
          <a:bodyPr wrap="square">
            <a:spAutoFit/>
          </a:bodyPr>
          <a:lstStyle/>
          <a:p>
            <a:r>
              <a:rPr lang="en-US" dirty="0"/>
              <a:t>http://sitn.hms.harvard.edu/flash/special-edition-on-infectious-disease/2014/plagues-of-the-past/</a:t>
            </a:r>
          </a:p>
        </p:txBody>
      </p:sp>
    </p:spTree>
    <p:extLst>
      <p:ext uri="{BB962C8B-B14F-4D97-AF65-F5344CB8AC3E}">
        <p14:creationId xmlns:p14="http://schemas.microsoft.com/office/powerpoint/2010/main" val="409908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ChangeArrowheads="1"/>
          </p:cNvSpPr>
          <p:nvPr/>
        </p:nvSpPr>
        <p:spPr bwMode="auto">
          <a:xfrm>
            <a:off x="636608" y="104934"/>
            <a:ext cx="6204984" cy="13449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Bef>
                <a:spcPct val="0"/>
              </a:spcBef>
              <a:spcAft>
                <a:spcPts val="600"/>
              </a:spcAft>
              <a:buNone/>
            </a:pPr>
            <a:r>
              <a:rPr lang="en-US" altLang="en-US" sz="4000" b="1" dirty="0">
                <a:latin typeface="Cambria" panose="02040503050406030204" pitchFamily="18" charset="0"/>
                <a:ea typeface="Cambria" panose="02040503050406030204" pitchFamily="18" charset="0"/>
                <a:cs typeface="+mj-cs"/>
              </a:rPr>
              <a:t>CHOLERA</a:t>
            </a:r>
          </a:p>
        </p:txBody>
      </p:sp>
      <p:sp>
        <p:nvSpPr>
          <p:cNvPr id="16387" name="Rectangle 3"/>
          <p:cNvSpPr>
            <a:spLocks noChangeArrowheads="1"/>
          </p:cNvSpPr>
          <p:nvPr/>
        </p:nvSpPr>
        <p:spPr bwMode="auto">
          <a:xfrm>
            <a:off x="544010" y="1192192"/>
            <a:ext cx="6748041" cy="54748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indent="-228600">
              <a:lnSpc>
                <a:spcPct val="90000"/>
              </a:lnSpc>
              <a:buFont typeface="Arial" panose="020B0604020202020204" pitchFamily="34" charset="0"/>
              <a:buChar char="•"/>
            </a:pPr>
            <a:r>
              <a:rPr lang="en-US" altLang="en-US" sz="2400" b="1" dirty="0">
                <a:latin typeface="Cambria" panose="02040503050406030204" pitchFamily="18" charset="0"/>
                <a:ea typeface="Cambria" panose="02040503050406030204" pitchFamily="18" charset="0"/>
              </a:rPr>
              <a:t>Caused by the toxin produced by the bacterium </a:t>
            </a:r>
            <a:r>
              <a:rPr lang="en-US" altLang="en-US" sz="2400" b="1" i="1" dirty="0">
                <a:latin typeface="Cambria" panose="02040503050406030204" pitchFamily="18" charset="0"/>
                <a:ea typeface="Cambria" panose="02040503050406030204" pitchFamily="18" charset="0"/>
              </a:rPr>
              <a:t>Vibrio cholerae </a:t>
            </a:r>
            <a:r>
              <a:rPr lang="en-US" altLang="en-US" sz="2400" b="1" dirty="0">
                <a:latin typeface="Cambria" panose="02040503050406030204" pitchFamily="18" charset="0"/>
                <a:ea typeface="Cambria" panose="02040503050406030204" pitchFamily="18" charset="0"/>
              </a:rPr>
              <a:t>upon colonization of the human small intestine</a:t>
            </a:r>
          </a:p>
          <a:p>
            <a:pPr indent="-228600">
              <a:lnSpc>
                <a:spcPct val="90000"/>
              </a:lnSpc>
              <a:buFont typeface="Arial" panose="020B0604020202020204" pitchFamily="34" charset="0"/>
              <a:buChar char="•"/>
            </a:pPr>
            <a:r>
              <a:rPr lang="en-US" altLang="en-US" sz="2400" b="1" dirty="0">
                <a:latin typeface="Cambria" panose="02040503050406030204" pitchFamily="18" charset="0"/>
                <a:ea typeface="Cambria" panose="02040503050406030204" pitchFamily="18" charset="0"/>
              </a:rPr>
              <a:t>the bacterium produces toxin that invades the cells causing violent diarrhea and vomiting, </a:t>
            </a:r>
            <a:r>
              <a:rPr lang="en-US" sz="2400" b="1" dirty="0">
                <a:latin typeface="Cambria" panose="02040503050406030204" pitchFamily="18" charset="0"/>
                <a:ea typeface="Cambria" panose="02040503050406030204" pitchFamily="18" charset="0"/>
              </a:rPr>
              <a:t>rapid heart rate, loss of skin elasticity, low blood pressure, thirst, and muscle cramps</a:t>
            </a:r>
            <a:endParaRPr lang="en-US" altLang="en-US" sz="2400" b="1" dirty="0">
              <a:latin typeface="Cambria" panose="02040503050406030204" pitchFamily="18" charset="0"/>
              <a:ea typeface="Cambria" panose="02040503050406030204" pitchFamily="18" charset="0"/>
            </a:endParaRPr>
          </a:p>
          <a:p>
            <a:pPr indent="-228600">
              <a:lnSpc>
                <a:spcPct val="90000"/>
              </a:lnSpc>
              <a:buFont typeface="Arial" panose="020B0604020202020204" pitchFamily="34" charset="0"/>
              <a:buChar char="•"/>
            </a:pPr>
            <a:r>
              <a:rPr lang="en-US" altLang="en-US" sz="2400" b="1" dirty="0">
                <a:latin typeface="Cambria" panose="02040503050406030204" pitchFamily="18" charset="0"/>
                <a:ea typeface="Cambria" panose="02040503050406030204" pitchFamily="18" charset="0"/>
              </a:rPr>
              <a:t>Death occurs primarily through dehydration </a:t>
            </a:r>
          </a:p>
          <a:p>
            <a:pPr lvl="1" indent="-228600" fontAlgn="base">
              <a:lnSpc>
                <a:spcPct val="90000"/>
              </a:lnSpc>
              <a:buFont typeface="Arial" panose="020B0604020202020204" pitchFamily="34" charset="0"/>
              <a:buChar char="•"/>
            </a:pPr>
            <a:r>
              <a:rPr lang="en-US" sz="1700" dirty="0">
                <a:latin typeface="Cambria" panose="02040503050406030204" pitchFamily="18" charset="0"/>
                <a:ea typeface="Cambria" panose="02040503050406030204" pitchFamily="18" charset="0"/>
              </a:rPr>
              <a:t>In the 1950, Dr </a:t>
            </a:r>
            <a:r>
              <a:rPr lang="en-US" sz="1700" dirty="0" err="1">
                <a:latin typeface="Cambria" panose="02040503050406030204" pitchFamily="18" charset="0"/>
                <a:ea typeface="Cambria" panose="02040503050406030204" pitchFamily="18" charset="0"/>
              </a:rPr>
              <a:t>Sambhu</a:t>
            </a:r>
            <a:r>
              <a:rPr lang="en-US" sz="1700" dirty="0">
                <a:latin typeface="Cambria" panose="02040503050406030204" pitchFamily="18" charset="0"/>
                <a:ea typeface="Cambria" panose="02040503050406030204" pitchFamily="18" charset="0"/>
              </a:rPr>
              <a:t> Nath De, a Calcutta-based scientist (present-day Kolkata), played a fundamental role in discovering the cholera toxin (enterotoxin).</a:t>
            </a:r>
          </a:p>
          <a:p>
            <a:pPr lvl="2" fontAlgn="base">
              <a:lnSpc>
                <a:spcPct val="90000"/>
              </a:lnSpc>
              <a:buFont typeface="Arial" panose="020B0604020202020204" pitchFamily="34" charset="0"/>
              <a:buChar char="•"/>
            </a:pPr>
            <a:r>
              <a:rPr lang="en-US" sz="1700" dirty="0">
                <a:latin typeface="Cambria" panose="02040503050406030204" pitchFamily="18" charset="0"/>
                <a:ea typeface="Cambria" panose="02040503050406030204" pitchFamily="18" charset="0"/>
              </a:rPr>
              <a:t>Clinical observations  showed “that dehydration was a sufficient cause of pathology of cholera that the cholera toxin can kill ‘merely’ by stimulating the secretion of water into the bowel.” (Wangchuk, 2019) </a:t>
            </a:r>
          </a:p>
          <a:p>
            <a:pPr indent="-228600">
              <a:lnSpc>
                <a:spcPct val="90000"/>
              </a:lnSpc>
              <a:buFont typeface="Arial" panose="020B0604020202020204" pitchFamily="34" charset="0"/>
              <a:buChar char="•"/>
            </a:pPr>
            <a:endParaRPr lang="en-US" altLang="en-US" sz="1700" b="1" i="1" dirty="0">
              <a:latin typeface="+mn-lt"/>
            </a:endParaRPr>
          </a:p>
        </p:txBody>
      </p:sp>
      <p:pic>
        <p:nvPicPr>
          <p:cNvPr id="2" name="Picture 1">
            <a:extLst>
              <a:ext uri="{FF2B5EF4-FFF2-40B4-BE49-F238E27FC236}">
                <a16:creationId xmlns:a16="http://schemas.microsoft.com/office/drawing/2014/main" id="{68107B68-AA5C-4F03-9FC0-DA388BE4F48D}"/>
              </a:ext>
            </a:extLst>
          </p:cNvPr>
          <p:cNvPicPr>
            <a:picLocks noChangeAspect="1"/>
          </p:cNvPicPr>
          <p:nvPr/>
        </p:nvPicPr>
        <p:blipFill>
          <a:blip r:embed="rId3"/>
          <a:stretch>
            <a:fillRect/>
          </a:stretch>
        </p:blipFill>
        <p:spPr>
          <a:xfrm>
            <a:off x="7829551" y="570091"/>
            <a:ext cx="4042409" cy="1759636"/>
          </a:xfrm>
          <a:prstGeom prst="rect">
            <a:avLst/>
          </a:prstGeom>
        </p:spPr>
      </p:pic>
      <p:pic>
        <p:nvPicPr>
          <p:cNvPr id="16389" name="Picture 5" descr="cholera therapy"/>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29551" y="3083313"/>
            <a:ext cx="4042410" cy="2880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7EA3-3A3F-4C77-ACA9-4522862C113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C5A9FE4-F240-461F-A925-B7304C769711}"/>
              </a:ext>
            </a:extLst>
          </p:cNvPr>
          <p:cNvPicPr>
            <a:picLocks noGrp="1" noChangeAspect="1"/>
          </p:cNvPicPr>
          <p:nvPr>
            <p:ph idx="1"/>
          </p:nvPr>
        </p:nvPicPr>
        <p:blipFill>
          <a:blip r:embed="rId3"/>
          <a:stretch>
            <a:fillRect/>
          </a:stretch>
        </p:blipFill>
        <p:spPr>
          <a:xfrm>
            <a:off x="2783632" y="116633"/>
            <a:ext cx="7100701" cy="6382659"/>
          </a:xfrm>
          <a:prstGeom prst="rect">
            <a:avLst/>
          </a:prstGeom>
        </p:spPr>
      </p:pic>
    </p:spTree>
    <p:extLst>
      <p:ext uri="{BB962C8B-B14F-4D97-AF65-F5344CB8AC3E}">
        <p14:creationId xmlns:p14="http://schemas.microsoft.com/office/powerpoint/2010/main" val="2649805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a:extLst>
              <a:ext uri="{FF2B5EF4-FFF2-40B4-BE49-F238E27FC236}">
                <a16:creationId xmlns:a16="http://schemas.microsoft.com/office/drawing/2014/main" id="{92AC7588-4885-46D5-8BD2-34F3448CD542}"/>
              </a:ext>
            </a:extLst>
          </p:cNvPr>
          <p:cNvSpPr>
            <a:spLocks noChangeArrowheads="1"/>
          </p:cNvSpPr>
          <p:nvPr/>
        </p:nvSpPr>
        <p:spPr bwMode="auto">
          <a:xfrm>
            <a:off x="2209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dirty="0"/>
              <a:t>CHOLERA</a:t>
            </a:r>
          </a:p>
        </p:txBody>
      </p:sp>
      <p:sp>
        <p:nvSpPr>
          <p:cNvPr id="151555" name="Rectangle 1027">
            <a:extLst>
              <a:ext uri="{FF2B5EF4-FFF2-40B4-BE49-F238E27FC236}">
                <a16:creationId xmlns:a16="http://schemas.microsoft.com/office/drawing/2014/main" id="{57B0437B-6544-4A79-8896-9E80B79518F5}"/>
              </a:ext>
            </a:extLst>
          </p:cNvPr>
          <p:cNvSpPr>
            <a:spLocks noChangeArrowheads="1"/>
          </p:cNvSpPr>
          <p:nvPr/>
        </p:nvSpPr>
        <p:spPr bwMode="auto">
          <a:xfrm>
            <a:off x="2209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US" b="1" dirty="0"/>
              <a:t>Within the family of micro-organisms causing cholera, there are 139 serotypes</a:t>
            </a:r>
          </a:p>
          <a:p>
            <a:pPr lvl="1"/>
            <a:r>
              <a:rPr lang="en-US" altLang="en-US" b="1" dirty="0"/>
              <a:t>of these only 2 have the capability of causing the disease in humans </a:t>
            </a:r>
          </a:p>
          <a:p>
            <a:pPr lvl="1"/>
            <a:r>
              <a:rPr lang="en-US" altLang="en-US" b="1" dirty="0"/>
              <a:t>type 01 and type 139</a:t>
            </a:r>
          </a:p>
          <a:p>
            <a:pPr lvl="1"/>
            <a:r>
              <a:rPr lang="en-US" altLang="en-US" b="1" dirty="0"/>
              <a:t>01 has the classical form and El Tor</a:t>
            </a:r>
          </a:p>
          <a:p>
            <a:pPr lvl="1"/>
            <a:r>
              <a:rPr lang="en-US" altLang="en-US" b="1" dirty="0"/>
              <a:t>El Tor is the causative agent of the 7</a:t>
            </a:r>
            <a:r>
              <a:rPr lang="en-US" altLang="en-US" b="1" baseline="30000" dirty="0"/>
              <a:t>th</a:t>
            </a:r>
            <a:r>
              <a:rPr lang="en-US" altLang="en-US" b="1" dirty="0"/>
              <a:t>  pandemic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445F-056D-4A7F-AA8E-772D35835CC7}"/>
              </a:ext>
            </a:extLst>
          </p:cNvPr>
          <p:cNvSpPr>
            <a:spLocks noGrp="1"/>
          </p:cNvSpPr>
          <p:nvPr>
            <p:ph type="title"/>
          </p:nvPr>
        </p:nvSpPr>
        <p:spPr/>
        <p:txBody>
          <a:bodyPr/>
          <a:lstStyle/>
          <a:p>
            <a:r>
              <a:rPr lang="en-US" sz="5500" spc="-50" dirty="0">
                <a:solidFill>
                  <a:srgbClr val="000000">
                    <a:lumMod val="75000"/>
                    <a:lumOff val="25000"/>
                  </a:srgbClr>
                </a:solidFill>
                <a:latin typeface="Bembo" panose="020F0302020204030204"/>
              </a:rPr>
              <a:t>The</a:t>
            </a:r>
            <a:r>
              <a:rPr lang="en-US" dirty="0"/>
              <a:t> </a:t>
            </a:r>
            <a:r>
              <a:rPr lang="en-US" sz="5500" spc="-50" dirty="0">
                <a:solidFill>
                  <a:srgbClr val="000000">
                    <a:lumMod val="75000"/>
                    <a:lumOff val="25000"/>
                  </a:srgbClr>
                </a:solidFill>
                <a:latin typeface="Bembo" panose="020F0302020204030204"/>
              </a:rPr>
              <a:t>Epidemiologic transition</a:t>
            </a:r>
            <a:endParaRPr lang="en-US" dirty="0"/>
          </a:p>
        </p:txBody>
      </p:sp>
      <p:sp>
        <p:nvSpPr>
          <p:cNvPr id="3" name="Content Placeholder 2">
            <a:extLst>
              <a:ext uri="{FF2B5EF4-FFF2-40B4-BE49-F238E27FC236}">
                <a16:creationId xmlns:a16="http://schemas.microsoft.com/office/drawing/2014/main" id="{8F61F571-85F7-42C3-97F5-142F59BE60EE}"/>
              </a:ext>
            </a:extLst>
          </p:cNvPr>
          <p:cNvSpPr>
            <a:spLocks noGrp="1"/>
          </p:cNvSpPr>
          <p:nvPr>
            <p:ph idx="1"/>
          </p:nvPr>
        </p:nvSpPr>
        <p:spPr/>
        <p:txBody>
          <a:bodyPr>
            <a:normAutofit/>
          </a:bodyPr>
          <a:lstStyle/>
          <a:p>
            <a:r>
              <a:rPr lang="en-CA" dirty="0">
                <a:latin typeface="Cambria" pitchFamily="18" charset="0"/>
              </a:rPr>
              <a:t>Originally proposed by </a:t>
            </a:r>
            <a:r>
              <a:rPr lang="en-CA" dirty="0" err="1">
                <a:latin typeface="Cambria" pitchFamily="18" charset="0"/>
              </a:rPr>
              <a:t>Omran</a:t>
            </a:r>
            <a:r>
              <a:rPr lang="en-CA" dirty="0">
                <a:latin typeface="Cambria" pitchFamily="18" charset="0"/>
              </a:rPr>
              <a:t> (1971) and revised in 1998</a:t>
            </a:r>
          </a:p>
          <a:p>
            <a:r>
              <a:rPr lang="en-CA" dirty="0">
                <a:latin typeface="Cambria" pitchFamily="18" charset="0"/>
              </a:rPr>
              <a:t>Belief that population’s health profile </a:t>
            </a:r>
            <a:r>
              <a:rPr lang="en-CA" i="1" dirty="0">
                <a:latin typeface="Cambria" pitchFamily="18" charset="0"/>
              </a:rPr>
              <a:t>changes</a:t>
            </a:r>
            <a:r>
              <a:rPr lang="en-CA" dirty="0">
                <a:latin typeface="Cambria" pitchFamily="18" charset="0"/>
              </a:rPr>
              <a:t> over time</a:t>
            </a:r>
          </a:p>
          <a:p>
            <a:r>
              <a:rPr lang="en-CA" dirty="0">
                <a:latin typeface="Cambria" pitchFamily="18" charset="0"/>
              </a:rPr>
              <a:t>It was based on social and scientific perspectives that involve changes in mortality, fertility,  health care, and social environment (e.g. standards of living)</a:t>
            </a:r>
          </a:p>
          <a:p>
            <a:r>
              <a:rPr lang="en-CA" dirty="0">
                <a:latin typeface="Cambria" pitchFamily="18" charset="0"/>
              </a:rPr>
              <a:t>The shift in the main causes of death from infectious diseases to degenerative cardiovascular diseases and cancers</a:t>
            </a:r>
          </a:p>
          <a:p>
            <a:pPr marL="0" indent="0">
              <a:buNone/>
            </a:pPr>
            <a:endParaRPr lang="en-US" sz="1800" dirty="0">
              <a:solidFill>
                <a:srgbClr val="222222"/>
              </a:solidFill>
              <a:latin typeface="Arial" panose="020B0604020202020204" pitchFamily="34" charset="0"/>
            </a:endParaRPr>
          </a:p>
        </p:txBody>
      </p:sp>
    </p:spTree>
    <p:extLst>
      <p:ext uri="{BB962C8B-B14F-4D97-AF65-F5344CB8AC3E}">
        <p14:creationId xmlns:p14="http://schemas.microsoft.com/office/powerpoint/2010/main" val="79924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2818" name="Object 2">
            <a:extLst>
              <a:ext uri="{FF2B5EF4-FFF2-40B4-BE49-F238E27FC236}">
                <a16:creationId xmlns:a16="http://schemas.microsoft.com/office/drawing/2014/main" id="{A4732EA9-A1FE-416A-8405-7E140EFDE106}"/>
              </a:ext>
            </a:extLst>
          </p:cNvPr>
          <p:cNvGraphicFramePr>
            <a:graphicFrameLocks noChangeAspect="1"/>
          </p:cNvGraphicFramePr>
          <p:nvPr/>
        </p:nvGraphicFramePr>
        <p:xfrm>
          <a:off x="1524000" y="0"/>
          <a:ext cx="7620000" cy="4191000"/>
        </p:xfrm>
        <a:graphic>
          <a:graphicData uri="http://schemas.openxmlformats.org/presentationml/2006/ole">
            <mc:AlternateContent xmlns:mc="http://schemas.openxmlformats.org/markup-compatibility/2006">
              <mc:Choice xmlns:v="urn:schemas-microsoft-com:vml" Requires="v">
                <p:oleObj spid="_x0000_s10254" name="STATISTICA Graph" r:id="rId3" imgW="6246000" imgH="4129920" progId="STATISTICAGraph">
                  <p:embed/>
                </p:oleObj>
              </mc:Choice>
              <mc:Fallback>
                <p:oleObj name="STATISTICA Graph" r:id="rId3" imgW="6246000" imgH="4129920" progId="STATISTICAGraph">
                  <p:embed/>
                  <p:pic>
                    <p:nvPicPr>
                      <p:cNvPr id="162818" name="Object 2">
                        <a:extLst>
                          <a:ext uri="{FF2B5EF4-FFF2-40B4-BE49-F238E27FC236}">
                            <a16:creationId xmlns:a16="http://schemas.microsoft.com/office/drawing/2014/main" id="{A4732EA9-A1FE-416A-8405-7E140EFDE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19" name="Text Box 3">
            <a:extLst>
              <a:ext uri="{FF2B5EF4-FFF2-40B4-BE49-F238E27FC236}">
                <a16:creationId xmlns:a16="http://schemas.microsoft.com/office/drawing/2014/main" id="{D3283C5B-EC1F-4983-9010-9E1DD6AD7618}"/>
              </a:ext>
            </a:extLst>
          </p:cNvPr>
          <p:cNvSpPr txBox="1">
            <a:spLocks noChangeArrowheads="1"/>
          </p:cNvSpPr>
          <p:nvPr/>
        </p:nvSpPr>
        <p:spPr bwMode="auto">
          <a:xfrm>
            <a:off x="6901453" y="838201"/>
            <a:ext cx="13354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i="1"/>
              <a:t>CHOLERA</a:t>
            </a:r>
            <a:br>
              <a:rPr lang="en-US" altLang="en-US" b="1" i="1"/>
            </a:br>
            <a:r>
              <a:rPr lang="en-US" altLang="en-US" b="1" i="1"/>
              <a:t>PANDEMICS</a:t>
            </a:r>
            <a:endParaRPr lang="en-US" altLang="en-US" i="1"/>
          </a:p>
        </p:txBody>
      </p:sp>
      <p:sp>
        <p:nvSpPr>
          <p:cNvPr id="162820" name="Text Box 4">
            <a:extLst>
              <a:ext uri="{FF2B5EF4-FFF2-40B4-BE49-F238E27FC236}">
                <a16:creationId xmlns:a16="http://schemas.microsoft.com/office/drawing/2014/main" id="{6E387A25-D43D-4B03-ACED-85F6AF04F6B8}"/>
              </a:ext>
            </a:extLst>
          </p:cNvPr>
          <p:cNvSpPr txBox="1">
            <a:spLocks noChangeArrowheads="1"/>
          </p:cNvSpPr>
          <p:nvPr/>
        </p:nvSpPr>
        <p:spPr bwMode="auto">
          <a:xfrm>
            <a:off x="1965326" y="4384676"/>
            <a:ext cx="8093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CA" altLang="en-US" sz="2800" b="1"/>
              <a:t>Not all cholera epidemics are of equal weight in terms of mortality</a:t>
            </a:r>
          </a:p>
          <a:p>
            <a:r>
              <a:rPr lang="en-CA" altLang="en-US" sz="2800" b="1"/>
              <a:t>At times, a cholera epidemic can fall well outside the range of normal variation in mortality</a:t>
            </a:r>
            <a:r>
              <a:rPr lang="en-CA" altLang="en-US"/>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a:extLst>
              <a:ext uri="{FF2B5EF4-FFF2-40B4-BE49-F238E27FC236}">
                <a16:creationId xmlns:a16="http://schemas.microsoft.com/office/drawing/2014/main" id="{2E1883F6-C9A7-43C2-BDB2-3E7646484DF4}"/>
              </a:ext>
            </a:extLst>
          </p:cNvPr>
          <p:cNvSpPr txBox="1">
            <a:spLocks noChangeArrowheads="1"/>
          </p:cNvSpPr>
          <p:nvPr/>
        </p:nvSpPr>
        <p:spPr bwMode="auto">
          <a:xfrm>
            <a:off x="1752600" y="193675"/>
            <a:ext cx="793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b="1" dirty="0"/>
          </a:p>
        </p:txBody>
      </p:sp>
      <p:sp>
        <p:nvSpPr>
          <p:cNvPr id="118788" name="Text Box 4">
            <a:extLst>
              <a:ext uri="{FF2B5EF4-FFF2-40B4-BE49-F238E27FC236}">
                <a16:creationId xmlns:a16="http://schemas.microsoft.com/office/drawing/2014/main" id="{EE55BDEA-883B-4973-880F-214925DC7A79}"/>
              </a:ext>
            </a:extLst>
          </p:cNvPr>
          <p:cNvSpPr txBox="1">
            <a:spLocks noChangeArrowheads="1"/>
          </p:cNvSpPr>
          <p:nvPr/>
        </p:nvSpPr>
        <p:spPr bwMode="auto">
          <a:xfrm>
            <a:off x="5791200" y="4648200"/>
            <a:ext cx="2667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rgbClr val="CC3300"/>
                </a:solidFill>
              </a:rPr>
              <a:t>C1837</a:t>
            </a:r>
          </a:p>
          <a:p>
            <a:pPr algn="ctr"/>
            <a:r>
              <a:rPr lang="en-US" altLang="en-US" sz="2800" b="1" dirty="0">
                <a:solidFill>
                  <a:srgbClr val="CC3300"/>
                </a:solidFill>
              </a:rPr>
              <a:t>8785C 4252D</a:t>
            </a:r>
          </a:p>
        </p:txBody>
      </p:sp>
      <p:sp>
        <p:nvSpPr>
          <p:cNvPr id="118789" name="Rectangle 5">
            <a:extLst>
              <a:ext uri="{FF2B5EF4-FFF2-40B4-BE49-F238E27FC236}">
                <a16:creationId xmlns:a16="http://schemas.microsoft.com/office/drawing/2014/main" id="{FFD1F359-35EE-423F-A389-40D3A3C41FA6}"/>
              </a:ext>
            </a:extLst>
          </p:cNvPr>
          <p:cNvSpPr>
            <a:spLocks noChangeArrowheads="1"/>
          </p:cNvSpPr>
          <p:nvPr/>
        </p:nvSpPr>
        <p:spPr bwMode="auto">
          <a:xfrm>
            <a:off x="1905001" y="3810000"/>
            <a:ext cx="22637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dirty="0">
                <a:solidFill>
                  <a:srgbClr val="CC3300"/>
                </a:solidFill>
              </a:rPr>
              <a:t>C1850</a:t>
            </a:r>
          </a:p>
          <a:p>
            <a:pPr algn="ctr"/>
            <a:r>
              <a:rPr lang="en-US" altLang="en-US" sz="2800" b="1" dirty="0">
                <a:solidFill>
                  <a:srgbClr val="CC3300"/>
                </a:solidFill>
              </a:rPr>
              <a:t>4029C 1736D</a:t>
            </a:r>
          </a:p>
        </p:txBody>
      </p:sp>
      <p:sp>
        <p:nvSpPr>
          <p:cNvPr id="118790" name="Rectangle 6">
            <a:extLst>
              <a:ext uri="{FF2B5EF4-FFF2-40B4-BE49-F238E27FC236}">
                <a16:creationId xmlns:a16="http://schemas.microsoft.com/office/drawing/2014/main" id="{A1A9A760-F314-490A-9E79-A097968BDBD9}"/>
              </a:ext>
            </a:extLst>
          </p:cNvPr>
          <p:cNvSpPr>
            <a:spLocks noChangeArrowheads="1"/>
          </p:cNvSpPr>
          <p:nvPr/>
        </p:nvSpPr>
        <p:spPr bwMode="auto">
          <a:xfrm>
            <a:off x="6275388" y="2708275"/>
            <a:ext cx="2209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solidFill>
                  <a:srgbClr val="CC3300"/>
                </a:solidFill>
              </a:rPr>
              <a:t>C1865</a:t>
            </a:r>
          </a:p>
          <a:p>
            <a:pPr algn="ctr"/>
            <a:r>
              <a:rPr lang="en-US" altLang="en-US" sz="2800" b="1" dirty="0">
                <a:solidFill>
                  <a:srgbClr val="CC3300"/>
                </a:solidFill>
              </a:rPr>
              <a:t>2807C 1732D</a:t>
            </a:r>
          </a:p>
        </p:txBody>
      </p:sp>
      <p:sp>
        <p:nvSpPr>
          <p:cNvPr id="118791" name="Rectangle 7">
            <a:extLst>
              <a:ext uri="{FF2B5EF4-FFF2-40B4-BE49-F238E27FC236}">
                <a16:creationId xmlns:a16="http://schemas.microsoft.com/office/drawing/2014/main" id="{60F0BD50-B549-46F9-B930-57ADC977E1D7}"/>
              </a:ext>
            </a:extLst>
          </p:cNvPr>
          <p:cNvSpPr>
            <a:spLocks noChangeArrowheads="1"/>
          </p:cNvSpPr>
          <p:nvPr/>
        </p:nvSpPr>
        <p:spPr bwMode="auto">
          <a:xfrm>
            <a:off x="1905000" y="2209800"/>
            <a:ext cx="2514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dirty="0">
                <a:solidFill>
                  <a:srgbClr val="CC3300"/>
                </a:solidFill>
              </a:rPr>
              <a:t>C1867</a:t>
            </a:r>
          </a:p>
          <a:p>
            <a:r>
              <a:rPr lang="en-US" altLang="en-US" sz="2800" b="1" dirty="0">
                <a:solidFill>
                  <a:srgbClr val="CC3300"/>
                </a:solidFill>
              </a:rPr>
              <a:t>403C 259D</a:t>
            </a:r>
          </a:p>
        </p:txBody>
      </p:sp>
      <p:sp>
        <p:nvSpPr>
          <p:cNvPr id="118792" name="Rectangle 8">
            <a:extLst>
              <a:ext uri="{FF2B5EF4-FFF2-40B4-BE49-F238E27FC236}">
                <a16:creationId xmlns:a16="http://schemas.microsoft.com/office/drawing/2014/main" id="{F17C6959-1F9C-4AD1-B4CA-EF86664E2B9D}"/>
              </a:ext>
            </a:extLst>
          </p:cNvPr>
          <p:cNvSpPr>
            <a:spLocks noChangeArrowheads="1"/>
          </p:cNvSpPr>
          <p:nvPr/>
        </p:nvSpPr>
        <p:spPr bwMode="auto">
          <a:xfrm>
            <a:off x="4420361" y="863601"/>
            <a:ext cx="17796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solidFill>
                  <a:srgbClr val="CC3300"/>
                </a:solidFill>
              </a:rPr>
              <a:t>C1887</a:t>
            </a:r>
          </a:p>
          <a:p>
            <a:pPr algn="ctr"/>
            <a:r>
              <a:rPr lang="en-US" altLang="en-US" sz="2800" b="1" dirty="0">
                <a:solidFill>
                  <a:srgbClr val="CC3300"/>
                </a:solidFill>
              </a:rPr>
              <a:t>471C 352D</a:t>
            </a:r>
          </a:p>
        </p:txBody>
      </p:sp>
      <p:sp>
        <p:nvSpPr>
          <p:cNvPr id="118793" name="Rectangle 9">
            <a:extLst>
              <a:ext uri="{FF2B5EF4-FFF2-40B4-BE49-F238E27FC236}">
                <a16:creationId xmlns:a16="http://schemas.microsoft.com/office/drawing/2014/main" id="{B81630C3-2FC7-4AFA-ADC8-68D7B1EFD89C}"/>
              </a:ext>
            </a:extLst>
          </p:cNvPr>
          <p:cNvSpPr>
            <a:spLocks noChangeArrowheads="1"/>
          </p:cNvSpPr>
          <p:nvPr/>
        </p:nvSpPr>
        <p:spPr bwMode="auto">
          <a:xfrm>
            <a:off x="1976366" y="177801"/>
            <a:ext cx="17876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a:solidFill>
                  <a:srgbClr val="CC3300"/>
                </a:solidFill>
                <a:latin typeface="Cambria" panose="02040503050406030204" pitchFamily="18" charset="0"/>
                <a:ea typeface="Cambria" panose="02040503050406030204" pitchFamily="18" charset="0"/>
              </a:rPr>
              <a:t>C1911</a:t>
            </a:r>
          </a:p>
          <a:p>
            <a:pPr algn="ctr"/>
            <a:r>
              <a:rPr lang="en-US" altLang="en-US" sz="2800" b="1" dirty="0">
                <a:solidFill>
                  <a:srgbClr val="CC3300"/>
                </a:solidFill>
                <a:latin typeface="Cambria" panose="02040503050406030204" pitchFamily="18" charset="0"/>
                <a:ea typeface="Cambria" panose="02040503050406030204" pitchFamily="18" charset="0"/>
              </a:rPr>
              <a:t>116C 85D</a:t>
            </a:r>
          </a:p>
        </p:txBody>
      </p:sp>
      <p:sp>
        <p:nvSpPr>
          <p:cNvPr id="118795" name="Text Box 11">
            <a:extLst>
              <a:ext uri="{FF2B5EF4-FFF2-40B4-BE49-F238E27FC236}">
                <a16:creationId xmlns:a16="http://schemas.microsoft.com/office/drawing/2014/main" id="{514339D3-D7CF-43FD-8B34-AF73DA29CAAC}"/>
              </a:ext>
            </a:extLst>
          </p:cNvPr>
          <p:cNvSpPr txBox="1">
            <a:spLocks noChangeArrowheads="1"/>
          </p:cNvSpPr>
          <p:nvPr/>
        </p:nvSpPr>
        <p:spPr bwMode="auto">
          <a:xfrm>
            <a:off x="4114800" y="568483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sz="1400" b="1" dirty="0">
              <a:solidFill>
                <a:schemeClr val="accent2"/>
              </a:solidFill>
            </a:endParaRPr>
          </a:p>
        </p:txBody>
      </p:sp>
      <p:sp>
        <p:nvSpPr>
          <p:cNvPr id="118796" name="Text Box 12">
            <a:extLst>
              <a:ext uri="{FF2B5EF4-FFF2-40B4-BE49-F238E27FC236}">
                <a16:creationId xmlns:a16="http://schemas.microsoft.com/office/drawing/2014/main" id="{BBC636FF-DA6E-42B8-A683-31671CE50C34}"/>
              </a:ext>
            </a:extLst>
          </p:cNvPr>
          <p:cNvSpPr txBox="1">
            <a:spLocks noChangeArrowheads="1"/>
          </p:cNvSpPr>
          <p:nvPr/>
        </p:nvSpPr>
        <p:spPr bwMode="auto">
          <a:xfrm>
            <a:off x="3733801" y="3429000"/>
            <a:ext cx="1019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sz="1400" b="1" dirty="0">
              <a:solidFill>
                <a:schemeClr val="accent2"/>
              </a:solidFill>
            </a:endParaRPr>
          </a:p>
        </p:txBody>
      </p:sp>
      <p:sp>
        <p:nvSpPr>
          <p:cNvPr id="118797" name="Text Box 13">
            <a:extLst>
              <a:ext uri="{FF2B5EF4-FFF2-40B4-BE49-F238E27FC236}">
                <a16:creationId xmlns:a16="http://schemas.microsoft.com/office/drawing/2014/main" id="{7FAA7868-F806-424B-8B0F-59E0A121D620}"/>
              </a:ext>
            </a:extLst>
          </p:cNvPr>
          <p:cNvSpPr txBox="1">
            <a:spLocks noChangeArrowheads="1"/>
          </p:cNvSpPr>
          <p:nvPr/>
        </p:nvSpPr>
        <p:spPr bwMode="auto">
          <a:xfrm>
            <a:off x="3657600" y="22098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sz="1400" b="1" dirty="0">
              <a:solidFill>
                <a:schemeClr val="accent2"/>
              </a:solidFill>
            </a:endParaRPr>
          </a:p>
        </p:txBody>
      </p:sp>
      <p:sp>
        <p:nvSpPr>
          <p:cNvPr id="118798" name="Text Box 14">
            <a:extLst>
              <a:ext uri="{FF2B5EF4-FFF2-40B4-BE49-F238E27FC236}">
                <a16:creationId xmlns:a16="http://schemas.microsoft.com/office/drawing/2014/main" id="{71E1B29A-42D0-41DE-82F1-4A0F15DC7DD9}"/>
              </a:ext>
            </a:extLst>
          </p:cNvPr>
          <p:cNvSpPr txBox="1">
            <a:spLocks noChangeArrowheads="1"/>
          </p:cNvSpPr>
          <p:nvPr/>
        </p:nvSpPr>
        <p:spPr bwMode="auto">
          <a:xfrm>
            <a:off x="5081588" y="431323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sz="1400" b="1" dirty="0">
              <a:solidFill>
                <a:schemeClr val="accent2"/>
              </a:solidFill>
            </a:endParaRPr>
          </a:p>
        </p:txBody>
      </p:sp>
      <p:sp>
        <p:nvSpPr>
          <p:cNvPr id="118799" name="Text Box 15">
            <a:extLst>
              <a:ext uri="{FF2B5EF4-FFF2-40B4-BE49-F238E27FC236}">
                <a16:creationId xmlns:a16="http://schemas.microsoft.com/office/drawing/2014/main" id="{3D487B2C-49D5-4087-8C1C-8DC3880BA0EA}"/>
              </a:ext>
            </a:extLst>
          </p:cNvPr>
          <p:cNvSpPr txBox="1">
            <a:spLocks noChangeArrowheads="1"/>
          </p:cNvSpPr>
          <p:nvPr/>
        </p:nvSpPr>
        <p:spPr bwMode="auto">
          <a:xfrm>
            <a:off x="4784726" y="5746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dirty="0"/>
          </a:p>
        </p:txBody>
      </p:sp>
      <p:sp>
        <p:nvSpPr>
          <p:cNvPr id="118801" name="Text Box 17">
            <a:extLst>
              <a:ext uri="{FF2B5EF4-FFF2-40B4-BE49-F238E27FC236}">
                <a16:creationId xmlns:a16="http://schemas.microsoft.com/office/drawing/2014/main" id="{0345EE35-2588-408C-8F5C-AED78092C1E3}"/>
              </a:ext>
            </a:extLst>
          </p:cNvPr>
          <p:cNvSpPr txBox="1">
            <a:spLocks noChangeArrowheads="1"/>
          </p:cNvSpPr>
          <p:nvPr/>
        </p:nvSpPr>
        <p:spPr bwMode="auto">
          <a:xfrm>
            <a:off x="7258050" y="4111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b="1" dirty="0"/>
          </a:p>
        </p:txBody>
      </p:sp>
      <p:sp>
        <p:nvSpPr>
          <p:cNvPr id="118802" name="Text Box 18">
            <a:extLst>
              <a:ext uri="{FF2B5EF4-FFF2-40B4-BE49-F238E27FC236}">
                <a16:creationId xmlns:a16="http://schemas.microsoft.com/office/drawing/2014/main" id="{373E32D8-8BA5-488F-9F3A-3A2D5281670B}"/>
              </a:ext>
            </a:extLst>
          </p:cNvPr>
          <p:cNvSpPr txBox="1">
            <a:spLocks noChangeArrowheads="1"/>
          </p:cNvSpPr>
          <p:nvPr/>
        </p:nvSpPr>
        <p:spPr bwMode="auto">
          <a:xfrm>
            <a:off x="7054850" y="1554163"/>
            <a:ext cx="361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b="1" dirty="0"/>
          </a:p>
        </p:txBody>
      </p:sp>
      <p:sp>
        <p:nvSpPr>
          <p:cNvPr id="118803" name="Text Box 19">
            <a:extLst>
              <a:ext uri="{FF2B5EF4-FFF2-40B4-BE49-F238E27FC236}">
                <a16:creationId xmlns:a16="http://schemas.microsoft.com/office/drawing/2014/main" id="{8FA23161-7B6C-40B7-940C-673E4471701B}"/>
              </a:ext>
            </a:extLst>
          </p:cNvPr>
          <p:cNvSpPr txBox="1">
            <a:spLocks noChangeArrowheads="1"/>
          </p:cNvSpPr>
          <p:nvPr/>
        </p:nvSpPr>
        <p:spPr bwMode="auto">
          <a:xfrm>
            <a:off x="6096000" y="1935163"/>
            <a:ext cx="487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b="1" dirty="0"/>
          </a:p>
        </p:txBody>
      </p:sp>
      <p:sp>
        <p:nvSpPr>
          <p:cNvPr id="118804" name="Text Box 20">
            <a:extLst>
              <a:ext uri="{FF2B5EF4-FFF2-40B4-BE49-F238E27FC236}">
                <a16:creationId xmlns:a16="http://schemas.microsoft.com/office/drawing/2014/main" id="{974E761D-1D90-4206-AE76-AA7E1AC24245}"/>
              </a:ext>
            </a:extLst>
          </p:cNvPr>
          <p:cNvSpPr txBox="1">
            <a:spLocks noChangeArrowheads="1"/>
          </p:cNvSpPr>
          <p:nvPr/>
        </p:nvSpPr>
        <p:spPr bwMode="auto">
          <a:xfrm>
            <a:off x="5715000" y="2849563"/>
            <a:ext cx="495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b="1" dirty="0"/>
          </a:p>
        </p:txBody>
      </p:sp>
      <p:sp>
        <p:nvSpPr>
          <p:cNvPr id="118805" name="Text Box 21">
            <a:extLst>
              <a:ext uri="{FF2B5EF4-FFF2-40B4-BE49-F238E27FC236}">
                <a16:creationId xmlns:a16="http://schemas.microsoft.com/office/drawing/2014/main" id="{42645B30-CDA1-471F-A56F-4F00DB1B5308}"/>
              </a:ext>
            </a:extLst>
          </p:cNvPr>
          <p:cNvSpPr txBox="1">
            <a:spLocks noChangeArrowheads="1"/>
          </p:cNvSpPr>
          <p:nvPr/>
        </p:nvSpPr>
        <p:spPr bwMode="auto">
          <a:xfrm>
            <a:off x="5791201" y="2239963"/>
            <a:ext cx="5235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b="1" dirty="0"/>
          </a:p>
        </p:txBody>
      </p:sp>
      <p:sp>
        <p:nvSpPr>
          <p:cNvPr id="118807" name="Text Box 23">
            <a:extLst>
              <a:ext uri="{FF2B5EF4-FFF2-40B4-BE49-F238E27FC236}">
                <a16:creationId xmlns:a16="http://schemas.microsoft.com/office/drawing/2014/main" id="{326CBBC8-6495-4B8A-8FEC-956C48FBC83F}"/>
              </a:ext>
            </a:extLst>
          </p:cNvPr>
          <p:cNvSpPr txBox="1">
            <a:spLocks noChangeArrowheads="1"/>
          </p:cNvSpPr>
          <p:nvPr/>
        </p:nvSpPr>
        <p:spPr bwMode="auto">
          <a:xfrm>
            <a:off x="6384925" y="537527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sz="1400" b="1" dirty="0"/>
          </a:p>
        </p:txBody>
      </p:sp>
      <p:sp>
        <p:nvSpPr>
          <p:cNvPr id="118810" name="Text Box 26">
            <a:extLst>
              <a:ext uri="{FF2B5EF4-FFF2-40B4-BE49-F238E27FC236}">
                <a16:creationId xmlns:a16="http://schemas.microsoft.com/office/drawing/2014/main" id="{A36D5082-F17D-43DF-831E-32FD5FFE371B}"/>
              </a:ext>
            </a:extLst>
          </p:cNvPr>
          <p:cNvSpPr txBox="1">
            <a:spLocks noChangeArrowheads="1"/>
          </p:cNvSpPr>
          <p:nvPr/>
        </p:nvSpPr>
        <p:spPr bwMode="auto">
          <a:xfrm>
            <a:off x="3505200" y="3976688"/>
            <a:ext cx="4083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b="1" dirty="0">
              <a:solidFill>
                <a:srgbClr val="CC0099"/>
              </a:solidFill>
            </a:endParaRPr>
          </a:p>
        </p:txBody>
      </p:sp>
      <p:sp>
        <p:nvSpPr>
          <p:cNvPr id="118812" name="Text Box 28">
            <a:extLst>
              <a:ext uri="{FF2B5EF4-FFF2-40B4-BE49-F238E27FC236}">
                <a16:creationId xmlns:a16="http://schemas.microsoft.com/office/drawing/2014/main" id="{AC0B2881-E6A2-47AD-ABFE-1A3676B9997F}"/>
              </a:ext>
            </a:extLst>
          </p:cNvPr>
          <p:cNvSpPr txBox="1">
            <a:spLocks noChangeArrowheads="1"/>
          </p:cNvSpPr>
          <p:nvPr/>
        </p:nvSpPr>
        <p:spPr bwMode="auto">
          <a:xfrm>
            <a:off x="1524001" y="237331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1" dirty="0"/>
          </a:p>
          <a:p>
            <a:endParaRPr lang="en-US" altLang="en-US" dirty="0"/>
          </a:p>
        </p:txBody>
      </p:sp>
      <p:sp>
        <p:nvSpPr>
          <p:cNvPr id="118813" name="Text Box 29">
            <a:extLst>
              <a:ext uri="{FF2B5EF4-FFF2-40B4-BE49-F238E27FC236}">
                <a16:creationId xmlns:a16="http://schemas.microsoft.com/office/drawing/2014/main" id="{33C29176-4A14-4279-850A-F7BB26AD2785}"/>
              </a:ext>
            </a:extLst>
          </p:cNvPr>
          <p:cNvSpPr txBox="1">
            <a:spLocks noChangeArrowheads="1"/>
          </p:cNvSpPr>
          <p:nvPr/>
        </p:nvSpPr>
        <p:spPr bwMode="auto">
          <a:xfrm>
            <a:off x="1676400" y="19192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sz="1600" b="1" dirty="0">
              <a:solidFill>
                <a:schemeClr val="bg2"/>
              </a:solidFill>
            </a:endParaRPr>
          </a:p>
        </p:txBody>
      </p:sp>
      <p:sp>
        <p:nvSpPr>
          <p:cNvPr id="118814" name="Text Box 30">
            <a:extLst>
              <a:ext uri="{FF2B5EF4-FFF2-40B4-BE49-F238E27FC236}">
                <a16:creationId xmlns:a16="http://schemas.microsoft.com/office/drawing/2014/main" id="{6907D84B-AEAA-49CF-A6E8-B65BDCE306B3}"/>
              </a:ext>
            </a:extLst>
          </p:cNvPr>
          <p:cNvSpPr txBox="1">
            <a:spLocks noChangeArrowheads="1"/>
          </p:cNvSpPr>
          <p:nvPr/>
        </p:nvSpPr>
        <p:spPr bwMode="auto">
          <a:xfrm>
            <a:off x="1524000" y="1538288"/>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CA" altLang="en-US" sz="1600" b="1" dirty="0">
              <a:solidFill>
                <a:schemeClr val="bg2"/>
              </a:solidFill>
            </a:endParaRPr>
          </a:p>
        </p:txBody>
      </p:sp>
      <p:sp>
        <p:nvSpPr>
          <p:cNvPr id="118815" name="Text Box 31">
            <a:extLst>
              <a:ext uri="{FF2B5EF4-FFF2-40B4-BE49-F238E27FC236}">
                <a16:creationId xmlns:a16="http://schemas.microsoft.com/office/drawing/2014/main" id="{B987D2B5-B298-4BE1-A945-3458F2E617F1}"/>
              </a:ext>
            </a:extLst>
          </p:cNvPr>
          <p:cNvSpPr txBox="1">
            <a:spLocks noChangeArrowheads="1"/>
          </p:cNvSpPr>
          <p:nvPr/>
        </p:nvSpPr>
        <p:spPr bwMode="auto">
          <a:xfrm>
            <a:off x="1828800" y="990600"/>
            <a:ext cx="2897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sz="1600" b="1" dirty="0">
              <a:solidFill>
                <a:schemeClr val="bg2"/>
              </a:solidFill>
            </a:endParaRPr>
          </a:p>
        </p:txBody>
      </p:sp>
      <p:sp>
        <p:nvSpPr>
          <p:cNvPr id="118816" name="Text Box 32">
            <a:extLst>
              <a:ext uri="{FF2B5EF4-FFF2-40B4-BE49-F238E27FC236}">
                <a16:creationId xmlns:a16="http://schemas.microsoft.com/office/drawing/2014/main" id="{E18E2578-FD54-49B0-9499-BAC0A95E60E4}"/>
              </a:ext>
            </a:extLst>
          </p:cNvPr>
          <p:cNvSpPr txBox="1">
            <a:spLocks noChangeArrowheads="1"/>
          </p:cNvSpPr>
          <p:nvPr/>
        </p:nvSpPr>
        <p:spPr bwMode="auto">
          <a:xfrm>
            <a:off x="1524001" y="4586288"/>
            <a:ext cx="3343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ltLang="en-US" sz="1600" b="1" dirty="0">
              <a:solidFill>
                <a:schemeClr val="bg2"/>
              </a:solidFill>
            </a:endParaRPr>
          </a:p>
        </p:txBody>
      </p:sp>
      <p:sp>
        <p:nvSpPr>
          <p:cNvPr id="118817" name="Rectangle 33">
            <a:extLst>
              <a:ext uri="{FF2B5EF4-FFF2-40B4-BE49-F238E27FC236}">
                <a16:creationId xmlns:a16="http://schemas.microsoft.com/office/drawing/2014/main" id="{CCAD76B8-25E6-45BB-A0EB-600A4E6FE370}"/>
              </a:ext>
            </a:extLst>
          </p:cNvPr>
          <p:cNvSpPr>
            <a:spLocks noChangeArrowheads="1"/>
          </p:cNvSpPr>
          <p:nvPr/>
        </p:nvSpPr>
        <p:spPr bwMode="auto">
          <a:xfrm>
            <a:off x="1905000" y="3657600"/>
            <a:ext cx="2438400" cy="1295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8818" name="Rectangle 34">
            <a:extLst>
              <a:ext uri="{FF2B5EF4-FFF2-40B4-BE49-F238E27FC236}">
                <a16:creationId xmlns:a16="http://schemas.microsoft.com/office/drawing/2014/main" id="{50AD6296-A99F-4AB6-ADE9-74ECF22FD74A}"/>
              </a:ext>
            </a:extLst>
          </p:cNvPr>
          <p:cNvSpPr>
            <a:spLocks noChangeArrowheads="1"/>
          </p:cNvSpPr>
          <p:nvPr/>
        </p:nvSpPr>
        <p:spPr bwMode="auto">
          <a:xfrm>
            <a:off x="1828800" y="2209800"/>
            <a:ext cx="2057400" cy="914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8819" name="Rectangle 35">
            <a:extLst>
              <a:ext uri="{FF2B5EF4-FFF2-40B4-BE49-F238E27FC236}">
                <a16:creationId xmlns:a16="http://schemas.microsoft.com/office/drawing/2014/main" id="{7440D442-5B24-49C4-B1DA-99A3F8C259DC}"/>
              </a:ext>
            </a:extLst>
          </p:cNvPr>
          <p:cNvSpPr>
            <a:spLocks noChangeArrowheads="1"/>
          </p:cNvSpPr>
          <p:nvPr/>
        </p:nvSpPr>
        <p:spPr bwMode="auto">
          <a:xfrm>
            <a:off x="4419600" y="838200"/>
            <a:ext cx="1905000" cy="1143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8820" name="Rectangle 36">
            <a:extLst>
              <a:ext uri="{FF2B5EF4-FFF2-40B4-BE49-F238E27FC236}">
                <a16:creationId xmlns:a16="http://schemas.microsoft.com/office/drawing/2014/main" id="{D8990CD1-5A27-4A44-A6AC-BF86EA225D4A}"/>
              </a:ext>
            </a:extLst>
          </p:cNvPr>
          <p:cNvSpPr>
            <a:spLocks noChangeArrowheads="1"/>
          </p:cNvSpPr>
          <p:nvPr/>
        </p:nvSpPr>
        <p:spPr bwMode="auto">
          <a:xfrm>
            <a:off x="2057400" y="228600"/>
            <a:ext cx="1676400" cy="1066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8821" name="Rectangle 37">
            <a:extLst>
              <a:ext uri="{FF2B5EF4-FFF2-40B4-BE49-F238E27FC236}">
                <a16:creationId xmlns:a16="http://schemas.microsoft.com/office/drawing/2014/main" id="{78406958-805E-47B9-A704-D596DCED616F}"/>
              </a:ext>
            </a:extLst>
          </p:cNvPr>
          <p:cNvSpPr>
            <a:spLocks noChangeArrowheads="1"/>
          </p:cNvSpPr>
          <p:nvPr/>
        </p:nvSpPr>
        <p:spPr bwMode="auto">
          <a:xfrm>
            <a:off x="6096000" y="2667000"/>
            <a:ext cx="2514600" cy="1066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8822" name="Rectangle 38">
            <a:extLst>
              <a:ext uri="{FF2B5EF4-FFF2-40B4-BE49-F238E27FC236}">
                <a16:creationId xmlns:a16="http://schemas.microsoft.com/office/drawing/2014/main" id="{703A1E10-C163-4806-863E-F0A6C9CAAE90}"/>
              </a:ext>
            </a:extLst>
          </p:cNvPr>
          <p:cNvSpPr>
            <a:spLocks noChangeArrowheads="1"/>
          </p:cNvSpPr>
          <p:nvPr/>
        </p:nvSpPr>
        <p:spPr bwMode="auto">
          <a:xfrm>
            <a:off x="5791200" y="4648200"/>
            <a:ext cx="2667000" cy="1066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8823" name="Line 39">
            <a:extLst>
              <a:ext uri="{FF2B5EF4-FFF2-40B4-BE49-F238E27FC236}">
                <a16:creationId xmlns:a16="http://schemas.microsoft.com/office/drawing/2014/main" id="{8592BDE1-4C40-4402-AF40-14E9F911ECA5}"/>
              </a:ext>
            </a:extLst>
          </p:cNvPr>
          <p:cNvSpPr>
            <a:spLocks noChangeShapeType="1"/>
          </p:cNvSpPr>
          <p:nvPr/>
        </p:nvSpPr>
        <p:spPr bwMode="auto">
          <a:xfrm flipH="1" flipV="1">
            <a:off x="4419600" y="4267200"/>
            <a:ext cx="13716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824" name="Line 40">
            <a:extLst>
              <a:ext uri="{FF2B5EF4-FFF2-40B4-BE49-F238E27FC236}">
                <a16:creationId xmlns:a16="http://schemas.microsoft.com/office/drawing/2014/main" id="{399C29BB-5E7F-40AB-A059-F717FEFB9DDF}"/>
              </a:ext>
            </a:extLst>
          </p:cNvPr>
          <p:cNvSpPr>
            <a:spLocks noChangeShapeType="1"/>
          </p:cNvSpPr>
          <p:nvPr/>
        </p:nvSpPr>
        <p:spPr bwMode="auto">
          <a:xfrm flipV="1">
            <a:off x="4495800" y="3200400"/>
            <a:ext cx="1600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825" name="Line 41">
            <a:extLst>
              <a:ext uri="{FF2B5EF4-FFF2-40B4-BE49-F238E27FC236}">
                <a16:creationId xmlns:a16="http://schemas.microsoft.com/office/drawing/2014/main" id="{85AA0398-E9DD-4E35-9A44-95D993885822}"/>
              </a:ext>
            </a:extLst>
          </p:cNvPr>
          <p:cNvSpPr>
            <a:spLocks noChangeShapeType="1"/>
          </p:cNvSpPr>
          <p:nvPr/>
        </p:nvSpPr>
        <p:spPr bwMode="auto">
          <a:xfrm flipH="1" flipV="1">
            <a:off x="3962400" y="2667000"/>
            <a:ext cx="2133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826" name="Line 42">
            <a:extLst>
              <a:ext uri="{FF2B5EF4-FFF2-40B4-BE49-F238E27FC236}">
                <a16:creationId xmlns:a16="http://schemas.microsoft.com/office/drawing/2014/main" id="{0AA230FA-F3AF-4EB4-8813-4E46A50A169B}"/>
              </a:ext>
            </a:extLst>
          </p:cNvPr>
          <p:cNvSpPr>
            <a:spLocks noChangeShapeType="1"/>
          </p:cNvSpPr>
          <p:nvPr/>
        </p:nvSpPr>
        <p:spPr bwMode="auto">
          <a:xfrm flipV="1">
            <a:off x="3124200" y="1524000"/>
            <a:ext cx="1219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827" name="Line 43">
            <a:extLst>
              <a:ext uri="{FF2B5EF4-FFF2-40B4-BE49-F238E27FC236}">
                <a16:creationId xmlns:a16="http://schemas.microsoft.com/office/drawing/2014/main" id="{A21F0310-B498-4553-A512-D07A19960C08}"/>
              </a:ext>
            </a:extLst>
          </p:cNvPr>
          <p:cNvSpPr>
            <a:spLocks noChangeShapeType="1"/>
          </p:cNvSpPr>
          <p:nvPr/>
        </p:nvSpPr>
        <p:spPr bwMode="auto">
          <a:xfrm flipH="1" flipV="1">
            <a:off x="3886200" y="990600"/>
            <a:ext cx="457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828" name="Text Box 44">
            <a:extLst>
              <a:ext uri="{FF2B5EF4-FFF2-40B4-BE49-F238E27FC236}">
                <a16:creationId xmlns:a16="http://schemas.microsoft.com/office/drawing/2014/main" id="{36CBEE71-FBDE-4CF3-B977-306684FB1F0C}"/>
              </a:ext>
            </a:extLst>
          </p:cNvPr>
          <p:cNvSpPr txBox="1">
            <a:spLocks noChangeArrowheads="1"/>
          </p:cNvSpPr>
          <p:nvPr/>
        </p:nvSpPr>
        <p:spPr bwMode="auto">
          <a:xfrm>
            <a:off x="7527153" y="304801"/>
            <a:ext cx="215578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CA" altLang="en-US" sz="2800" b="1" i="1" dirty="0">
                <a:latin typeface="Cambria" panose="02040503050406030204" pitchFamily="18" charset="0"/>
                <a:ea typeface="Cambria" panose="02040503050406030204" pitchFamily="18" charset="0"/>
              </a:rPr>
              <a:t>CHOLERA </a:t>
            </a:r>
            <a:br>
              <a:rPr lang="en-CA" altLang="en-US" sz="2800" b="1" i="1" dirty="0">
                <a:latin typeface="Cambria" panose="02040503050406030204" pitchFamily="18" charset="0"/>
                <a:ea typeface="Cambria" panose="02040503050406030204" pitchFamily="18" charset="0"/>
              </a:rPr>
            </a:br>
            <a:r>
              <a:rPr lang="en-CA" altLang="en-US" sz="2800" b="1" i="1" dirty="0">
                <a:latin typeface="Cambria" panose="02040503050406030204" pitchFamily="18" charset="0"/>
                <a:ea typeface="Cambria" panose="02040503050406030204" pitchFamily="18" charset="0"/>
              </a:rPr>
              <a:t>PANDEMICS </a:t>
            </a:r>
            <a:br>
              <a:rPr lang="en-CA" altLang="en-US" sz="2800" b="1" i="1" dirty="0">
                <a:latin typeface="Cambria" panose="02040503050406030204" pitchFamily="18" charset="0"/>
                <a:ea typeface="Cambria" panose="02040503050406030204" pitchFamily="18" charset="0"/>
              </a:rPr>
            </a:br>
            <a:r>
              <a:rPr lang="en-CA" altLang="en-US" sz="2800" b="1" i="1" dirty="0">
                <a:latin typeface="Cambria" panose="02040503050406030204" pitchFamily="18" charset="0"/>
                <a:ea typeface="Cambria" panose="02040503050406030204" pitchFamily="18" charset="0"/>
              </a:rPr>
              <a:t>IN MALTA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18801"/>
                                        </p:tgtEl>
                                        <p:attrNameLst>
                                          <p:attrName>style.visibility</p:attrName>
                                        </p:attrNameLst>
                                      </p:cBhvr>
                                      <p:to>
                                        <p:strVal val="visible"/>
                                      </p:to>
                                    </p:set>
                                    <p:anim calcmode="lin" valueType="num">
                                      <p:cBhvr additive="base">
                                        <p:cTn id="7" dur="500" fill="hold"/>
                                        <p:tgtEl>
                                          <p:spTgt spid="118801"/>
                                        </p:tgtEl>
                                        <p:attrNameLst>
                                          <p:attrName>ppt_x</p:attrName>
                                        </p:attrNameLst>
                                      </p:cBhvr>
                                      <p:tavLst>
                                        <p:tav tm="0">
                                          <p:val>
                                            <p:strVal val="0-#ppt_w/2"/>
                                          </p:val>
                                        </p:tav>
                                        <p:tav tm="100000">
                                          <p:val>
                                            <p:strVal val="#ppt_x"/>
                                          </p:val>
                                        </p:tav>
                                      </p:tavLst>
                                    </p:anim>
                                    <p:anim calcmode="lin" valueType="num">
                                      <p:cBhvr additive="base">
                                        <p:cTn id="8" dur="500" fill="hold"/>
                                        <p:tgtEl>
                                          <p:spTgt spid="11880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nodePh="1">
                                  <p:stCondLst>
                                    <p:cond delay="0"/>
                                  </p:stCondLst>
                                  <p:endCondLst>
                                    <p:cond evt="begin" delay="0">
                                      <p:tn val="11"/>
                                    </p:cond>
                                  </p:endCondLst>
                                  <p:childTnLst>
                                    <p:set>
                                      <p:cBhvr>
                                        <p:cTn id="12" dur="1" fill="hold">
                                          <p:stCondLst>
                                            <p:cond delay="0"/>
                                          </p:stCondLst>
                                        </p:cTn>
                                        <p:tgtEl>
                                          <p:spTgt spid="118802"/>
                                        </p:tgtEl>
                                        <p:attrNameLst>
                                          <p:attrName>style.visibility</p:attrName>
                                        </p:attrNameLst>
                                      </p:cBhvr>
                                      <p:to>
                                        <p:strVal val="visible"/>
                                      </p:to>
                                    </p:set>
                                    <p:anim calcmode="lin" valueType="num">
                                      <p:cBhvr additive="base">
                                        <p:cTn id="13" dur="500" fill="hold"/>
                                        <p:tgtEl>
                                          <p:spTgt spid="118802"/>
                                        </p:tgtEl>
                                        <p:attrNameLst>
                                          <p:attrName>ppt_x</p:attrName>
                                        </p:attrNameLst>
                                      </p:cBhvr>
                                      <p:tavLst>
                                        <p:tav tm="0">
                                          <p:val>
                                            <p:strVal val="0-#ppt_w/2"/>
                                          </p:val>
                                        </p:tav>
                                        <p:tav tm="100000">
                                          <p:val>
                                            <p:strVal val="#ppt_x"/>
                                          </p:val>
                                        </p:tav>
                                      </p:tavLst>
                                    </p:anim>
                                    <p:anim calcmode="lin" valueType="num">
                                      <p:cBhvr additive="base">
                                        <p:cTn id="14" dur="500" fill="hold"/>
                                        <p:tgtEl>
                                          <p:spTgt spid="1188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1" grpId="0" autoUpdateAnimBg="0"/>
      <p:bldP spid="11880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F56A3F5-7D64-474A-94AC-A7A76DA3F46D}"/>
              </a:ext>
            </a:extLst>
          </p:cNvPr>
          <p:cNvSpPr>
            <a:spLocks noGrp="1" noChangeArrowheads="1"/>
          </p:cNvSpPr>
          <p:nvPr>
            <p:ph type="title"/>
          </p:nvPr>
        </p:nvSpPr>
        <p:spPr>
          <a:xfrm>
            <a:off x="191646" y="3622876"/>
            <a:ext cx="3290887" cy="2452687"/>
          </a:xfrm>
        </p:spPr>
        <p:txBody>
          <a:bodyPr anchor="ctr">
            <a:normAutofit/>
          </a:bodyPr>
          <a:lstStyle/>
          <a:p>
            <a:r>
              <a:rPr lang="en-CA" altLang="en-US" sz="2800" b="1" dirty="0">
                <a:latin typeface="Cambria" panose="02040503050406030204" pitchFamily="18" charset="0"/>
                <a:ea typeface="Cambria" panose="02040503050406030204" pitchFamily="18" charset="0"/>
              </a:rPr>
              <a:t>1</a:t>
            </a:r>
            <a:r>
              <a:rPr lang="en-CA" altLang="en-US" sz="2800" b="1" baseline="30000" dirty="0">
                <a:latin typeface="Cambria" panose="02040503050406030204" pitchFamily="18" charset="0"/>
                <a:ea typeface="Cambria" panose="02040503050406030204" pitchFamily="18" charset="0"/>
              </a:rPr>
              <a:t>st</a:t>
            </a:r>
            <a:r>
              <a:rPr lang="en-CA" altLang="en-US" sz="2800" b="1" dirty="0">
                <a:latin typeface="Cambria" panose="02040503050406030204" pitchFamily="18" charset="0"/>
                <a:ea typeface="Cambria" panose="02040503050406030204" pitchFamily="18" charset="0"/>
              </a:rPr>
              <a:t> Pandemic 1817-1823</a:t>
            </a:r>
          </a:p>
        </p:txBody>
      </p:sp>
      <p:pic>
        <p:nvPicPr>
          <p:cNvPr id="2" name="Picture 1">
            <a:extLst>
              <a:ext uri="{FF2B5EF4-FFF2-40B4-BE49-F238E27FC236}">
                <a16:creationId xmlns:a16="http://schemas.microsoft.com/office/drawing/2014/main" id="{8A3E9097-13DB-464B-A26A-6EDA8D18EF86}"/>
              </a:ext>
            </a:extLst>
          </p:cNvPr>
          <p:cNvPicPr>
            <a:picLocks noChangeAspect="1"/>
          </p:cNvPicPr>
          <p:nvPr/>
        </p:nvPicPr>
        <p:blipFill rotWithShape="1">
          <a:blip r:embed="rId2"/>
          <a:srcRect t="27820" b="1393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2275" name="Rectangle 3">
            <a:extLst>
              <a:ext uri="{FF2B5EF4-FFF2-40B4-BE49-F238E27FC236}">
                <a16:creationId xmlns:a16="http://schemas.microsoft.com/office/drawing/2014/main" id="{E301C04F-2329-4278-8B2D-BB50F50B74EA}"/>
              </a:ext>
            </a:extLst>
          </p:cNvPr>
          <p:cNvSpPr>
            <a:spLocks noGrp="1" noChangeArrowheads="1"/>
          </p:cNvSpPr>
          <p:nvPr>
            <p:ph type="body" idx="1"/>
          </p:nvPr>
        </p:nvSpPr>
        <p:spPr>
          <a:xfrm>
            <a:off x="3067292" y="3622876"/>
            <a:ext cx="8642104" cy="2582661"/>
          </a:xfrm>
        </p:spPr>
        <p:txBody>
          <a:bodyPr anchor="ctr">
            <a:normAutofit fontScale="62500" lnSpcReduction="20000"/>
          </a:bodyPr>
          <a:lstStyle/>
          <a:p>
            <a:pPr marL="0" indent="0">
              <a:buNone/>
            </a:pPr>
            <a:endParaRPr lang="en-CA" altLang="en-US" sz="3600" b="1" dirty="0"/>
          </a:p>
          <a:p>
            <a:r>
              <a:rPr lang="en-CA" altLang="en-US" sz="3600" b="1" dirty="0">
                <a:latin typeface="Cambria" panose="02040503050406030204" pitchFamily="18" charset="0"/>
                <a:ea typeface="Cambria" panose="02040503050406030204" pitchFamily="18" charset="0"/>
              </a:rPr>
              <a:t>Affected every country in Asia –Originated in the Ganges river</a:t>
            </a:r>
          </a:p>
          <a:p>
            <a:r>
              <a:rPr lang="en-CA" altLang="en-US" sz="3600" b="1" dirty="0">
                <a:latin typeface="Cambria" panose="02040503050406030204" pitchFamily="18" charset="0"/>
                <a:ea typeface="Cambria" panose="02040503050406030204" pitchFamily="18" charset="0"/>
              </a:rPr>
              <a:t>The spread of the epidemic was greatly facilitated by British troops</a:t>
            </a:r>
          </a:p>
          <a:p>
            <a:r>
              <a:rPr lang="en-CA" altLang="en-US" sz="3600" b="1" dirty="0">
                <a:latin typeface="Cambria" panose="02040503050406030204" pitchFamily="18" charset="0"/>
                <a:ea typeface="Cambria" panose="02040503050406030204" pitchFamily="18" charset="0"/>
              </a:rPr>
              <a:t>Spread rapidly and noted for its high virulence</a:t>
            </a:r>
          </a:p>
          <a:p>
            <a:r>
              <a:rPr lang="en-CA" altLang="en-US" sz="3600" b="1" dirty="0">
                <a:latin typeface="Cambria" panose="02040503050406030204" pitchFamily="18" charset="0"/>
                <a:ea typeface="Cambria" panose="02040503050406030204" pitchFamily="18" charset="0"/>
              </a:rPr>
              <a:t>Well over 100,000 cases (est. &gt;100 000 died on the island of Java) (CBC, 2010)</a:t>
            </a:r>
          </a:p>
          <a:p>
            <a:endParaRPr lang="en-CA" altLang="en-US" sz="1800" b="1" dirty="0"/>
          </a:p>
        </p:txBody>
      </p:sp>
      <p:sp>
        <p:nvSpPr>
          <p:cNvPr id="3" name="Rectangle 2">
            <a:extLst>
              <a:ext uri="{FF2B5EF4-FFF2-40B4-BE49-F238E27FC236}">
                <a16:creationId xmlns:a16="http://schemas.microsoft.com/office/drawing/2014/main" id="{34B93B0F-D86A-48BC-B22A-32131A99273F}"/>
              </a:ext>
            </a:extLst>
          </p:cNvPr>
          <p:cNvSpPr/>
          <p:nvPr/>
        </p:nvSpPr>
        <p:spPr>
          <a:xfrm>
            <a:off x="5058137" y="3081235"/>
            <a:ext cx="7697165" cy="307777"/>
          </a:xfrm>
          <a:prstGeom prst="rect">
            <a:avLst/>
          </a:prstGeom>
        </p:spPr>
        <p:txBody>
          <a:bodyPr wrap="square">
            <a:spAutoFit/>
          </a:bodyPr>
          <a:lstStyle/>
          <a:p>
            <a:r>
              <a:rPr lang="en-US" sz="1400" dirty="0">
                <a:hlinkClick r:id="rId3"/>
              </a:rPr>
              <a:t>https://www.passporthealthglobal.com/2018/02/the-history-of-cholera-and-the-ganges-delta/</a:t>
            </a:r>
            <a:endParaRPr lang="en-US"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4A11FF6-EE99-43F1-822D-596BD73FFBC9}"/>
              </a:ext>
            </a:extLst>
          </p:cNvPr>
          <p:cNvSpPr>
            <a:spLocks noGrp="1" noChangeArrowheads="1"/>
          </p:cNvSpPr>
          <p:nvPr>
            <p:ph type="title"/>
          </p:nvPr>
        </p:nvSpPr>
        <p:spPr/>
        <p:txBody>
          <a:bodyPr/>
          <a:lstStyle/>
          <a:p>
            <a:r>
              <a:rPr lang="en-CA" altLang="en-US" b="1" dirty="0">
                <a:latin typeface="Cambria" panose="02040503050406030204" pitchFamily="18" charset="0"/>
                <a:ea typeface="Cambria" panose="02040503050406030204" pitchFamily="18" charset="0"/>
              </a:rPr>
              <a:t>2</a:t>
            </a:r>
            <a:r>
              <a:rPr lang="en-CA" altLang="en-US" b="1" baseline="30000" dirty="0">
                <a:latin typeface="Cambria" panose="02040503050406030204" pitchFamily="18" charset="0"/>
                <a:ea typeface="Cambria" panose="02040503050406030204" pitchFamily="18" charset="0"/>
              </a:rPr>
              <a:t>nd</a:t>
            </a:r>
            <a:r>
              <a:rPr lang="en-CA" altLang="en-US" b="1" dirty="0">
                <a:latin typeface="Cambria" panose="02040503050406030204" pitchFamily="18" charset="0"/>
                <a:ea typeface="Cambria" panose="02040503050406030204" pitchFamily="18" charset="0"/>
              </a:rPr>
              <a:t> Pandemic: 1826 to 1837</a:t>
            </a:r>
          </a:p>
        </p:txBody>
      </p:sp>
      <p:sp>
        <p:nvSpPr>
          <p:cNvPr id="183299" name="Rectangle 3">
            <a:extLst>
              <a:ext uri="{FF2B5EF4-FFF2-40B4-BE49-F238E27FC236}">
                <a16:creationId xmlns:a16="http://schemas.microsoft.com/office/drawing/2014/main" id="{1485C353-2BB7-44FE-ABC1-EF119C48A963}"/>
              </a:ext>
            </a:extLst>
          </p:cNvPr>
          <p:cNvSpPr>
            <a:spLocks noGrp="1" noChangeArrowheads="1"/>
          </p:cNvSpPr>
          <p:nvPr>
            <p:ph type="body" idx="1"/>
          </p:nvPr>
        </p:nvSpPr>
        <p:spPr>
          <a:xfrm>
            <a:off x="838200" y="1825625"/>
            <a:ext cx="7646043" cy="4667250"/>
          </a:xfrm>
        </p:spPr>
        <p:txBody>
          <a:bodyPr/>
          <a:lstStyle/>
          <a:p>
            <a:r>
              <a:rPr lang="en-CA" altLang="en-US" b="1" dirty="0">
                <a:latin typeface="Cambria" panose="02040503050406030204" pitchFamily="18" charset="0"/>
                <a:ea typeface="Cambria" panose="02040503050406030204" pitchFamily="18" charset="0"/>
              </a:rPr>
              <a:t>Like the first, the pandemic most likely  originated in the province of Bengal in northeast India</a:t>
            </a:r>
          </a:p>
          <a:p>
            <a:r>
              <a:rPr lang="en-CA" altLang="en-US" b="1" dirty="0">
                <a:latin typeface="Cambria" panose="02040503050406030204" pitchFamily="18" charset="0"/>
                <a:ea typeface="Cambria" panose="02040503050406030204" pitchFamily="18" charset="0"/>
              </a:rPr>
              <a:t>Unlike the first, it reached Europe &amp; N.A.</a:t>
            </a:r>
          </a:p>
          <a:p>
            <a:pPr lvl="1"/>
            <a:r>
              <a:rPr lang="en-CA" altLang="en-US" b="1" dirty="0">
                <a:latin typeface="Cambria" panose="02040503050406030204" pitchFamily="18" charset="0"/>
                <a:ea typeface="Cambria" panose="02040503050406030204" pitchFamily="18" charset="0"/>
              </a:rPr>
              <a:t>In Canada it arrived with Irish immigrants fleeing the potato famine (CBC, 2010)</a:t>
            </a:r>
          </a:p>
          <a:p>
            <a:r>
              <a:rPr lang="en-CA" altLang="en-US" b="1" dirty="0">
                <a:latin typeface="Cambria" panose="02040503050406030204" pitchFamily="18" charset="0"/>
                <a:ea typeface="Cambria" panose="02040503050406030204" pitchFamily="18" charset="0"/>
              </a:rPr>
              <a:t>The epidemic was spread in part by soldiers, pilgrims, and travellers</a:t>
            </a:r>
          </a:p>
        </p:txBody>
      </p:sp>
      <p:pic>
        <p:nvPicPr>
          <p:cNvPr id="3" name="Picture 2">
            <a:extLst>
              <a:ext uri="{FF2B5EF4-FFF2-40B4-BE49-F238E27FC236}">
                <a16:creationId xmlns:a16="http://schemas.microsoft.com/office/drawing/2014/main" id="{5AEB2CD3-A849-443D-AFDC-DC6C139CD89B}"/>
              </a:ext>
            </a:extLst>
          </p:cNvPr>
          <p:cNvPicPr>
            <a:picLocks noChangeAspect="1"/>
          </p:cNvPicPr>
          <p:nvPr/>
        </p:nvPicPr>
        <p:blipFill>
          <a:blip r:embed="rId3"/>
          <a:stretch>
            <a:fillRect/>
          </a:stretch>
        </p:blipFill>
        <p:spPr>
          <a:xfrm>
            <a:off x="8601316" y="1690688"/>
            <a:ext cx="2952750" cy="4152900"/>
          </a:xfrm>
          <a:prstGeom prst="rect">
            <a:avLst/>
          </a:prstGeom>
        </p:spPr>
      </p:pic>
      <p:sp>
        <p:nvSpPr>
          <p:cNvPr id="4" name="TextBox 3">
            <a:extLst>
              <a:ext uri="{FF2B5EF4-FFF2-40B4-BE49-F238E27FC236}">
                <a16:creationId xmlns:a16="http://schemas.microsoft.com/office/drawing/2014/main" id="{05F84E76-20B1-4785-BCB9-9C74FFF14DEA}"/>
              </a:ext>
            </a:extLst>
          </p:cNvPr>
          <p:cNvSpPr txBox="1"/>
          <p:nvPr/>
        </p:nvSpPr>
        <p:spPr>
          <a:xfrm>
            <a:off x="8928847" y="5843588"/>
            <a:ext cx="3096455" cy="307777"/>
          </a:xfrm>
          <a:prstGeom prst="rect">
            <a:avLst/>
          </a:prstGeom>
          <a:noFill/>
        </p:spPr>
        <p:txBody>
          <a:bodyPr wrap="square" rtlCol="0">
            <a:spAutoFit/>
          </a:bodyPr>
          <a:lstStyle/>
          <a:p>
            <a:r>
              <a:rPr lang="en-US" sz="1400" dirty="0">
                <a:latin typeface="Cambria" panose="02040503050406030204" pitchFamily="18" charset="0"/>
                <a:ea typeface="Cambria" panose="02040503050406030204" pitchFamily="18" charset="0"/>
              </a:rPr>
              <a:t>(The Scientist, 2013)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CD32-8BF7-4E8B-9F93-FB14A264A058}"/>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3</a:t>
            </a:r>
            <a:r>
              <a:rPr lang="en-US" baseline="30000" dirty="0">
                <a:latin typeface="Cambria" panose="02040503050406030204" pitchFamily="18" charset="0"/>
                <a:ea typeface="Cambria" panose="02040503050406030204" pitchFamily="18" charset="0"/>
              </a:rPr>
              <a:t>rd</a:t>
            </a:r>
            <a:r>
              <a:rPr lang="en-US" dirty="0">
                <a:latin typeface="Cambria" panose="02040503050406030204" pitchFamily="18" charset="0"/>
                <a:ea typeface="Cambria" panose="02040503050406030204" pitchFamily="18" charset="0"/>
              </a:rPr>
              <a:t> pandemic: 1852-1859</a:t>
            </a:r>
            <a:br>
              <a:rPr lang="en-US" b="1" dirty="0"/>
            </a:br>
            <a:endParaRPr lang="en-US" dirty="0"/>
          </a:p>
        </p:txBody>
      </p:sp>
      <p:sp>
        <p:nvSpPr>
          <p:cNvPr id="3" name="Content Placeholder 2">
            <a:extLst>
              <a:ext uri="{FF2B5EF4-FFF2-40B4-BE49-F238E27FC236}">
                <a16:creationId xmlns:a16="http://schemas.microsoft.com/office/drawing/2014/main" id="{0075F749-0D49-4965-9DB5-7FDBC622B705}"/>
              </a:ext>
            </a:extLst>
          </p:cNvPr>
          <p:cNvSpPr>
            <a:spLocks noGrp="1"/>
          </p:cNvSpPr>
          <p:nvPr>
            <p:ph idx="1"/>
          </p:nvPr>
        </p:nvSpPr>
        <p:spPr/>
        <p:txBody>
          <a:bodyPr/>
          <a:lstStyle/>
          <a:p>
            <a:r>
              <a:rPr lang="en-US" dirty="0">
                <a:latin typeface="Cambria" panose="02040503050406030204" pitchFamily="18" charset="0"/>
                <a:ea typeface="Cambria" panose="02040503050406030204" pitchFamily="18" charset="0"/>
              </a:rPr>
              <a:t>The third pandemic, generally considered the most deadly</a:t>
            </a:r>
          </a:p>
          <a:p>
            <a:pPr lvl="1"/>
            <a:r>
              <a:rPr lang="en-US" dirty="0">
                <a:latin typeface="Cambria" panose="02040503050406030204" pitchFamily="18" charset="0"/>
                <a:ea typeface="Cambria" panose="02040503050406030204" pitchFamily="18" charset="0"/>
              </a:rPr>
              <a:t> Devastated large areas of Asia, Europe, North America and Africa.</a:t>
            </a:r>
          </a:p>
          <a:p>
            <a:pPr lvl="1"/>
            <a:r>
              <a:rPr lang="en-US" dirty="0">
                <a:latin typeface="Cambria" panose="02040503050406030204" pitchFamily="18" charset="0"/>
                <a:ea typeface="Cambria" panose="02040503050406030204" pitchFamily="18" charset="0"/>
              </a:rPr>
              <a:t>In 1854, the disease took a great toll on Britain: 23000 died (CBC, 2010)</a:t>
            </a:r>
          </a:p>
          <a:p>
            <a:endParaRPr lang="en-US" dirty="0"/>
          </a:p>
        </p:txBody>
      </p:sp>
    </p:spTree>
    <p:extLst>
      <p:ext uri="{BB962C8B-B14F-4D97-AF65-F5344CB8AC3E}">
        <p14:creationId xmlns:p14="http://schemas.microsoft.com/office/powerpoint/2010/main" val="4001773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pPr eaLnBrk="1" hangingPunct="1"/>
            <a:r>
              <a:rPr lang="en-CA" altLang="en-US"/>
              <a:t>History</a:t>
            </a:r>
            <a:endParaRPr lang="en-US" altLang="en-US"/>
          </a:p>
        </p:txBody>
      </p:sp>
      <p:pic>
        <p:nvPicPr>
          <p:cNvPr id="28676" name="Picture 4" descr="johnsnowfatherep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28575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0"/>
            <a:ext cx="2857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2390776"/>
            <a:ext cx="4572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BC49-7CF1-45BA-9389-9118465C15DF}"/>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 4</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pandemic: </a:t>
            </a:r>
            <a:r>
              <a:rPr lang="en-US" b="1" dirty="0">
                <a:latin typeface="Cambria" panose="02040503050406030204" pitchFamily="18" charset="0"/>
                <a:ea typeface="Cambria" panose="02040503050406030204" pitchFamily="18" charset="0"/>
              </a:rPr>
              <a:t>1863-1879</a:t>
            </a:r>
            <a:br>
              <a:rPr lang="en-US" b="1" dirty="0"/>
            </a:br>
            <a:endParaRPr lang="en-US" dirty="0"/>
          </a:p>
        </p:txBody>
      </p:sp>
      <p:sp>
        <p:nvSpPr>
          <p:cNvPr id="3" name="Content Placeholder 2">
            <a:extLst>
              <a:ext uri="{FF2B5EF4-FFF2-40B4-BE49-F238E27FC236}">
                <a16:creationId xmlns:a16="http://schemas.microsoft.com/office/drawing/2014/main" id="{20C18978-B78E-4D9D-AD0B-BB9ECBD38B9B}"/>
              </a:ext>
            </a:extLst>
          </p:cNvPr>
          <p:cNvSpPr>
            <a:spLocks noGrp="1"/>
          </p:cNvSpPr>
          <p:nvPr>
            <p:ph idx="1"/>
          </p:nvPr>
        </p:nvSpPr>
        <p:spPr/>
        <p:txBody>
          <a:bodyPr>
            <a:normAutofit/>
          </a:bodyPr>
          <a:lstStyle/>
          <a:p>
            <a:r>
              <a:rPr lang="en-US" dirty="0">
                <a:latin typeface="Cambria" panose="02040503050406030204" pitchFamily="18" charset="0"/>
                <a:ea typeface="Cambria" panose="02040503050406030204" pitchFamily="18" charset="0"/>
              </a:rPr>
              <a:t>The fourth pandemic began in the Bengal region from which Indian</a:t>
            </a:r>
          </a:p>
          <a:p>
            <a:r>
              <a:rPr lang="en-US" dirty="0">
                <a:latin typeface="Cambria" panose="02040503050406030204" pitchFamily="18" charset="0"/>
                <a:ea typeface="Cambria" panose="02040503050406030204" pitchFamily="18" charset="0"/>
              </a:rPr>
              <a:t> Muslim pilgrims visiting Mecca spread the disease to the Middle East</a:t>
            </a:r>
          </a:p>
          <a:p>
            <a:pPr lvl="1"/>
            <a:r>
              <a:rPr lang="en-US" dirty="0">
                <a:latin typeface="Cambria" panose="02040503050406030204" pitchFamily="18" charset="0"/>
                <a:ea typeface="Cambria" panose="02040503050406030204" pitchFamily="18" charset="0"/>
              </a:rPr>
              <a:t> From there it migrated to Europe, Africa and North America</a:t>
            </a:r>
          </a:p>
          <a:p>
            <a:pPr lvl="1"/>
            <a:r>
              <a:rPr lang="en-US" dirty="0">
                <a:latin typeface="Cambria" panose="02040503050406030204" pitchFamily="18" charset="0"/>
                <a:ea typeface="Cambria" panose="02040503050406030204" pitchFamily="18" charset="0"/>
              </a:rPr>
              <a:t> At least 30,000 of the 90,000 Mecca pilgrims victim  contracted the disease</a:t>
            </a:r>
          </a:p>
          <a:p>
            <a:r>
              <a:rPr lang="en-US" dirty="0">
                <a:latin typeface="Cambria" panose="02040503050406030204" pitchFamily="18" charset="0"/>
                <a:ea typeface="Cambria" panose="02040503050406030204" pitchFamily="18" charset="0"/>
              </a:rPr>
              <a:t>Cholera claimed 90,000 lives in Russia in 1866 (CBC, 2010)</a:t>
            </a:r>
          </a:p>
        </p:txBody>
      </p:sp>
    </p:spTree>
    <p:extLst>
      <p:ext uri="{BB962C8B-B14F-4D97-AF65-F5344CB8AC3E}">
        <p14:creationId xmlns:p14="http://schemas.microsoft.com/office/powerpoint/2010/main" val="630767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3F27-BABC-400F-B9A4-F20EE90AA5F6}"/>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Cholera </a:t>
            </a:r>
            <a:r>
              <a:rPr lang="en-US" dirty="0" err="1">
                <a:latin typeface="Cambria" panose="02040503050406030204" pitchFamily="18" charset="0"/>
                <a:ea typeface="Cambria" panose="02040503050406030204" pitchFamily="18" charset="0"/>
              </a:rPr>
              <a:t>syndemic</a:t>
            </a:r>
            <a:r>
              <a:rPr lang="en-US" dirty="0">
                <a:latin typeface="Cambria" panose="02040503050406030204" pitchFamily="18" charset="0"/>
                <a:ea typeface="Cambria" panose="02040503050406030204" pitchFamily="18" charset="0"/>
              </a:rPr>
              <a:t> in Gibraltar: 1865</a:t>
            </a:r>
          </a:p>
        </p:txBody>
      </p:sp>
      <p:sp>
        <p:nvSpPr>
          <p:cNvPr id="3" name="Content Placeholder 2">
            <a:extLst>
              <a:ext uri="{FF2B5EF4-FFF2-40B4-BE49-F238E27FC236}">
                <a16:creationId xmlns:a16="http://schemas.microsoft.com/office/drawing/2014/main" id="{57280016-B637-46D8-965B-68CFF568DCA9}"/>
              </a:ext>
            </a:extLst>
          </p:cNvPr>
          <p:cNvSpPr>
            <a:spLocks noGrp="1"/>
          </p:cNvSpPr>
          <p:nvPr>
            <p:ph idx="1"/>
          </p:nvPr>
        </p:nvSpPr>
        <p:spPr>
          <a:xfrm>
            <a:off x="838200" y="1825625"/>
            <a:ext cx="5804647" cy="4431740"/>
          </a:xfrm>
        </p:spPr>
        <p:txBody>
          <a:bodyPr/>
          <a:lstStyle/>
          <a:p>
            <a:r>
              <a:rPr lang="en-US" dirty="0">
                <a:latin typeface="Cambria" panose="02040503050406030204" pitchFamily="18" charset="0"/>
                <a:ea typeface="Cambria" panose="02040503050406030204" pitchFamily="18" charset="0"/>
              </a:rPr>
              <a:t>In Gibraltar, the whole population was quarantined, imposed by Spain: Sanitaire cordon</a:t>
            </a:r>
          </a:p>
          <a:p>
            <a:r>
              <a:rPr lang="en-US" dirty="0">
                <a:latin typeface="Cambria" panose="02040503050406030204" pitchFamily="18" charset="0"/>
                <a:ea typeface="Cambria" panose="02040503050406030204" pitchFamily="18" charset="0"/>
              </a:rPr>
              <a:t>The epidemic showed evidence that protective measures can promote inequities</a:t>
            </a:r>
          </a:p>
          <a:p>
            <a:pPr lvl="1"/>
            <a:r>
              <a:rPr lang="en-US" dirty="0">
                <a:latin typeface="Cambria" panose="02040503050406030204" pitchFamily="18" charset="0"/>
                <a:ea typeface="Cambria" panose="02040503050406030204" pitchFamily="18" charset="0"/>
              </a:rPr>
              <a:t>The poor suffered from both smallpox and cholera, and lack of access to clean water</a:t>
            </a:r>
          </a:p>
          <a:p>
            <a:endParaRPr lang="en-US" dirty="0"/>
          </a:p>
        </p:txBody>
      </p:sp>
      <p:pic>
        <p:nvPicPr>
          <p:cNvPr id="4" name="Picture 3" descr="A close up of a map&#10;&#10;Description automatically generated">
            <a:extLst>
              <a:ext uri="{FF2B5EF4-FFF2-40B4-BE49-F238E27FC236}">
                <a16:creationId xmlns:a16="http://schemas.microsoft.com/office/drawing/2014/main" id="{5CBFD3BD-4812-42D8-B2D6-CC9DD219C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026" y="2106707"/>
            <a:ext cx="4901080" cy="3675810"/>
          </a:xfrm>
          <a:prstGeom prst="rect">
            <a:avLst/>
          </a:prstGeom>
        </p:spPr>
      </p:pic>
    </p:spTree>
    <p:extLst>
      <p:ext uri="{BB962C8B-B14F-4D97-AF65-F5344CB8AC3E}">
        <p14:creationId xmlns:p14="http://schemas.microsoft.com/office/powerpoint/2010/main" val="1609008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iasmata"/>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905000" y="609601"/>
            <a:ext cx="5157788"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7467600" y="1371600"/>
            <a:ext cx="263565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CA" altLang="en-US" sz="2400" b="1" dirty="0"/>
              <a:t>Miasmatic Origins</a:t>
            </a:r>
          </a:p>
          <a:p>
            <a:pPr eaLnBrk="1" hangingPunct="1">
              <a:spcBef>
                <a:spcPct val="0"/>
              </a:spcBef>
              <a:buFontTx/>
              <a:buNone/>
            </a:pPr>
            <a:endParaRPr lang="en-CA" altLang="en-US" sz="2400" b="1" dirty="0"/>
          </a:p>
          <a:p>
            <a:pPr eaLnBrk="1" hangingPunct="1">
              <a:spcBef>
                <a:spcPct val="0"/>
              </a:spcBef>
              <a:buFontTx/>
              <a:buNone/>
            </a:pPr>
            <a:endParaRPr lang="en-CA" altLang="en-US" sz="2400" b="1" dirty="0"/>
          </a:p>
          <a:p>
            <a:pPr eaLnBrk="1" hangingPunct="1">
              <a:spcBef>
                <a:spcPct val="0"/>
              </a:spcBef>
              <a:buFontTx/>
              <a:buNone/>
            </a:pPr>
            <a:r>
              <a:rPr lang="en-CA" altLang="en-US" sz="2400" b="1" dirty="0"/>
              <a:t>“cholera </a:t>
            </a:r>
          </a:p>
          <a:p>
            <a:pPr eaLnBrk="1" hangingPunct="1">
              <a:spcBef>
                <a:spcPct val="0"/>
              </a:spcBef>
              <a:buFontTx/>
              <a:buNone/>
            </a:pPr>
            <a:r>
              <a:rPr lang="en-CA" altLang="en-US" sz="2400" b="1" dirty="0"/>
              <a:t>Arising from </a:t>
            </a:r>
          </a:p>
          <a:p>
            <a:pPr eaLnBrk="1" hangingPunct="1">
              <a:spcBef>
                <a:spcPct val="0"/>
              </a:spcBef>
              <a:buFontTx/>
              <a:buNone/>
            </a:pPr>
            <a:r>
              <a:rPr lang="en-CA" altLang="en-US" sz="2400" b="1" dirty="0"/>
              <a:t>Local conditions”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C81A-4F0F-40D7-AECA-E556D44C6B3B}"/>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5</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pandemic: 1881-1896</a:t>
            </a:r>
            <a:br>
              <a:rPr lang="en-US" b="1" dirty="0"/>
            </a:br>
            <a:endParaRPr lang="en-US" dirty="0"/>
          </a:p>
        </p:txBody>
      </p:sp>
      <p:sp>
        <p:nvSpPr>
          <p:cNvPr id="3" name="Content Placeholder 2">
            <a:extLst>
              <a:ext uri="{FF2B5EF4-FFF2-40B4-BE49-F238E27FC236}">
                <a16:creationId xmlns:a16="http://schemas.microsoft.com/office/drawing/2014/main" id="{8DB01226-1FDD-4712-8092-63E87243488D}"/>
              </a:ext>
            </a:extLst>
          </p:cNvPr>
          <p:cNvSpPr>
            <a:spLocks noGrp="1"/>
          </p:cNvSpPr>
          <p:nvPr>
            <p:ph idx="1"/>
          </p:nvPr>
        </p:nvSpPr>
        <p:spPr>
          <a:xfrm>
            <a:off x="484095" y="1111624"/>
            <a:ext cx="8283388" cy="5381251"/>
          </a:xfrm>
        </p:spPr>
        <p:txBody>
          <a:bodyPr>
            <a:normAutofit lnSpcReduction="10000"/>
          </a:bodyPr>
          <a:lstStyle/>
          <a:p>
            <a:r>
              <a:rPr lang="en-US" dirty="0">
                <a:latin typeface="Cambria" panose="02040503050406030204" pitchFamily="18" charset="0"/>
                <a:ea typeface="Cambria" panose="02040503050406030204" pitchFamily="18" charset="0"/>
              </a:rPr>
              <a:t>Swept through Asia, Africa, South America and parts of France and Germany.</a:t>
            </a:r>
          </a:p>
          <a:p>
            <a:pPr lvl="1"/>
            <a:r>
              <a:rPr lang="en-US" dirty="0">
                <a:latin typeface="Cambria" panose="02040503050406030204" pitchFamily="18" charset="0"/>
                <a:ea typeface="Cambria" panose="02040503050406030204" pitchFamily="18" charset="0"/>
              </a:rPr>
              <a:t>The 1892 outbreak in Hamburg, Germany claimed about 8,600 lives</a:t>
            </a:r>
          </a:p>
          <a:p>
            <a:pPr lvl="1"/>
            <a:r>
              <a:rPr lang="en-US" dirty="0">
                <a:latin typeface="Cambria" panose="02040503050406030204" pitchFamily="18" charset="0"/>
                <a:ea typeface="Cambria" panose="02040503050406030204" pitchFamily="18" charset="0"/>
              </a:rPr>
              <a:t>Cholera claimed 200,000 lives in Russia between 1893 and 1894</a:t>
            </a:r>
          </a:p>
          <a:p>
            <a:pPr lvl="1"/>
            <a:r>
              <a:rPr lang="en-US" dirty="0">
                <a:latin typeface="Cambria" panose="02040503050406030204" pitchFamily="18" charset="0"/>
                <a:ea typeface="Cambria" panose="02040503050406030204" pitchFamily="18" charset="0"/>
              </a:rPr>
              <a:t>Killed 90,000 in Japan between 1887 and 1889</a:t>
            </a:r>
          </a:p>
          <a:p>
            <a:pPr lvl="1"/>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Quarantine measures based on the findings of John Snow kept cholera out of Britain and the United States.</a:t>
            </a:r>
          </a:p>
          <a:p>
            <a:r>
              <a:rPr lang="en-US" dirty="0">
                <a:latin typeface="Cambria" panose="02040503050406030204" pitchFamily="18" charset="0"/>
                <a:ea typeface="Cambria" panose="02040503050406030204" pitchFamily="18" charset="0"/>
              </a:rPr>
              <a:t>In 1892, Waldemar </a:t>
            </a:r>
            <a:r>
              <a:rPr lang="en-US" dirty="0" err="1">
                <a:latin typeface="Cambria" panose="02040503050406030204" pitchFamily="18" charset="0"/>
                <a:ea typeface="Cambria" panose="02040503050406030204" pitchFamily="18" charset="0"/>
              </a:rPr>
              <a:t>Haffkine</a:t>
            </a:r>
            <a:r>
              <a:rPr lang="en-US" dirty="0">
                <a:latin typeface="Cambria" panose="02040503050406030204" pitchFamily="18" charset="0"/>
                <a:ea typeface="Cambria" panose="02040503050406030204" pitchFamily="18" charset="0"/>
              </a:rPr>
              <a:t>, a Ukrainian bacteriologist who worked mostly in India, developed a human vaccine for cholera</a:t>
            </a:r>
          </a:p>
          <a:p>
            <a:endParaRPr lang="en-US" dirty="0"/>
          </a:p>
        </p:txBody>
      </p:sp>
      <p:pic>
        <p:nvPicPr>
          <p:cNvPr id="4" name="Picture 3">
            <a:extLst>
              <a:ext uri="{FF2B5EF4-FFF2-40B4-BE49-F238E27FC236}">
                <a16:creationId xmlns:a16="http://schemas.microsoft.com/office/drawing/2014/main" id="{999D23BB-9AAA-44C3-B287-962A4ECB1E14}"/>
              </a:ext>
            </a:extLst>
          </p:cNvPr>
          <p:cNvPicPr>
            <a:picLocks noChangeAspect="1"/>
          </p:cNvPicPr>
          <p:nvPr/>
        </p:nvPicPr>
        <p:blipFill>
          <a:blip r:embed="rId3"/>
          <a:stretch>
            <a:fillRect/>
          </a:stretch>
        </p:blipFill>
        <p:spPr>
          <a:xfrm>
            <a:off x="8562577" y="2608270"/>
            <a:ext cx="3511600" cy="2322777"/>
          </a:xfrm>
          <a:prstGeom prst="rect">
            <a:avLst/>
          </a:prstGeom>
        </p:spPr>
      </p:pic>
      <p:sp>
        <p:nvSpPr>
          <p:cNvPr id="5" name="Rectangle 4">
            <a:extLst>
              <a:ext uri="{FF2B5EF4-FFF2-40B4-BE49-F238E27FC236}">
                <a16:creationId xmlns:a16="http://schemas.microsoft.com/office/drawing/2014/main" id="{DE4E8508-ACB1-46D8-BD0F-784BB194BCBF}"/>
              </a:ext>
            </a:extLst>
          </p:cNvPr>
          <p:cNvSpPr/>
          <p:nvPr/>
        </p:nvSpPr>
        <p:spPr>
          <a:xfrm>
            <a:off x="6230470" y="6064188"/>
            <a:ext cx="6096000" cy="646331"/>
          </a:xfrm>
          <a:prstGeom prst="rect">
            <a:avLst/>
          </a:prstGeom>
        </p:spPr>
        <p:txBody>
          <a:bodyPr>
            <a:spAutoFit/>
          </a:bodyPr>
          <a:lstStyle/>
          <a:p>
            <a:r>
              <a:rPr lang="en-US" dirty="0"/>
              <a:t>Cholera vaccination of the Third Gurkhas in India at the time of the 1893 epidemic. Source (</a:t>
            </a:r>
            <a:r>
              <a:rPr lang="en-US" dirty="0" err="1"/>
              <a:t>alamy</a:t>
            </a:r>
            <a:r>
              <a:rPr lang="en-US" dirty="0"/>
              <a:t>, 2020)</a:t>
            </a:r>
          </a:p>
        </p:txBody>
      </p:sp>
    </p:spTree>
    <p:extLst>
      <p:ext uri="{BB962C8B-B14F-4D97-AF65-F5344CB8AC3E}">
        <p14:creationId xmlns:p14="http://schemas.microsoft.com/office/powerpoint/2010/main" val="371687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pc="-50" dirty="0">
                <a:solidFill>
                  <a:srgbClr val="000000">
                    <a:lumMod val="75000"/>
                    <a:lumOff val="25000"/>
                  </a:srgbClr>
                </a:solidFill>
                <a:latin typeface="Bembo" panose="020F0302020204030204"/>
              </a:rPr>
              <a:t>The</a:t>
            </a:r>
            <a:r>
              <a:rPr lang="en-US" dirty="0"/>
              <a:t> </a:t>
            </a:r>
            <a:r>
              <a:rPr lang="en-US" spc="-50" dirty="0">
                <a:solidFill>
                  <a:srgbClr val="000000">
                    <a:lumMod val="75000"/>
                    <a:lumOff val="25000"/>
                  </a:srgbClr>
                </a:solidFill>
                <a:latin typeface="Bembo" panose="020F0302020204030204"/>
              </a:rPr>
              <a:t>Epidemiologic transition</a:t>
            </a:r>
            <a:r>
              <a:rPr lang="en-US" spc="-50" dirty="0">
                <a:solidFill>
                  <a:srgbClr val="000000">
                    <a:lumMod val="75000"/>
                    <a:lumOff val="25000"/>
                  </a:srgbClr>
                </a:solidFill>
                <a:latin typeface="Cambria" panose="02040503050406030204" pitchFamily="18" charset="0"/>
                <a:ea typeface="Cambria" panose="02040503050406030204" pitchFamily="18" charset="0"/>
              </a:rPr>
              <a:t>: </a:t>
            </a:r>
            <a:r>
              <a:rPr lang="en-CA" dirty="0">
                <a:latin typeface="Cambria" panose="02040503050406030204" pitchFamily="18" charset="0"/>
                <a:ea typeface="Cambria" panose="02040503050406030204" pitchFamily="18" charset="0"/>
              </a:rPr>
              <a:t>Two constants</a:t>
            </a:r>
          </a:p>
        </p:txBody>
      </p:sp>
      <p:sp>
        <p:nvSpPr>
          <p:cNvPr id="3075" name="Rectangle 3"/>
          <p:cNvSpPr>
            <a:spLocks noGrp="1" noChangeArrowheads="1"/>
          </p:cNvSpPr>
          <p:nvPr>
            <p:ph type="body" idx="1"/>
          </p:nvPr>
        </p:nvSpPr>
        <p:spPr/>
        <p:txBody>
          <a:bodyPr/>
          <a:lstStyle/>
          <a:p>
            <a:r>
              <a:rPr lang="en-CA" dirty="0">
                <a:latin typeface="Cambria" pitchFamily="18" charset="0"/>
              </a:rPr>
              <a:t>The assumption that the economic development of countries takes place in </a:t>
            </a:r>
            <a:r>
              <a:rPr lang="en-CA" i="1" dirty="0">
                <a:latin typeface="Cambria" pitchFamily="18" charset="0"/>
              </a:rPr>
              <a:t>stages </a:t>
            </a:r>
          </a:p>
          <a:p>
            <a:r>
              <a:rPr lang="en-CA" dirty="0">
                <a:latin typeface="Cambria" pitchFamily="18" charset="0"/>
              </a:rPr>
              <a:t>The assumption of the epidemiologic transition as a natural destiny of societies, a path that all countries, sooner or later have to follow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4A90-D0FA-4020-838A-8DCF706313B8}"/>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5</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pandemic: 1881-1896</a:t>
            </a:r>
            <a:endParaRPr lang="en-US" dirty="0"/>
          </a:p>
        </p:txBody>
      </p:sp>
      <p:pic>
        <p:nvPicPr>
          <p:cNvPr id="11266" name="Picture 2">
            <a:extLst>
              <a:ext uri="{FF2B5EF4-FFF2-40B4-BE49-F238E27FC236}">
                <a16:creationId xmlns:a16="http://schemas.microsoft.com/office/drawing/2014/main" id="{DDD9E559-7074-42A7-864D-69A8539E87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0847" y="1878790"/>
            <a:ext cx="5645268" cy="4236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E4E86B-1C0A-4509-A735-EC6501B3F70F}"/>
              </a:ext>
            </a:extLst>
          </p:cNvPr>
          <p:cNvPicPr>
            <a:picLocks noChangeAspect="1"/>
          </p:cNvPicPr>
          <p:nvPr/>
        </p:nvPicPr>
        <p:blipFill>
          <a:blip r:embed="rId3"/>
          <a:stretch>
            <a:fillRect/>
          </a:stretch>
        </p:blipFill>
        <p:spPr>
          <a:xfrm>
            <a:off x="192833" y="1927412"/>
            <a:ext cx="5479513" cy="3780864"/>
          </a:xfrm>
          <a:prstGeom prst="rect">
            <a:avLst/>
          </a:prstGeom>
        </p:spPr>
      </p:pic>
      <p:sp>
        <p:nvSpPr>
          <p:cNvPr id="5" name="Rectangle 4">
            <a:extLst>
              <a:ext uri="{FF2B5EF4-FFF2-40B4-BE49-F238E27FC236}">
                <a16:creationId xmlns:a16="http://schemas.microsoft.com/office/drawing/2014/main" id="{E7C7E56C-D729-4F7A-B9FD-39C66B34C6B5}"/>
              </a:ext>
            </a:extLst>
          </p:cNvPr>
          <p:cNvSpPr/>
          <p:nvPr/>
        </p:nvSpPr>
        <p:spPr>
          <a:xfrm>
            <a:off x="92144" y="5838331"/>
            <a:ext cx="6096000" cy="276999"/>
          </a:xfrm>
          <a:prstGeom prst="rect">
            <a:avLst/>
          </a:prstGeom>
        </p:spPr>
        <p:txBody>
          <a:bodyPr>
            <a:spAutoFit/>
          </a:bodyPr>
          <a:lstStyle/>
          <a:p>
            <a:r>
              <a:rPr lang="en-US" sz="1200" dirty="0"/>
              <a:t>http://www.environmentandsociety.org/exhibitions/famines-india/infrastructure-and-railroads</a:t>
            </a:r>
          </a:p>
        </p:txBody>
      </p:sp>
      <p:sp>
        <p:nvSpPr>
          <p:cNvPr id="6" name="Rectangle 5">
            <a:extLst>
              <a:ext uri="{FF2B5EF4-FFF2-40B4-BE49-F238E27FC236}">
                <a16:creationId xmlns:a16="http://schemas.microsoft.com/office/drawing/2014/main" id="{8FE78B20-8774-44B7-AACE-B77AC34A679F}"/>
              </a:ext>
            </a:extLst>
          </p:cNvPr>
          <p:cNvSpPr/>
          <p:nvPr/>
        </p:nvSpPr>
        <p:spPr>
          <a:xfrm>
            <a:off x="6994126" y="6115330"/>
            <a:ext cx="3098477" cy="369332"/>
          </a:xfrm>
          <a:prstGeom prst="rect">
            <a:avLst/>
          </a:prstGeom>
        </p:spPr>
        <p:txBody>
          <a:bodyPr wrap="none">
            <a:spAutoFit/>
          </a:bodyPr>
          <a:lstStyle/>
          <a:p>
            <a:r>
              <a:rPr lang="en-US" dirty="0"/>
              <a:t>MARY EVANS PICTURE LIBRARY</a:t>
            </a:r>
          </a:p>
        </p:txBody>
      </p:sp>
    </p:spTree>
    <p:extLst>
      <p:ext uri="{BB962C8B-B14F-4D97-AF65-F5344CB8AC3E}">
        <p14:creationId xmlns:p14="http://schemas.microsoft.com/office/powerpoint/2010/main" val="3812981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CA" altLang="en-US" b="1" dirty="0">
                <a:latin typeface="Cambria" panose="02040503050406030204" pitchFamily="18" charset="0"/>
                <a:ea typeface="Cambria" panose="02040503050406030204" pitchFamily="18" charset="0"/>
              </a:rPr>
              <a:t>Cholera the great sanitary reformer</a:t>
            </a:r>
          </a:p>
        </p:txBody>
      </p:sp>
      <p:sp>
        <p:nvSpPr>
          <p:cNvPr id="18435" name="Rectangle 3"/>
          <p:cNvSpPr>
            <a:spLocks noGrp="1" noChangeArrowheads="1"/>
          </p:cNvSpPr>
          <p:nvPr>
            <p:ph type="body" idx="1"/>
          </p:nvPr>
        </p:nvSpPr>
        <p:spPr/>
        <p:txBody>
          <a:bodyPr/>
          <a:lstStyle/>
          <a:p>
            <a:pPr eaLnBrk="1" hangingPunct="1"/>
            <a:r>
              <a:rPr lang="en-CA" altLang="en-US" b="1" dirty="0"/>
              <a:t>‘shock disease’</a:t>
            </a:r>
          </a:p>
          <a:p>
            <a:pPr eaLnBrk="1" hangingPunct="1"/>
            <a:r>
              <a:rPr lang="en-CA" altLang="en-US" b="1" dirty="0"/>
              <a:t>Riots occurred  because there were fears that medical students and doctors were taking advantage of cholera to obtain bodies for their anatomy classes</a:t>
            </a:r>
          </a:p>
          <a:p>
            <a:pPr lvl="1"/>
            <a:r>
              <a:rPr lang="en-CA" altLang="en-US" b="1" dirty="0"/>
              <a:t>it was also rumoured that they were killing cholera victims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3643314" y="550864"/>
          <a:ext cx="5195887" cy="5646737"/>
        </p:xfrm>
        <a:graphic>
          <a:graphicData uri="http://schemas.openxmlformats.org/presentationml/2006/ole">
            <mc:AlternateContent xmlns:mc="http://schemas.openxmlformats.org/markup-compatibility/2006">
              <mc:Choice xmlns:v="urn:schemas-microsoft-com:vml" Requires="v">
                <p:oleObj spid="_x0000_s1063" name="Document" r:id="rId3" imgW="5421687" imgH="5870275" progId="Word.Document.8">
                  <p:embed/>
                </p:oleObj>
              </mc:Choice>
              <mc:Fallback>
                <p:oleObj name="Document" r:id="rId3" imgW="5421687" imgH="5870275" progId="Word.Document.8">
                  <p:embed/>
                  <p:pic>
                    <p:nvPicPr>
                      <p:cNvPr id="17410" name="Object 2"/>
                      <p:cNvPicPr>
                        <a:picLocks noChangeAspect="1" noChangeArrowheads="1"/>
                      </p:cNvPicPr>
                      <p:nvPr/>
                    </p:nvPicPr>
                    <p:blipFill>
                      <a:blip r:embed="rId4"/>
                      <a:srcRect/>
                      <a:stretch>
                        <a:fillRect/>
                      </a:stretch>
                    </p:blipFill>
                    <p:spPr bwMode="auto">
                      <a:xfrm>
                        <a:off x="3643314" y="550864"/>
                        <a:ext cx="5195887" cy="564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F7BC-D6C3-4D66-8F36-86A4D9A4E9F3}"/>
              </a:ext>
            </a:extLst>
          </p:cNvPr>
          <p:cNvSpPr>
            <a:spLocks noGrp="1"/>
          </p:cNvSpPr>
          <p:nvPr>
            <p:ph type="title"/>
          </p:nvPr>
        </p:nvSpPr>
        <p:spPr>
          <a:xfrm>
            <a:off x="838200" y="-116656"/>
            <a:ext cx="10515600" cy="1325563"/>
          </a:xfrm>
        </p:spPr>
        <p:txBody>
          <a:bodyPr>
            <a:normAutofit/>
          </a:bodyPr>
          <a:lstStyle/>
          <a:p>
            <a:pPr algn="ctr"/>
            <a:r>
              <a:rPr lang="en-US" sz="2800" dirty="0">
                <a:latin typeface="Cambria" panose="02040503050406030204" pitchFamily="18" charset="0"/>
                <a:ea typeface="Cambria" panose="02040503050406030204" pitchFamily="18" charset="0"/>
              </a:rPr>
              <a:t>References</a:t>
            </a:r>
          </a:p>
        </p:txBody>
      </p:sp>
      <p:sp>
        <p:nvSpPr>
          <p:cNvPr id="3" name="Content Placeholder 2">
            <a:extLst>
              <a:ext uri="{FF2B5EF4-FFF2-40B4-BE49-F238E27FC236}">
                <a16:creationId xmlns:a16="http://schemas.microsoft.com/office/drawing/2014/main" id="{990704B8-FDCC-4519-91B8-1C21991DB011}"/>
              </a:ext>
            </a:extLst>
          </p:cNvPr>
          <p:cNvSpPr>
            <a:spLocks noGrp="1"/>
          </p:cNvSpPr>
          <p:nvPr>
            <p:ph idx="1"/>
          </p:nvPr>
        </p:nvSpPr>
        <p:spPr>
          <a:xfrm>
            <a:off x="590310" y="810228"/>
            <a:ext cx="10763490" cy="5787217"/>
          </a:xfrm>
        </p:spPr>
        <p:txBody>
          <a:bodyPr>
            <a:normAutofit fontScale="70000" lnSpcReduction="20000"/>
          </a:bodyPr>
          <a:lstStyle/>
          <a:p>
            <a:pPr marL="0" indent="0">
              <a:buNone/>
            </a:pPr>
            <a:r>
              <a:rPr lang="en-US" dirty="0">
                <a:solidFill>
                  <a:srgbClr val="222222"/>
                </a:solidFill>
                <a:latin typeface="Cambria" panose="02040503050406030204" pitchFamily="18" charset="0"/>
                <a:ea typeface="Cambria" panose="02040503050406030204" pitchFamily="18" charset="0"/>
              </a:rPr>
              <a:t>CBC (2010, Oct). </a:t>
            </a:r>
            <a:r>
              <a:rPr lang="en-US" i="1" dirty="0">
                <a:solidFill>
                  <a:srgbClr val="222222"/>
                </a:solidFill>
                <a:latin typeface="Cambria" panose="02040503050406030204" pitchFamily="18" charset="0"/>
                <a:ea typeface="Cambria" panose="02040503050406030204" pitchFamily="18" charset="0"/>
              </a:rPr>
              <a:t>Cholera's seven pandemics</a:t>
            </a:r>
            <a:r>
              <a:rPr lang="en-US" dirty="0">
                <a:solidFill>
                  <a:srgbClr val="222222"/>
                </a:solidFill>
                <a:latin typeface="Cambria" panose="02040503050406030204" pitchFamily="18" charset="0"/>
                <a:ea typeface="Cambria" panose="02040503050406030204" pitchFamily="18" charset="0"/>
              </a:rPr>
              <a:t>.  Retrieved from </a:t>
            </a:r>
            <a:r>
              <a:rPr lang="en-US" dirty="0">
                <a:latin typeface="Cambria" panose="02040503050406030204" pitchFamily="18" charset="0"/>
                <a:ea typeface="Cambria" panose="02040503050406030204" pitchFamily="18" charset="0"/>
                <a:hlinkClick r:id="rId2"/>
              </a:rPr>
              <a:t>https://www.cbc.ca/news/technology/cholera-s-seven-pandemics-1.758504</a:t>
            </a:r>
            <a:r>
              <a:rPr lang="en-US" dirty="0">
                <a:solidFill>
                  <a:srgbClr val="222222"/>
                </a:solidFill>
                <a:latin typeface="Cambria" panose="02040503050406030204" pitchFamily="18" charset="0"/>
                <a:ea typeface="Cambria" panose="02040503050406030204" pitchFamily="18" charset="0"/>
              </a:rPr>
              <a:t> </a:t>
            </a: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r>
              <a:rPr lang="en-US" dirty="0" err="1">
                <a:solidFill>
                  <a:srgbClr val="222222"/>
                </a:solidFill>
                <a:latin typeface="Cambria" panose="02040503050406030204" pitchFamily="18" charset="0"/>
                <a:ea typeface="Cambria" panose="02040503050406030204" pitchFamily="18" charset="0"/>
              </a:rPr>
              <a:t>Cossins</a:t>
            </a:r>
            <a:r>
              <a:rPr lang="en-US" dirty="0">
                <a:solidFill>
                  <a:srgbClr val="222222"/>
                </a:solidFill>
                <a:latin typeface="Cambria" panose="02040503050406030204" pitchFamily="18" charset="0"/>
                <a:ea typeface="Cambria" panose="02040503050406030204" pitchFamily="18" charset="0"/>
              </a:rPr>
              <a:t>, D. (2013, Jan). </a:t>
            </a:r>
            <a:r>
              <a:rPr lang="en-US" dirty="0">
                <a:latin typeface="Cambria" panose="02040503050406030204" pitchFamily="18" charset="0"/>
                <a:ea typeface="Cambria" panose="02040503050406030204" pitchFamily="18" charset="0"/>
              </a:rPr>
              <a:t>Cholera Confusion, circa 1832. </a:t>
            </a:r>
            <a:r>
              <a:rPr lang="en-US" i="1" dirty="0">
                <a:latin typeface="Cambria" panose="02040503050406030204" pitchFamily="18" charset="0"/>
                <a:ea typeface="Cambria" panose="02040503050406030204" pitchFamily="18" charset="0"/>
              </a:rPr>
              <a:t>The Scientist</a:t>
            </a:r>
            <a:r>
              <a:rPr lang="en-US" dirty="0">
                <a:latin typeface="Cambria" panose="02040503050406030204" pitchFamily="18" charset="0"/>
                <a:ea typeface="Cambria" panose="02040503050406030204" pitchFamily="18" charset="0"/>
              </a:rPr>
              <a:t>. Retrieve </a:t>
            </a:r>
            <a:r>
              <a:rPr lang="en-US" dirty="0">
                <a:hlinkClick r:id="rId3"/>
              </a:rPr>
              <a:t>https://www.the-scientist.com/foundations/cholera-confusion-circa-1832-39849</a:t>
            </a:r>
            <a:endParaRPr lang="en-US" dirty="0">
              <a:latin typeface="Cambria" panose="02040503050406030204" pitchFamily="18" charset="0"/>
              <a:ea typeface="Cambria" panose="02040503050406030204" pitchFamily="18" charset="0"/>
            </a:endParaRP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r>
              <a:rPr lang="en-US" dirty="0">
                <a:solidFill>
                  <a:srgbClr val="222222"/>
                </a:solidFill>
                <a:latin typeface="Cambria" panose="02040503050406030204" pitchFamily="18" charset="0"/>
                <a:ea typeface="Cambria" panose="02040503050406030204" pitchFamily="18" charset="0"/>
              </a:rPr>
              <a:t>Green, M. H. (2018, March). On Learning How to Teach the Black Death, </a:t>
            </a:r>
            <a:r>
              <a:rPr lang="en-US" i="1" dirty="0">
                <a:solidFill>
                  <a:srgbClr val="222222"/>
                </a:solidFill>
                <a:latin typeface="Cambria" panose="02040503050406030204" pitchFamily="18" charset="0"/>
                <a:ea typeface="Cambria" panose="02040503050406030204" pitchFamily="18" charset="0"/>
              </a:rPr>
              <a:t>HPS &amp; </a:t>
            </a:r>
          </a:p>
          <a:p>
            <a:pPr marL="0" indent="0">
              <a:buNone/>
            </a:pPr>
            <a:r>
              <a:rPr lang="en-US" i="1" dirty="0">
                <a:solidFill>
                  <a:srgbClr val="222222"/>
                </a:solidFill>
                <a:latin typeface="Cambria" panose="02040503050406030204" pitchFamily="18" charset="0"/>
                <a:ea typeface="Cambria" panose="02040503050406030204" pitchFamily="18" charset="0"/>
              </a:rPr>
              <a:t>ST Note. </a:t>
            </a:r>
            <a:r>
              <a:rPr lang="en-US" dirty="0">
                <a:solidFill>
                  <a:srgbClr val="222222"/>
                </a:solidFill>
                <a:latin typeface="Cambria" panose="02040503050406030204" pitchFamily="18" charset="0"/>
                <a:ea typeface="Cambria" panose="02040503050406030204" pitchFamily="18" charset="0"/>
              </a:rPr>
              <a:t>Retrieved </a:t>
            </a:r>
            <a:r>
              <a:rPr lang="en-US" dirty="0">
                <a:latin typeface="Cambria" panose="02040503050406030204" pitchFamily="18" charset="0"/>
                <a:ea typeface="Cambria" panose="02040503050406030204" pitchFamily="18" charset="0"/>
              </a:rPr>
              <a:t>https://www.hpsst.com/uploads/6/2/9/3/62931075/2018march.pdf</a:t>
            </a:r>
            <a:r>
              <a:rPr lang="en-US" dirty="0">
                <a:solidFill>
                  <a:srgbClr val="222222"/>
                </a:solidFill>
                <a:latin typeface="Cambria" panose="02040503050406030204" pitchFamily="18" charset="0"/>
                <a:ea typeface="Cambria" panose="02040503050406030204" pitchFamily="18" charset="0"/>
              </a:rPr>
              <a:t> </a:t>
            </a: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r>
              <a:rPr lang="en-US" dirty="0">
                <a:solidFill>
                  <a:srgbClr val="222222"/>
                </a:solidFill>
                <a:latin typeface="Cambria" panose="02040503050406030204" pitchFamily="18" charset="0"/>
                <a:ea typeface="Cambria" panose="02040503050406030204" pitchFamily="18" charset="0"/>
              </a:rPr>
              <a:t>Harvard University, (2014, Dec 31). </a:t>
            </a:r>
            <a:r>
              <a:rPr lang="en-US" i="1" dirty="0">
                <a:solidFill>
                  <a:srgbClr val="222222"/>
                </a:solidFill>
                <a:latin typeface="Cambria" panose="02040503050406030204" pitchFamily="18" charset="0"/>
                <a:ea typeface="Cambria" panose="02040503050406030204" pitchFamily="18" charset="0"/>
              </a:rPr>
              <a:t>Plagues of the Past</a:t>
            </a:r>
            <a:r>
              <a:rPr lang="en-US" dirty="0">
                <a:solidFill>
                  <a:srgbClr val="222222"/>
                </a:solidFill>
                <a:latin typeface="Cambria" panose="02040503050406030204" pitchFamily="18" charset="0"/>
                <a:ea typeface="Cambria" panose="02040503050406030204" pitchFamily="18" charset="0"/>
              </a:rPr>
              <a:t>. Retrieved from </a:t>
            </a:r>
            <a:r>
              <a:rPr lang="en-US" dirty="0">
                <a:latin typeface="Cambria" panose="02040503050406030204" pitchFamily="18" charset="0"/>
                <a:ea typeface="Cambria" panose="02040503050406030204" pitchFamily="18" charset="0"/>
                <a:hlinkClick r:id="rId4"/>
              </a:rPr>
              <a:t>http://sitn.hms.harvard.edu/flash/special-edition-on-infectious-disease/2014/plagues-of-the-past/</a:t>
            </a:r>
            <a:endParaRPr lang="en-US" dirty="0">
              <a:latin typeface="Cambria" panose="02040503050406030204" pitchFamily="18" charset="0"/>
              <a:ea typeface="Cambria" panose="02040503050406030204" pitchFamily="18" charset="0"/>
            </a:endParaRP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solidFill>
                  <a:srgbClr val="222222"/>
                </a:solidFill>
                <a:latin typeface="Cambria" panose="02040503050406030204" pitchFamily="18" charset="0"/>
                <a:ea typeface="Cambria" panose="02040503050406030204" pitchFamily="18" charset="0"/>
              </a:rPr>
              <a:t>History Canada (2020, May 23). </a:t>
            </a:r>
            <a:r>
              <a:rPr lang="en-US" i="1" dirty="0">
                <a:solidFill>
                  <a:srgbClr val="222222"/>
                </a:solidFill>
                <a:latin typeface="Cambria" panose="02040503050406030204" pitchFamily="18" charset="0"/>
                <a:ea typeface="Cambria" panose="02040503050406030204" pitchFamily="18" charset="0"/>
              </a:rPr>
              <a:t>Social Distancing and Quarantine Were Used in Medieval Times to Fight the Black Death</a:t>
            </a:r>
            <a:r>
              <a:rPr lang="en-US" dirty="0">
                <a:solidFill>
                  <a:srgbClr val="222222"/>
                </a:solidFill>
                <a:latin typeface="Cambria" panose="02040503050406030204" pitchFamily="18" charset="0"/>
                <a:ea typeface="Cambria" panose="02040503050406030204" pitchFamily="18" charset="0"/>
              </a:rPr>
              <a:t>. Retrieved from </a:t>
            </a:r>
            <a:r>
              <a:rPr lang="en-US" dirty="0">
                <a:latin typeface="Cambria" panose="02040503050406030204" pitchFamily="18" charset="0"/>
                <a:ea typeface="Cambria" panose="02040503050406030204" pitchFamily="18" charset="0"/>
                <a:hlinkClick r:id="rId5"/>
              </a:rPr>
              <a:t>https://www.history.com/news/quarantine-black-death-medieval</a:t>
            </a:r>
            <a:endParaRPr lang="en-US" dirty="0">
              <a:latin typeface="Cambria" panose="02040503050406030204" pitchFamily="18" charset="0"/>
              <a:ea typeface="Cambria" panose="02040503050406030204" pitchFamily="18" charset="0"/>
            </a:endParaRP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r>
              <a:rPr lang="en-US" dirty="0" err="1">
                <a:solidFill>
                  <a:srgbClr val="222222"/>
                </a:solidFill>
                <a:latin typeface="Cambria" panose="02040503050406030204" pitchFamily="18" charset="0"/>
                <a:ea typeface="Cambria" panose="02040503050406030204" pitchFamily="18" charset="0"/>
              </a:rPr>
              <a:t>Omran</a:t>
            </a:r>
            <a:r>
              <a:rPr lang="en-US" dirty="0">
                <a:solidFill>
                  <a:srgbClr val="222222"/>
                </a:solidFill>
                <a:latin typeface="Cambria" panose="02040503050406030204" pitchFamily="18" charset="0"/>
                <a:ea typeface="Cambria" panose="02040503050406030204" pitchFamily="18" charset="0"/>
              </a:rPr>
              <a:t>, A. R. (1971). The epidemiologic Transition: A Theory of the Epidemiology of 	Population Change. </a:t>
            </a:r>
            <a:r>
              <a:rPr lang="en-US" i="1" dirty="0">
                <a:solidFill>
                  <a:srgbClr val="222222"/>
                </a:solidFill>
                <a:latin typeface="Cambria" panose="02040503050406030204" pitchFamily="18" charset="0"/>
                <a:ea typeface="Cambria" panose="02040503050406030204" pitchFamily="18" charset="0"/>
              </a:rPr>
              <a:t>Millbank Memorial Fund Quarterly, 49</a:t>
            </a:r>
            <a:r>
              <a:rPr lang="en-US" dirty="0">
                <a:solidFill>
                  <a:srgbClr val="222222"/>
                </a:solidFill>
                <a:latin typeface="Cambria" panose="02040503050406030204" pitchFamily="18" charset="0"/>
                <a:ea typeface="Cambria" panose="02040503050406030204" pitchFamily="18" charset="0"/>
              </a:rPr>
              <a:t>, 509-538.</a:t>
            </a: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endParaRPr lang="en-US"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3195664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8BE9F-CB37-456A-8778-5FB6C154E210}"/>
              </a:ext>
            </a:extLst>
          </p:cNvPr>
          <p:cNvSpPr>
            <a:spLocks noGrp="1"/>
          </p:cNvSpPr>
          <p:nvPr>
            <p:ph type="title"/>
          </p:nvPr>
        </p:nvSpPr>
        <p:spPr/>
        <p:txBody>
          <a:bodyPr/>
          <a:lstStyle/>
          <a:p>
            <a:pPr algn="ctr"/>
            <a:r>
              <a:rPr lang="en-US" dirty="0">
                <a:latin typeface="Cambria" panose="02040503050406030204" pitchFamily="18" charset="0"/>
                <a:ea typeface="Cambria" panose="02040503050406030204" pitchFamily="18" charset="0"/>
              </a:rPr>
              <a:t>References</a:t>
            </a:r>
            <a:endParaRPr lang="en-US" dirty="0"/>
          </a:p>
        </p:txBody>
      </p:sp>
      <p:sp>
        <p:nvSpPr>
          <p:cNvPr id="3" name="Content Placeholder 2">
            <a:extLst>
              <a:ext uri="{FF2B5EF4-FFF2-40B4-BE49-F238E27FC236}">
                <a16:creationId xmlns:a16="http://schemas.microsoft.com/office/drawing/2014/main" id="{7B701D84-F536-4155-967E-BCCC95B728FF}"/>
              </a:ext>
            </a:extLst>
          </p:cNvPr>
          <p:cNvSpPr>
            <a:spLocks noGrp="1"/>
          </p:cNvSpPr>
          <p:nvPr>
            <p:ph idx="1"/>
          </p:nvPr>
        </p:nvSpPr>
        <p:spPr>
          <a:xfrm>
            <a:off x="838200" y="1461247"/>
            <a:ext cx="10515600" cy="4715716"/>
          </a:xfrm>
        </p:spPr>
        <p:txBody>
          <a:bodyPr>
            <a:normAutofit fontScale="62500" lnSpcReduction="20000"/>
          </a:bodyPr>
          <a:lstStyle/>
          <a:p>
            <a:pPr marL="0" indent="0">
              <a:buNone/>
            </a:pPr>
            <a:r>
              <a:rPr lang="en-US" dirty="0" err="1">
                <a:solidFill>
                  <a:srgbClr val="222222"/>
                </a:solidFill>
                <a:latin typeface="Cambria" panose="02040503050406030204" pitchFamily="18" charset="0"/>
                <a:ea typeface="Cambria" panose="02040503050406030204" pitchFamily="18" charset="0"/>
              </a:rPr>
              <a:t>Omran</a:t>
            </a:r>
            <a:r>
              <a:rPr lang="en-US" dirty="0">
                <a:solidFill>
                  <a:srgbClr val="222222"/>
                </a:solidFill>
                <a:latin typeface="Cambria" panose="02040503050406030204" pitchFamily="18" charset="0"/>
                <a:ea typeface="Cambria" panose="02040503050406030204" pitchFamily="18" charset="0"/>
              </a:rPr>
              <a:t>, A. R. (1998). The epidemiologic transition theory revisited thirty years later. </a:t>
            </a:r>
            <a:r>
              <a:rPr lang="en-US" i="1" dirty="0">
                <a:solidFill>
                  <a:srgbClr val="222222"/>
                </a:solidFill>
                <a:latin typeface="Cambria" panose="02040503050406030204" pitchFamily="18" charset="0"/>
                <a:ea typeface="Cambria" panose="02040503050406030204" pitchFamily="18" charset="0"/>
              </a:rPr>
              <a:t>World health statistics quarterly</a:t>
            </a:r>
            <a:r>
              <a:rPr lang="en-US" dirty="0">
                <a:solidFill>
                  <a:srgbClr val="222222"/>
                </a:solidFill>
                <a:latin typeface="Cambria" panose="02040503050406030204" pitchFamily="18" charset="0"/>
                <a:ea typeface="Cambria" panose="02040503050406030204" pitchFamily="18" charset="0"/>
              </a:rPr>
              <a:t>, </a:t>
            </a:r>
            <a:r>
              <a:rPr lang="en-US" i="1" dirty="0">
                <a:solidFill>
                  <a:srgbClr val="222222"/>
                </a:solidFill>
                <a:latin typeface="Cambria" panose="02040503050406030204" pitchFamily="18" charset="0"/>
                <a:ea typeface="Cambria" panose="02040503050406030204" pitchFamily="18" charset="0"/>
              </a:rPr>
              <a:t>51</a:t>
            </a:r>
            <a:r>
              <a:rPr lang="en-US" dirty="0">
                <a:solidFill>
                  <a:srgbClr val="222222"/>
                </a:solidFill>
                <a:latin typeface="Cambria" panose="02040503050406030204" pitchFamily="18" charset="0"/>
                <a:ea typeface="Cambria" panose="02040503050406030204" pitchFamily="18" charset="0"/>
              </a:rPr>
              <a:t>, 99-119.</a:t>
            </a: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r>
              <a:rPr lang="en-US" dirty="0" err="1">
                <a:solidFill>
                  <a:srgbClr val="222222"/>
                </a:solidFill>
                <a:latin typeface="Cambria" panose="02040503050406030204" pitchFamily="18" charset="0"/>
                <a:ea typeface="Cambria" panose="02040503050406030204" pitchFamily="18" charset="0"/>
              </a:rPr>
              <a:t>Tognotti</a:t>
            </a:r>
            <a:r>
              <a:rPr lang="en-US" dirty="0">
                <a:solidFill>
                  <a:srgbClr val="222222"/>
                </a:solidFill>
                <a:latin typeface="Cambria" panose="02040503050406030204" pitchFamily="18" charset="0"/>
                <a:ea typeface="Cambria" panose="02040503050406030204" pitchFamily="18" charset="0"/>
              </a:rPr>
              <a:t>, E. (2013). Lessons from the history of quarantine, from plague to 	influenza A. </a:t>
            </a:r>
            <a:r>
              <a:rPr lang="en-US" i="1" dirty="0">
                <a:solidFill>
                  <a:srgbClr val="222222"/>
                </a:solidFill>
                <a:latin typeface="Cambria" panose="02040503050406030204" pitchFamily="18" charset="0"/>
                <a:ea typeface="Cambria" panose="02040503050406030204" pitchFamily="18" charset="0"/>
              </a:rPr>
              <a:t>Emerging infectious diseases</a:t>
            </a:r>
            <a:r>
              <a:rPr lang="en-US" dirty="0">
                <a:solidFill>
                  <a:srgbClr val="222222"/>
                </a:solidFill>
                <a:latin typeface="Cambria" panose="02040503050406030204" pitchFamily="18" charset="0"/>
                <a:ea typeface="Cambria" panose="02040503050406030204" pitchFamily="18" charset="0"/>
              </a:rPr>
              <a:t>, </a:t>
            </a:r>
            <a:r>
              <a:rPr lang="en-US" i="1" dirty="0">
                <a:solidFill>
                  <a:srgbClr val="222222"/>
                </a:solidFill>
                <a:latin typeface="Cambria" panose="02040503050406030204" pitchFamily="18" charset="0"/>
                <a:ea typeface="Cambria" panose="02040503050406030204" pitchFamily="18" charset="0"/>
              </a:rPr>
              <a:t>19</a:t>
            </a:r>
            <a:r>
              <a:rPr lang="en-US" dirty="0">
                <a:solidFill>
                  <a:srgbClr val="222222"/>
                </a:solidFill>
                <a:latin typeface="Cambria" panose="02040503050406030204" pitchFamily="18" charset="0"/>
                <a:ea typeface="Cambria" panose="02040503050406030204" pitchFamily="18" charset="0"/>
              </a:rPr>
              <a:t>(2), 254.</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Wangchuk, N. R. (2019, Oct) Refused a Nobel, This Unsung Indian Scientist’s Research Saved Millions of Lives, </a:t>
            </a:r>
            <a:r>
              <a:rPr lang="en-US" i="1" dirty="0">
                <a:latin typeface="Cambria" panose="02040503050406030204" pitchFamily="18" charset="0"/>
                <a:ea typeface="Cambria" panose="02040503050406030204" pitchFamily="18" charset="0"/>
              </a:rPr>
              <a:t>The Better India</a:t>
            </a:r>
            <a:r>
              <a:rPr lang="en-US" dirty="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hlinkClick r:id="rId2"/>
              </a:rPr>
              <a:t>https://www.thebetterindia.com/198411/indian-nobel-prize-scientists-cholera-toxin-sambhu-nath-de/</a:t>
            </a:r>
            <a:endParaRPr lang="en-US" dirty="0">
              <a:latin typeface="Cambria" panose="02040503050406030204" pitchFamily="18" charset="0"/>
              <a:ea typeface="Cambria" panose="02040503050406030204" pitchFamily="18" charset="0"/>
            </a:endParaRP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solidFill>
                  <a:srgbClr val="222222"/>
                </a:solidFill>
                <a:latin typeface="Cambria" panose="02040503050406030204" pitchFamily="18" charset="0"/>
                <a:ea typeface="Cambria" panose="02040503050406030204" pitchFamily="18" charset="0"/>
              </a:rPr>
              <a:t>Washington Post. (2020, May 23). A tweet asked museums to show off their #</a:t>
            </a:r>
            <a:r>
              <a:rPr lang="en-US" dirty="0" err="1">
                <a:solidFill>
                  <a:srgbClr val="222222"/>
                </a:solidFill>
                <a:latin typeface="Cambria" panose="02040503050406030204" pitchFamily="18" charset="0"/>
                <a:ea typeface="Cambria" panose="02040503050406030204" pitchFamily="18" charset="0"/>
              </a:rPr>
              <a:t>CreppiestObjects</a:t>
            </a:r>
            <a:r>
              <a:rPr lang="en-US" dirty="0">
                <a:solidFill>
                  <a:srgbClr val="222222"/>
                </a:solidFill>
                <a:latin typeface="Cambria" panose="02040503050406030204" pitchFamily="18" charset="0"/>
                <a:ea typeface="Cambria" panose="02040503050406030204" pitchFamily="18" charset="0"/>
              </a:rPr>
              <a:t> and dear God, did they deliver. Retrieved from </a:t>
            </a:r>
            <a:r>
              <a:rPr lang="en-US" dirty="0">
                <a:latin typeface="Cambria" panose="02040503050406030204" pitchFamily="18" charset="0"/>
                <a:ea typeface="Cambria" panose="02040503050406030204" pitchFamily="18" charset="0"/>
                <a:hlinkClick r:id="rId3"/>
              </a:rPr>
              <a:t>https://www.washingtonpost.com/travel/2020/04/22/tweet-asked-museums-show-off-their-creepiestobjects-dear-god-did-they-deliver/</a:t>
            </a:r>
            <a:endParaRPr lang="en-US" dirty="0">
              <a:latin typeface="Cambria" panose="02040503050406030204" pitchFamily="18" charset="0"/>
              <a:ea typeface="Cambria" panose="02040503050406030204" pitchFamily="18" charset="0"/>
            </a:endParaRPr>
          </a:p>
          <a:p>
            <a:pPr marL="0" indent="0">
              <a:buNone/>
            </a:pPr>
            <a:endParaRPr lang="en-US" dirty="0">
              <a:solidFill>
                <a:srgbClr val="222222"/>
              </a:solidFill>
              <a:latin typeface="Cambria" panose="02040503050406030204" pitchFamily="18" charset="0"/>
              <a:ea typeface="Cambria" panose="02040503050406030204" pitchFamily="18" charset="0"/>
            </a:endParaRPr>
          </a:p>
          <a:p>
            <a:pPr marL="0" indent="0">
              <a:buNone/>
            </a:pPr>
            <a:r>
              <a:rPr lang="en-US" dirty="0" err="1">
                <a:solidFill>
                  <a:srgbClr val="222222"/>
                </a:solidFill>
                <a:latin typeface="Cambria" panose="02040503050406030204" pitchFamily="18" charset="0"/>
                <a:ea typeface="Cambria" panose="02040503050406030204" pitchFamily="18" charset="0"/>
              </a:rPr>
              <a:t>Wellcome</a:t>
            </a:r>
            <a:r>
              <a:rPr lang="en-US" dirty="0">
                <a:solidFill>
                  <a:srgbClr val="222222"/>
                </a:solidFill>
                <a:latin typeface="Cambria" panose="02040503050406030204" pitchFamily="18" charset="0"/>
                <a:ea typeface="Cambria" panose="02040503050406030204" pitchFamily="18" charset="0"/>
              </a:rPr>
              <a:t> Collection (Amelia </a:t>
            </a:r>
            <a:r>
              <a:rPr lang="en-US" dirty="0" err="1">
                <a:solidFill>
                  <a:srgbClr val="222222"/>
                </a:solidFill>
                <a:latin typeface="Cambria" panose="02040503050406030204" pitchFamily="18" charset="0"/>
                <a:ea typeface="Cambria" panose="02040503050406030204" pitchFamily="18" charset="0"/>
              </a:rPr>
              <a:t>Soth</a:t>
            </a:r>
            <a:r>
              <a:rPr lang="en-US" dirty="0">
                <a:solidFill>
                  <a:srgbClr val="222222"/>
                </a:solidFill>
                <a:latin typeface="Cambria" panose="02040503050406030204" pitchFamily="18" charset="0"/>
                <a:ea typeface="Cambria" panose="02040503050406030204" pitchFamily="18" charset="0"/>
              </a:rPr>
              <a:t>) (2019, Feb 19). Deadly stinks and life-saving aromas in plague-stricken London, </a:t>
            </a:r>
            <a:r>
              <a:rPr lang="en-US" i="1" dirty="0">
                <a:solidFill>
                  <a:srgbClr val="222222"/>
                </a:solidFill>
                <a:latin typeface="Cambria" panose="02040503050406030204" pitchFamily="18" charset="0"/>
                <a:ea typeface="Cambria" panose="02040503050406030204" pitchFamily="18" charset="0"/>
              </a:rPr>
              <a:t>Inside Our Collections</a:t>
            </a:r>
            <a:r>
              <a:rPr lang="en-US" dirty="0">
                <a:solidFill>
                  <a:srgbClr val="222222"/>
                </a:solidFill>
                <a:latin typeface="Cambria" panose="02040503050406030204" pitchFamily="18" charset="0"/>
                <a:ea typeface="Cambria" panose="02040503050406030204" pitchFamily="18" charset="0"/>
              </a:rPr>
              <a:t>. Retrieved from </a:t>
            </a:r>
            <a:r>
              <a:rPr lang="en-US" dirty="0">
                <a:latin typeface="Cambria" panose="02040503050406030204" pitchFamily="18" charset="0"/>
                <a:ea typeface="Cambria" panose="02040503050406030204" pitchFamily="18" charset="0"/>
                <a:hlinkClick r:id="rId4"/>
              </a:rPr>
              <a:t>https://wellcomecollection.org/articles/XGaG2hAAANfAsTGg</a:t>
            </a:r>
            <a:endParaRPr lang="en-US" dirty="0">
              <a:solidFill>
                <a:srgbClr val="222222"/>
              </a:solidFill>
              <a:latin typeface="Cambria" panose="02040503050406030204" pitchFamily="18" charset="0"/>
              <a:ea typeface="Cambria" panose="02040503050406030204" pitchFamily="18" charset="0"/>
            </a:endParaRPr>
          </a:p>
          <a:p>
            <a:pPr marL="0" indent="0">
              <a:buNone/>
            </a:pPr>
            <a:endParaRPr lang="en-US"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1628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22F4-0402-4294-A655-E90D3B1FB322}"/>
              </a:ext>
            </a:extLst>
          </p:cNvPr>
          <p:cNvSpPr>
            <a:spLocks noGrp="1"/>
          </p:cNvSpPr>
          <p:nvPr>
            <p:ph type="title"/>
          </p:nvPr>
        </p:nvSpPr>
        <p:spPr/>
        <p:txBody>
          <a:bodyPr>
            <a:normAutofit/>
          </a:bodyPr>
          <a:lstStyle/>
          <a:p>
            <a:pPr algn="ctr"/>
            <a:r>
              <a:rPr lang="en-US" sz="4000" dirty="0">
                <a:latin typeface="Cambria" pitchFamily="18" charset="0"/>
                <a:ea typeface="+mn-ea"/>
                <a:cs typeface="+mn-cs"/>
              </a:rPr>
              <a:t>The stages of the Epidemiologic Transition</a:t>
            </a:r>
          </a:p>
        </p:txBody>
      </p:sp>
      <p:sp>
        <p:nvSpPr>
          <p:cNvPr id="3" name="Content Placeholder 2">
            <a:extLst>
              <a:ext uri="{FF2B5EF4-FFF2-40B4-BE49-F238E27FC236}">
                <a16:creationId xmlns:a16="http://schemas.microsoft.com/office/drawing/2014/main" id="{D5273AE0-BF73-441D-8331-0B05B2C9A514}"/>
              </a:ext>
            </a:extLst>
          </p:cNvPr>
          <p:cNvSpPr>
            <a:spLocks noGrp="1"/>
          </p:cNvSpPr>
          <p:nvPr>
            <p:ph idx="1"/>
          </p:nvPr>
        </p:nvSpPr>
        <p:spPr>
          <a:xfrm>
            <a:off x="442452" y="1690688"/>
            <a:ext cx="11487150" cy="4672628"/>
          </a:xfrm>
        </p:spPr>
        <p:txBody>
          <a:bodyPr>
            <a:normAutofit fontScale="85000" lnSpcReduction="20000"/>
          </a:bodyPr>
          <a:lstStyle/>
          <a:p>
            <a:pPr marL="514350" indent="-514350" eaLnBrk="0" hangingPunct="0">
              <a:buFont typeface="+mj-lt"/>
              <a:buAutoNum type="arabicPeriod"/>
            </a:pPr>
            <a:r>
              <a:rPr lang="en-US" dirty="0">
                <a:latin typeface="Cambria" pitchFamily="18" charset="0"/>
              </a:rPr>
              <a:t>THE AGE OF PESTILENCE &amp; FAMINE</a:t>
            </a:r>
          </a:p>
          <a:p>
            <a:pPr marL="685800" lvl="2" eaLnBrk="0" hangingPunct="0">
              <a:spcBef>
                <a:spcPts val="1000"/>
              </a:spcBef>
            </a:pPr>
            <a:r>
              <a:rPr lang="en-US" sz="2400" dirty="0">
                <a:latin typeface="Cambria" pitchFamily="18" charset="0"/>
              </a:rPr>
              <a:t>Life expectancy between 20 and 40 yrs., began in the early 16</a:t>
            </a:r>
            <a:r>
              <a:rPr lang="en-US" sz="2400" baseline="30000" dirty="0">
                <a:latin typeface="Cambria" pitchFamily="18" charset="0"/>
              </a:rPr>
              <a:t>th</a:t>
            </a:r>
            <a:r>
              <a:rPr lang="en-US" sz="2400" dirty="0">
                <a:latin typeface="Cambria" pitchFamily="18" charset="0"/>
              </a:rPr>
              <a:t> century?</a:t>
            </a:r>
          </a:p>
          <a:p>
            <a:pPr marL="514350" indent="-514350" eaLnBrk="0" hangingPunct="0">
              <a:buFont typeface="+mj-lt"/>
              <a:buAutoNum type="arabicPeriod"/>
            </a:pPr>
            <a:r>
              <a:rPr lang="en-US" dirty="0">
                <a:latin typeface="Cambria" pitchFamily="18" charset="0"/>
              </a:rPr>
              <a:t>AGE OF RECEDING PANDEMICS</a:t>
            </a:r>
          </a:p>
          <a:p>
            <a:pPr marL="685800" lvl="2" eaLnBrk="0" hangingPunct="0">
              <a:spcBef>
                <a:spcPts val="1000"/>
              </a:spcBef>
            </a:pPr>
            <a:r>
              <a:rPr lang="en-US" sz="2400" dirty="0">
                <a:latin typeface="Cambria" pitchFamily="18" charset="0"/>
              </a:rPr>
              <a:t>Relief from devasting epidemics that spanned across countries</a:t>
            </a:r>
          </a:p>
          <a:p>
            <a:pPr marL="685800" lvl="2" eaLnBrk="0" hangingPunct="0">
              <a:spcBef>
                <a:spcPts val="1000"/>
              </a:spcBef>
            </a:pPr>
            <a:r>
              <a:rPr lang="en-US" sz="2400" dirty="0">
                <a:latin typeface="Cambria" pitchFamily="18" charset="0"/>
              </a:rPr>
              <a:t>Life expectancy about 30 to 50 yrs., began as early as the 17</a:t>
            </a:r>
            <a:r>
              <a:rPr lang="en-US" sz="2400" baseline="30000" dirty="0">
                <a:latin typeface="Cambria" pitchFamily="18" charset="0"/>
              </a:rPr>
              <a:t>th</a:t>
            </a:r>
            <a:r>
              <a:rPr lang="en-US" sz="2400" dirty="0">
                <a:latin typeface="Cambria" pitchFamily="18" charset="0"/>
              </a:rPr>
              <a:t> century in some locations</a:t>
            </a:r>
          </a:p>
          <a:p>
            <a:pPr marL="514350" indent="-514350" eaLnBrk="0" hangingPunct="0">
              <a:buFont typeface="+mj-lt"/>
              <a:buAutoNum type="arabicPeriod" startAt="3"/>
            </a:pPr>
            <a:r>
              <a:rPr lang="en-US" dirty="0">
                <a:latin typeface="Cambria" pitchFamily="18" charset="0"/>
              </a:rPr>
              <a:t>AGE OF DEGENERATIVE DISEASES , STRESS, AND MAN-MADE DISEASES</a:t>
            </a:r>
          </a:p>
          <a:p>
            <a:pPr marL="685800" lvl="2" eaLnBrk="0" hangingPunct="0">
              <a:spcBef>
                <a:spcPts val="1000"/>
              </a:spcBef>
            </a:pPr>
            <a:r>
              <a:rPr lang="en-US" sz="2400" dirty="0">
                <a:latin typeface="Cambria" pitchFamily="18" charset="0"/>
              </a:rPr>
              <a:t>Life expectancy around 70 yrs., began circa 1900</a:t>
            </a:r>
          </a:p>
          <a:p>
            <a:pPr marL="514350" indent="-514350" eaLnBrk="0" hangingPunct="0">
              <a:buFont typeface="+mj-lt"/>
              <a:buAutoNum type="arabicPeriod" startAt="4"/>
            </a:pPr>
            <a:r>
              <a:rPr lang="en-US" dirty="0">
                <a:latin typeface="Cambria" pitchFamily="18" charset="0"/>
              </a:rPr>
              <a:t>AGE OF DECLINING CARDIOVASCULAR MORTALITY, AGEING, LIFESTYLES MODIFICATION, EMERGING AND RESURGENT DISEASES</a:t>
            </a:r>
          </a:p>
          <a:p>
            <a:pPr marL="685800" lvl="2" eaLnBrk="0" hangingPunct="0">
              <a:spcBef>
                <a:spcPts val="1000"/>
              </a:spcBef>
            </a:pPr>
            <a:r>
              <a:rPr lang="en-US" dirty="0">
                <a:latin typeface="Cambria" pitchFamily="18" charset="0"/>
              </a:rPr>
              <a:t> </a:t>
            </a:r>
            <a:r>
              <a:rPr lang="en-US" sz="2500" dirty="0">
                <a:latin typeface="Cambria" pitchFamily="18" charset="0"/>
              </a:rPr>
              <a:t>Life expectancy 80 to 85 yrs.+, occurred circa 1970</a:t>
            </a:r>
          </a:p>
          <a:p>
            <a:pPr marL="514350" indent="-514350" eaLnBrk="0" hangingPunct="0">
              <a:buFont typeface="+mj-lt"/>
              <a:buAutoNum type="arabicPeriod" startAt="4"/>
            </a:pPr>
            <a:r>
              <a:rPr lang="en-US" dirty="0">
                <a:latin typeface="Cambria" pitchFamily="18" charset="0"/>
              </a:rPr>
              <a:t>AGE OF ASPIRED QUALITY OF LIFE, WITH PARADOXICAL LONGEVITY AND PERSISTENT INEQUITIES (futuristic stage)</a:t>
            </a:r>
          </a:p>
          <a:p>
            <a:pPr marL="685800" lvl="2" eaLnBrk="0" hangingPunct="0">
              <a:spcBef>
                <a:spcPts val="1000"/>
              </a:spcBef>
            </a:pPr>
            <a:r>
              <a:rPr lang="en-US" sz="2100" dirty="0">
                <a:latin typeface="Cambria" pitchFamily="18" charset="0"/>
              </a:rPr>
              <a:t>Life expectancy rise to 90+ (esp. females), started in the mid- 21st century</a:t>
            </a:r>
          </a:p>
          <a:p>
            <a:pPr marL="514350" indent="-514350" eaLnBrk="0" hangingPunct="0">
              <a:buFont typeface="+mj-lt"/>
              <a:buAutoNum type="arabicPeriod" startAt="4"/>
            </a:pPr>
            <a:endParaRPr lang="en-US" dirty="0">
              <a:latin typeface="Cambria" pitchFamily="18" charset="0"/>
            </a:endParaRPr>
          </a:p>
          <a:p>
            <a:pPr marL="514350" indent="-514350" eaLnBrk="0" hangingPunct="0">
              <a:buFont typeface="+mj-lt"/>
              <a:buAutoNum type="arabicPeriod" startAt="4"/>
            </a:pPr>
            <a:endParaRPr lang="en-US" dirty="0">
              <a:latin typeface="Cambria" pitchFamily="18" charset="0"/>
            </a:endParaRPr>
          </a:p>
          <a:p>
            <a:pPr eaLnBrk="0" hangingPunct="0"/>
            <a:endParaRPr lang="en-US" dirty="0">
              <a:latin typeface="Cambria" pitchFamily="18" charset="0"/>
            </a:endParaRPr>
          </a:p>
          <a:p>
            <a:pPr eaLnBrk="0" hangingPunct="0"/>
            <a:endParaRPr lang="en-US" dirty="0">
              <a:latin typeface="Cambria" pitchFamily="18" charset="0"/>
            </a:endParaRPr>
          </a:p>
          <a:p>
            <a:pPr marL="514350" indent="-514350" eaLnBrk="0" hangingPunct="0">
              <a:buFont typeface="+mj-lt"/>
              <a:buAutoNum type="arabicPeriod"/>
            </a:pPr>
            <a:endParaRPr lang="en-US" dirty="0">
              <a:latin typeface="Cambria" pitchFamily="18" charset="0"/>
            </a:endParaRPr>
          </a:p>
          <a:p>
            <a:pPr marL="514350" indent="-514350" eaLnBrk="0" hangingPunct="0">
              <a:buFont typeface="+mj-lt"/>
              <a:buAutoNum type="arabicPeriod"/>
            </a:pPr>
            <a:endParaRPr lang="en-US" dirty="0">
              <a:latin typeface="Cambria" pitchFamily="18" charset="0"/>
            </a:endParaRPr>
          </a:p>
          <a:p>
            <a:endParaRPr lang="en-US" dirty="0"/>
          </a:p>
        </p:txBody>
      </p:sp>
    </p:spTree>
    <p:extLst>
      <p:ext uri="{BB962C8B-B14F-4D97-AF65-F5344CB8AC3E}">
        <p14:creationId xmlns:p14="http://schemas.microsoft.com/office/powerpoint/2010/main" val="2028096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DE45-4D16-4F45-BA51-91D7ABB10408}"/>
              </a:ext>
            </a:extLst>
          </p:cNvPr>
          <p:cNvSpPr>
            <a:spLocks noGrp="1"/>
          </p:cNvSpPr>
          <p:nvPr>
            <p:ph type="title"/>
          </p:nvPr>
        </p:nvSpPr>
        <p:spPr/>
        <p:txBody>
          <a:bodyPr/>
          <a:lstStyle/>
          <a:p>
            <a:r>
              <a:rPr lang="en-US" spc="-50" dirty="0">
                <a:solidFill>
                  <a:srgbClr val="000000">
                    <a:lumMod val="75000"/>
                    <a:lumOff val="25000"/>
                  </a:srgbClr>
                </a:solidFill>
                <a:latin typeface="Bembo" panose="020F0302020204030204"/>
              </a:rPr>
              <a:t>The</a:t>
            </a:r>
            <a:r>
              <a:rPr lang="en-US" dirty="0"/>
              <a:t> </a:t>
            </a:r>
            <a:r>
              <a:rPr lang="en-US" spc="-50" dirty="0">
                <a:solidFill>
                  <a:srgbClr val="000000">
                    <a:lumMod val="75000"/>
                    <a:lumOff val="25000"/>
                  </a:srgbClr>
                </a:solidFill>
                <a:latin typeface="Bembo" panose="020F0302020204030204"/>
              </a:rPr>
              <a:t>Epidemiologic Transition: Sweden</a:t>
            </a:r>
            <a:endParaRPr lang="en-US" dirty="0"/>
          </a:p>
        </p:txBody>
      </p:sp>
      <p:pic>
        <p:nvPicPr>
          <p:cNvPr id="4" name="Content Placeholder 3">
            <a:extLst>
              <a:ext uri="{FF2B5EF4-FFF2-40B4-BE49-F238E27FC236}">
                <a16:creationId xmlns:a16="http://schemas.microsoft.com/office/drawing/2014/main" id="{161BE686-0C5F-4363-B582-878BE25A5467}"/>
              </a:ext>
            </a:extLst>
          </p:cNvPr>
          <p:cNvPicPr>
            <a:picLocks noGrp="1" noChangeAspect="1"/>
          </p:cNvPicPr>
          <p:nvPr>
            <p:ph idx="1"/>
          </p:nvPr>
        </p:nvPicPr>
        <p:blipFill>
          <a:blip r:embed="rId3"/>
          <a:stretch>
            <a:fillRect/>
          </a:stretch>
        </p:blipFill>
        <p:spPr>
          <a:xfrm>
            <a:off x="1866900" y="1493020"/>
            <a:ext cx="7600950" cy="4843792"/>
          </a:xfrm>
          <a:prstGeom prst="rect">
            <a:avLst/>
          </a:prstGeom>
        </p:spPr>
      </p:pic>
    </p:spTree>
    <p:extLst>
      <p:ext uri="{BB962C8B-B14F-4D97-AF65-F5344CB8AC3E}">
        <p14:creationId xmlns:p14="http://schemas.microsoft.com/office/powerpoint/2010/main" val="3152132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0188" y="455221"/>
            <a:ext cx="7560840" cy="584775"/>
          </a:xfrm>
          <a:prstGeom prst="rect">
            <a:avLst/>
          </a:prstGeom>
          <a:noFill/>
        </p:spPr>
        <p:txBody>
          <a:bodyPr wrap="square" rtlCol="0">
            <a:spAutoFit/>
          </a:bodyPr>
          <a:lstStyle/>
          <a:p>
            <a:pPr algn="ctr"/>
            <a:r>
              <a:rPr lang="en-CA" sz="3200" dirty="0">
                <a:latin typeface="Baskerville Old Face" pitchFamily="18" charset="0"/>
              </a:rPr>
              <a:t>First Stage of the Transition</a:t>
            </a:r>
          </a:p>
        </p:txBody>
      </p:sp>
      <p:sp>
        <p:nvSpPr>
          <p:cNvPr id="3" name="TextBox 2"/>
          <p:cNvSpPr txBox="1"/>
          <p:nvPr/>
        </p:nvSpPr>
        <p:spPr>
          <a:xfrm>
            <a:off x="609599" y="1039996"/>
            <a:ext cx="9034171" cy="2308324"/>
          </a:xfrm>
          <a:prstGeom prst="rect">
            <a:avLst/>
          </a:prstGeom>
          <a:noFill/>
        </p:spPr>
        <p:txBody>
          <a:bodyPr wrap="square" rtlCol="0">
            <a:spAutoFit/>
          </a:bodyPr>
          <a:lstStyle/>
          <a:p>
            <a:pPr>
              <a:buFont typeface="Arial" pitchFamily="34" charset="0"/>
              <a:buChar char="•"/>
            </a:pPr>
            <a:r>
              <a:rPr lang="en-CA" sz="2400" dirty="0">
                <a:latin typeface="Cambria" pitchFamily="18" charset="0"/>
              </a:rPr>
              <a:t>Periodic episodes of high mortality caused by outbreaks of infectious diseases like smallpox, cholera, plague malaria, typhoid, typhus, strep infections, meningitis, hep. B, Chagas’ disease, yellow fever, leprosy,  neonatal </a:t>
            </a:r>
            <a:r>
              <a:rPr lang="en-CA" sz="2400" dirty="0" err="1">
                <a:latin typeface="Cambria" pitchFamily="18" charset="0"/>
              </a:rPr>
              <a:t>tetnus</a:t>
            </a:r>
            <a:r>
              <a:rPr lang="en-CA" sz="2400" dirty="0">
                <a:latin typeface="Cambria" pitchFamily="18" charset="0"/>
              </a:rPr>
              <a:t>, and respiratory diseases ( measles, diphtheria, poliomyelitis)</a:t>
            </a:r>
          </a:p>
          <a:p>
            <a:pPr>
              <a:buFont typeface="Arial" pitchFamily="34" charset="0"/>
              <a:buChar char="•"/>
            </a:pPr>
            <a:r>
              <a:rPr lang="en-CA" sz="2400" dirty="0">
                <a:latin typeface="Cambria" pitchFamily="18" charset="0"/>
              </a:rPr>
              <a:t>High infant mortality </a:t>
            </a:r>
          </a:p>
        </p:txBody>
      </p:sp>
      <p:sp>
        <p:nvSpPr>
          <p:cNvPr id="4" name="TextBox 3"/>
          <p:cNvSpPr txBox="1"/>
          <p:nvPr/>
        </p:nvSpPr>
        <p:spPr>
          <a:xfrm>
            <a:off x="3001696" y="3136612"/>
            <a:ext cx="5376793" cy="584775"/>
          </a:xfrm>
          <a:prstGeom prst="rect">
            <a:avLst/>
          </a:prstGeom>
          <a:noFill/>
        </p:spPr>
        <p:txBody>
          <a:bodyPr wrap="none" rtlCol="0">
            <a:spAutoFit/>
          </a:bodyPr>
          <a:lstStyle/>
          <a:p>
            <a:r>
              <a:rPr lang="en-CA" sz="3200" dirty="0">
                <a:latin typeface="Baskerville Old Face" pitchFamily="18" charset="0"/>
              </a:rPr>
              <a:t> Second Stage of the Transition </a:t>
            </a:r>
          </a:p>
        </p:txBody>
      </p:sp>
      <p:sp>
        <p:nvSpPr>
          <p:cNvPr id="5" name="TextBox 4"/>
          <p:cNvSpPr txBox="1"/>
          <p:nvPr/>
        </p:nvSpPr>
        <p:spPr>
          <a:xfrm>
            <a:off x="412955" y="3721387"/>
            <a:ext cx="9427461" cy="2759825"/>
          </a:xfrm>
          <a:prstGeom prst="rect">
            <a:avLst/>
          </a:prstGeom>
          <a:noFill/>
        </p:spPr>
        <p:txBody>
          <a:bodyPr wrap="square" rtlCol="0">
            <a:spAutoFit/>
          </a:bodyPr>
          <a:lstStyle/>
          <a:p>
            <a:pPr>
              <a:buFont typeface="Arial" pitchFamily="34" charset="0"/>
              <a:buChar char="•"/>
            </a:pPr>
            <a:r>
              <a:rPr lang="en-CA" sz="2400" dirty="0">
                <a:latin typeface="Cambria" pitchFamily="18" charset="0"/>
              </a:rPr>
              <a:t>Reduction in the impact of many infectious disease</a:t>
            </a:r>
          </a:p>
          <a:p>
            <a:pPr>
              <a:buFont typeface="Arial" pitchFamily="34" charset="0"/>
              <a:buChar char="•"/>
            </a:pPr>
            <a:r>
              <a:rPr lang="en-CA" sz="2400" dirty="0">
                <a:latin typeface="Cambria" pitchFamily="18" charset="0"/>
              </a:rPr>
              <a:t>Children more likely to survive to childhood</a:t>
            </a:r>
          </a:p>
          <a:p>
            <a:pPr>
              <a:buFont typeface="Arial" pitchFamily="34" charset="0"/>
              <a:buChar char="•"/>
            </a:pPr>
            <a:r>
              <a:rPr lang="en-CA" sz="2400" dirty="0">
                <a:latin typeface="Cambria" pitchFamily="18" charset="0"/>
              </a:rPr>
              <a:t>Pandemics declined</a:t>
            </a:r>
          </a:p>
          <a:p>
            <a:pPr>
              <a:buFont typeface="Arial" pitchFamily="34" charset="0"/>
              <a:buChar char="•"/>
            </a:pPr>
            <a:r>
              <a:rPr lang="en-CA" sz="2400" dirty="0">
                <a:latin typeface="Cambria" pitchFamily="18" charset="0"/>
              </a:rPr>
              <a:t>Most Western societies remain in this stage for two centuries</a:t>
            </a:r>
          </a:p>
          <a:p>
            <a:pPr>
              <a:buFont typeface="Arial" pitchFamily="34" charset="0"/>
              <a:buChar char="•"/>
            </a:pPr>
            <a:r>
              <a:rPr lang="en-CA" sz="2400" dirty="0">
                <a:latin typeface="Cambria" pitchFamily="18" charset="0"/>
              </a:rPr>
              <a:t>Infectious diseases are most likely agents of selection</a:t>
            </a:r>
          </a:p>
          <a:p>
            <a:pPr>
              <a:buFont typeface="Arial" pitchFamily="34" charset="0"/>
              <a:buChar char="•"/>
            </a:pPr>
            <a:r>
              <a:rPr lang="en-CA" sz="2400" dirty="0">
                <a:latin typeface="Cambria" pitchFamily="18" charset="0"/>
              </a:rPr>
              <a:t>i.e. In 1812 typhus, and malnutrition  killed more of  Napoleon’s troops than due to warfare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EA16-0670-47E2-8EC8-80239C4C1BAC}"/>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Controversial framework?</a:t>
            </a:r>
          </a:p>
        </p:txBody>
      </p:sp>
      <p:sp>
        <p:nvSpPr>
          <p:cNvPr id="3" name="Content Placeholder 2">
            <a:extLst>
              <a:ext uri="{FF2B5EF4-FFF2-40B4-BE49-F238E27FC236}">
                <a16:creationId xmlns:a16="http://schemas.microsoft.com/office/drawing/2014/main" id="{597A8415-80E4-4242-AA82-77B907D8FADD}"/>
              </a:ext>
            </a:extLst>
          </p:cNvPr>
          <p:cNvSpPr>
            <a:spLocks noGrp="1"/>
          </p:cNvSpPr>
          <p:nvPr>
            <p:ph idx="1"/>
          </p:nvPr>
        </p:nvSpPr>
        <p:spPr/>
        <p:txBody>
          <a:bodyPr>
            <a:normAutofit fontScale="92500"/>
          </a:bodyPr>
          <a:lstStyle/>
          <a:p>
            <a:r>
              <a:rPr lang="en-US" dirty="0">
                <a:latin typeface="Cambria" panose="02040503050406030204" pitchFamily="18" charset="0"/>
                <a:ea typeface="Cambria" panose="02040503050406030204" pitchFamily="18" charset="0"/>
              </a:rPr>
              <a:t>Argues that non-western societies are unlikely to enter the fourth stage in a similar way as western societies, (the third sate is on of triple health burden of old, and new, and ill prepares health systems</a:t>
            </a:r>
          </a:p>
          <a:p>
            <a:pPr lvl="1"/>
            <a:r>
              <a:rPr lang="en-US" dirty="0">
                <a:latin typeface="Cambria" panose="02040503050406030204" pitchFamily="18" charset="0"/>
                <a:ea typeface="Cambria" panose="02040503050406030204" pitchFamily="18" charset="0"/>
              </a:rPr>
              <a:t>The framework labels infectious diseases as belonging to the chronologically “behind” developing world, whereas chronic diseases are associated with modernity, prosperity, and the progressive improvement of the quality of life</a:t>
            </a:r>
          </a:p>
          <a:p>
            <a:pPr lvl="1"/>
            <a:r>
              <a:rPr lang="en-US" dirty="0">
                <a:latin typeface="Cambria" panose="02040503050406030204" pitchFamily="18" charset="0"/>
                <a:ea typeface="Cambria" panose="02040503050406030204" pitchFamily="18" charset="0"/>
              </a:rPr>
              <a:t>framework of chronicity obscures the risks and vulnerabilities (inequalities of health)</a:t>
            </a:r>
          </a:p>
          <a:p>
            <a:r>
              <a:rPr lang="en-US" dirty="0">
                <a:latin typeface="Cambria" panose="02040503050406030204" pitchFamily="18" charset="0"/>
                <a:ea typeface="Cambria" panose="02040503050406030204" pitchFamily="18" charset="0"/>
              </a:rPr>
              <a:t>But does recognize differentials and inequities within the transitions: age, gender, ethnic, social class, indigenous peoples, geopolitical, inter-country, and colonization</a:t>
            </a:r>
          </a:p>
        </p:txBody>
      </p:sp>
    </p:spTree>
    <p:extLst>
      <p:ext uri="{BB962C8B-B14F-4D97-AF65-F5344CB8AC3E}">
        <p14:creationId xmlns:p14="http://schemas.microsoft.com/office/powerpoint/2010/main" val="392347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F0E4-F67C-4051-9CAF-E80372778E26}"/>
              </a:ext>
            </a:extLst>
          </p:cNvPr>
          <p:cNvSpPr>
            <a:spLocks noGrp="1"/>
          </p:cNvSpPr>
          <p:nvPr>
            <p:ph type="title"/>
          </p:nvPr>
        </p:nvSpPr>
        <p:spPr/>
        <p:txBody>
          <a:bodyPr/>
          <a:lstStyle/>
          <a:p>
            <a:r>
              <a:rPr lang="en-US" b="1" dirty="0">
                <a:latin typeface="Cambria" panose="02040503050406030204" pitchFamily="18" charset="0"/>
                <a:ea typeface="Cambria" panose="02040503050406030204" pitchFamily="18" charset="0"/>
              </a:rPr>
              <a:t>The evolution of infectious diseases in humans</a:t>
            </a:r>
          </a:p>
        </p:txBody>
      </p:sp>
      <p:sp>
        <p:nvSpPr>
          <p:cNvPr id="3" name="Content Placeholder 2">
            <a:extLst>
              <a:ext uri="{FF2B5EF4-FFF2-40B4-BE49-F238E27FC236}">
                <a16:creationId xmlns:a16="http://schemas.microsoft.com/office/drawing/2014/main" id="{651D21A0-FA49-4B4F-A4A1-2C72231A1454}"/>
              </a:ext>
            </a:extLst>
          </p:cNvPr>
          <p:cNvSpPr>
            <a:spLocks noGrp="1"/>
          </p:cNvSpPr>
          <p:nvPr>
            <p:ph idx="1"/>
          </p:nvPr>
        </p:nvSpPr>
        <p:spPr/>
        <p:txBody>
          <a:bodyPr>
            <a:normAutofit/>
          </a:bodyPr>
          <a:lstStyle/>
          <a:p>
            <a:r>
              <a:rPr lang="en-US" dirty="0">
                <a:latin typeface="Cambria" panose="02040503050406030204" pitchFamily="18" charset="0"/>
                <a:ea typeface="Cambria" panose="02040503050406030204" pitchFamily="18" charset="0"/>
              </a:rPr>
              <a:t>Generally the longer the diseases become less virulent the longer they have coexisted with humans</a:t>
            </a:r>
          </a:p>
          <a:p>
            <a:pPr lvl="1"/>
            <a:r>
              <a:rPr lang="en-US" dirty="0">
                <a:latin typeface="Cambria" panose="02040503050406030204" pitchFamily="18" charset="0"/>
                <a:ea typeface="Cambria" panose="02040503050406030204" pitchFamily="18" charset="0"/>
              </a:rPr>
              <a:t>Virulence is dependent on:</a:t>
            </a:r>
          </a:p>
          <a:p>
            <a:pPr lvl="2"/>
            <a:r>
              <a:rPr lang="en-US" dirty="0">
                <a:latin typeface="Cambria" panose="02040503050406030204" pitchFamily="18" charset="0"/>
                <a:ea typeface="Cambria" panose="02040503050406030204" pitchFamily="18" charset="0"/>
              </a:rPr>
              <a:t>reproductive rate of the disease- faster</a:t>
            </a:r>
            <a:r>
              <a:rPr lang="en-US" dirty="0">
                <a:latin typeface="Cambria" panose="02040503050406030204" pitchFamily="18" charset="0"/>
                <a:ea typeface="Cambria" panose="02040503050406030204" pitchFamily="18" charset="0"/>
                <a:sym typeface="Wingdings" panose="05000000000000000000" pitchFamily="2" charset="2"/>
              </a:rPr>
              <a:t> more virulent</a:t>
            </a:r>
            <a:endParaRPr lang="en-US" dirty="0">
              <a:latin typeface="Cambria" panose="02040503050406030204" pitchFamily="18" charset="0"/>
              <a:ea typeface="Cambria" panose="02040503050406030204" pitchFamily="18" charset="0"/>
            </a:endParaRPr>
          </a:p>
          <a:p>
            <a:pPr lvl="2"/>
            <a:r>
              <a:rPr lang="en-US" dirty="0">
                <a:latin typeface="Cambria" panose="02040503050406030204" pitchFamily="18" charset="0"/>
                <a:ea typeface="Cambria" panose="02040503050406030204" pitchFamily="18" charset="0"/>
              </a:rPr>
              <a:t>Production of toxins </a:t>
            </a:r>
            <a:r>
              <a:rPr lang="en-US" dirty="0">
                <a:latin typeface="Cambria" panose="02040503050406030204" pitchFamily="18" charset="0"/>
                <a:ea typeface="Cambria" panose="02040503050406030204" pitchFamily="18" charset="0"/>
                <a:sym typeface="Wingdings" panose="05000000000000000000" pitchFamily="2" charset="2"/>
              </a:rPr>
              <a:t> mor virulent</a:t>
            </a:r>
            <a:endParaRPr lang="en-US" dirty="0">
              <a:latin typeface="Cambria" panose="02040503050406030204" pitchFamily="18" charset="0"/>
              <a:ea typeface="Cambria" panose="02040503050406030204" pitchFamily="18" charset="0"/>
            </a:endParaRPr>
          </a:p>
          <a:p>
            <a:pPr lvl="2"/>
            <a:r>
              <a:rPr lang="en-US" dirty="0">
                <a:latin typeface="Cambria" panose="02040503050406030204" pitchFamily="18" charset="0"/>
                <a:ea typeface="Cambria" panose="02040503050406030204" pitchFamily="18" charset="0"/>
              </a:rPr>
              <a:t>Mode of transmission:</a:t>
            </a:r>
          </a:p>
          <a:p>
            <a:pPr lvl="3"/>
            <a:r>
              <a:rPr lang="en-US" dirty="0">
                <a:latin typeface="Cambria" panose="02040503050406030204" pitchFamily="18" charset="0"/>
                <a:ea typeface="Cambria" panose="02040503050406030204" pitchFamily="18" charset="0"/>
              </a:rPr>
              <a:t>Direct (contact, airborne or sexual) </a:t>
            </a:r>
            <a:r>
              <a:rPr lang="en-US" dirty="0">
                <a:latin typeface="Cambria" panose="02040503050406030204" pitchFamily="18" charset="0"/>
                <a:ea typeface="Cambria" panose="02040503050406030204" pitchFamily="18" charset="0"/>
                <a:sym typeface="Wingdings" panose="05000000000000000000" pitchFamily="2" charset="2"/>
              </a:rPr>
              <a:t> more benign because must make contact with other susceptible; unlikely to transfer disease if very ill (e.g. rhinovirus, sexually transmitted diseases like gonorrhea or </a:t>
            </a:r>
            <a:r>
              <a:rPr lang="en-US" dirty="0" err="1">
                <a:latin typeface="Cambria" panose="02040503050406030204" pitchFamily="18" charset="0"/>
                <a:ea typeface="Cambria" panose="02040503050406030204" pitchFamily="18" charset="0"/>
                <a:sym typeface="Wingdings" panose="05000000000000000000" pitchFamily="2" charset="2"/>
              </a:rPr>
              <a:t>chalmydia</a:t>
            </a:r>
            <a:r>
              <a:rPr lang="en-US" dirty="0">
                <a:latin typeface="Cambria" panose="02040503050406030204" pitchFamily="18" charset="0"/>
                <a:ea typeface="Cambria" panose="02040503050406030204" pitchFamily="18" charset="0"/>
                <a:sym typeface="Wingdings" panose="05000000000000000000" pitchFamily="2" charset="2"/>
              </a:rPr>
              <a:t>, and HIV)</a:t>
            </a:r>
            <a:endParaRPr lang="en-US" dirty="0">
              <a:latin typeface="Cambria" panose="02040503050406030204" pitchFamily="18" charset="0"/>
              <a:ea typeface="Cambria" panose="02040503050406030204" pitchFamily="18" charset="0"/>
            </a:endParaRPr>
          </a:p>
          <a:p>
            <a:pPr lvl="3"/>
            <a:r>
              <a:rPr lang="en-US" dirty="0">
                <a:latin typeface="Cambria" panose="02040503050406030204" pitchFamily="18" charset="0"/>
                <a:ea typeface="Cambria" panose="02040503050406030204" pitchFamily="18" charset="0"/>
              </a:rPr>
              <a:t>Indirect (airborne, common vehicles, fomites, vectors, some injections) </a:t>
            </a:r>
            <a:r>
              <a:rPr lang="en-US" dirty="0">
                <a:latin typeface="Cambria" panose="02040503050406030204" pitchFamily="18" charset="0"/>
                <a:ea typeface="Cambria" panose="02040503050406030204" pitchFamily="18" charset="0"/>
                <a:sym typeface="Wingdings" panose="05000000000000000000" pitchFamily="2" charset="2"/>
              </a:rPr>
              <a:t> potentially more virulent (e.g. malaria, cholera in water system)</a:t>
            </a:r>
            <a:endParaRPr lang="en-US" dirty="0">
              <a:latin typeface="Cambria" panose="02040503050406030204" pitchFamily="18" charset="0"/>
              <a:ea typeface="Cambria" panose="02040503050406030204" pitchFamily="18" charset="0"/>
            </a:endParaRPr>
          </a:p>
          <a:p>
            <a:pPr lvl="3"/>
            <a:endParaRPr lang="en-US" dirty="0"/>
          </a:p>
        </p:txBody>
      </p:sp>
    </p:spTree>
    <p:extLst>
      <p:ext uri="{BB962C8B-B14F-4D97-AF65-F5344CB8AC3E}">
        <p14:creationId xmlns:p14="http://schemas.microsoft.com/office/powerpoint/2010/main" val="1066481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1131</TotalTime>
  <Words>3528</Words>
  <Application>Microsoft Office PowerPoint</Application>
  <PresentationFormat>Widescreen</PresentationFormat>
  <Paragraphs>308</Paragraphs>
  <Slides>44</Slides>
  <Notes>22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44</vt:i4>
      </vt:variant>
    </vt:vector>
  </HeadingPairs>
  <TitlesOfParts>
    <vt:vector size="56" baseType="lpstr">
      <vt:lpstr>Arial</vt:lpstr>
      <vt:lpstr>Baskerville Old Face</vt:lpstr>
      <vt:lpstr>Bembo</vt:lpstr>
      <vt:lpstr>Calibri</vt:lpstr>
      <vt:lpstr>Calibri Light</vt:lpstr>
      <vt:lpstr>Cambria</vt:lpstr>
      <vt:lpstr>Times New Roman</vt:lpstr>
      <vt:lpstr>Wingdings</vt:lpstr>
      <vt:lpstr>Office Theme</vt:lpstr>
      <vt:lpstr>1_Office Theme</vt:lpstr>
      <vt:lpstr>STATISTICA Graph</vt:lpstr>
      <vt:lpstr>Document</vt:lpstr>
      <vt:lpstr>Pandemics of the past: part I</vt:lpstr>
      <vt:lpstr>PowerPoint Presentation</vt:lpstr>
      <vt:lpstr>The Epidemiologic transition</vt:lpstr>
      <vt:lpstr>The Epidemiologic transition: Two constants</vt:lpstr>
      <vt:lpstr>The stages of the Epidemiologic Transition</vt:lpstr>
      <vt:lpstr>The Epidemiologic Transition: Sweden</vt:lpstr>
      <vt:lpstr>PowerPoint Presentation</vt:lpstr>
      <vt:lpstr>Controversial framework?</vt:lpstr>
      <vt:lpstr>The evolution of infectious diseases in humans</vt:lpstr>
      <vt:lpstr>Natural selection and diseases</vt:lpstr>
      <vt:lpstr>Andre Yersin </vt:lpstr>
      <vt:lpstr>The Bacterium</vt:lpstr>
      <vt:lpstr>The three types of plague</vt:lpstr>
      <vt:lpstr>Bubonic plague</vt:lpstr>
      <vt:lpstr>PowerPoint Presentation</vt:lpstr>
      <vt:lpstr>The first quarantine and first lazaretto?</vt:lpstr>
      <vt:lpstr>PowerPoint Presentation</vt:lpstr>
      <vt:lpstr>Recall</vt:lpstr>
      <vt:lpstr>Cordon sanitaires </vt:lpstr>
      <vt:lpstr>Lazarettos </vt:lpstr>
      <vt:lpstr>Religion, persecution, and commemorations of the plague</vt:lpstr>
      <vt:lpstr>The Black death: Second pandemic</vt:lpstr>
      <vt:lpstr>Plague doctors of 16th and 17th centuries</vt:lpstr>
      <vt:lpstr>1650 or 1750 plague mask</vt:lpstr>
      <vt:lpstr>16th and 17th centuries plague “remedies”</vt:lpstr>
      <vt:lpstr>The third pandemic  Rat “falls”-massive deaths of rats in the streets </vt:lpstr>
      <vt:lpstr>PowerPoint Presentation</vt:lpstr>
      <vt:lpstr>PowerPoint Presentation</vt:lpstr>
      <vt:lpstr>PowerPoint Presentation</vt:lpstr>
      <vt:lpstr>PowerPoint Presentation</vt:lpstr>
      <vt:lpstr>PowerPoint Presentation</vt:lpstr>
      <vt:lpstr>1st Pandemic 1817-1823</vt:lpstr>
      <vt:lpstr>2nd Pandemic: 1826 to 1837</vt:lpstr>
      <vt:lpstr>3rd pandemic: 1852-1859 </vt:lpstr>
      <vt:lpstr>History</vt:lpstr>
      <vt:lpstr> 4th pandemic: 1863-1879 </vt:lpstr>
      <vt:lpstr>Cholera syndemic in Gibraltar: 1865</vt:lpstr>
      <vt:lpstr>PowerPoint Presentation</vt:lpstr>
      <vt:lpstr>5th pandemic: 1881-1896 </vt:lpstr>
      <vt:lpstr>5th pandemic: 1881-1896</vt:lpstr>
      <vt:lpstr>Cholera the great sanitary reformer</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Pandemics of the past: part I</dc:title>
  <dc:creator>admin</dc:creator>
  <cp:lastModifiedBy>admin</cp:lastModifiedBy>
  <cp:revision>25</cp:revision>
  <dcterms:created xsi:type="dcterms:W3CDTF">2020-05-26T05:19:40Z</dcterms:created>
  <dcterms:modified xsi:type="dcterms:W3CDTF">2020-06-23T00:10:52Z</dcterms:modified>
</cp:coreProperties>
</file>