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8"/>
  </p:notesMasterIdLst>
  <p:sldIdLst>
    <p:sldId id="257" r:id="rId2"/>
    <p:sldId id="312" r:id="rId3"/>
    <p:sldId id="345" r:id="rId4"/>
    <p:sldId id="346" r:id="rId5"/>
    <p:sldId id="343" r:id="rId6"/>
    <p:sldId id="359" r:id="rId7"/>
    <p:sldId id="347" r:id="rId8"/>
    <p:sldId id="351" r:id="rId9"/>
    <p:sldId id="360" r:id="rId10"/>
    <p:sldId id="329" r:id="rId11"/>
    <p:sldId id="340" r:id="rId12"/>
    <p:sldId id="327" r:id="rId13"/>
    <p:sldId id="328" r:id="rId14"/>
    <p:sldId id="334" r:id="rId15"/>
    <p:sldId id="281" r:id="rId16"/>
    <p:sldId id="353" r:id="rId17"/>
    <p:sldId id="339" r:id="rId18"/>
    <p:sldId id="337" r:id="rId19"/>
    <p:sldId id="358" r:id="rId20"/>
    <p:sldId id="362" r:id="rId21"/>
    <p:sldId id="367" r:id="rId22"/>
    <p:sldId id="366" r:id="rId23"/>
    <p:sldId id="361" r:id="rId24"/>
    <p:sldId id="344" r:id="rId25"/>
    <p:sldId id="354" r:id="rId26"/>
    <p:sldId id="308" r:id="rId27"/>
    <p:sldId id="356" r:id="rId28"/>
    <p:sldId id="295" r:id="rId29"/>
    <p:sldId id="296" r:id="rId30"/>
    <p:sldId id="349" r:id="rId31"/>
    <p:sldId id="293" r:id="rId32"/>
    <p:sldId id="357" r:id="rId33"/>
    <p:sldId id="355" r:id="rId34"/>
    <p:sldId id="365" r:id="rId35"/>
    <p:sldId id="363" r:id="rId36"/>
    <p:sldId id="364" r:id="rId3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434" autoAdjust="0"/>
  </p:normalViewPr>
  <p:slideViewPr>
    <p:cSldViewPr snapToGrid="0">
      <p:cViewPr varScale="1">
        <p:scale>
          <a:sx n="75" d="100"/>
          <a:sy n="75" d="100"/>
        </p:scale>
        <p:origin x="304" y="52"/>
      </p:cViewPr>
      <p:guideLst/>
    </p:cSldViewPr>
  </p:slideViewPr>
  <p:outlineViewPr>
    <p:cViewPr>
      <p:scale>
        <a:sx n="33" d="100"/>
        <a:sy n="33" d="100"/>
      </p:scale>
      <p:origin x="0" y="-675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B1EF093-1E3A-4573-8D21-800A462C4FC9}" type="datetimeFigureOut">
              <a:rPr lang="en-US" smtClean="0"/>
              <a:t>5/13/2020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9490126-FBD9-46B8-89FC-9B41F4FE5520}" type="slidenum">
              <a:rPr lang="en-US" smtClean="0"/>
              <a:t>‹#›</a:t>
            </a:fld>
            <a:endParaRPr lang="en-US"/>
          </a:p>
        </p:txBody>
      </p:sp>
    </p:spTree>
    <p:extLst>
      <p:ext uri="{BB962C8B-B14F-4D97-AF65-F5344CB8AC3E}">
        <p14:creationId xmlns:p14="http://schemas.microsoft.com/office/powerpoint/2010/main" val="149852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D9490126-FBD9-46B8-89FC-9B41F4FE5520}" type="slidenum">
              <a:rPr lang="en-US" smtClean="0"/>
              <a:t>1</a:t>
            </a:fld>
            <a:endParaRPr lang="en-US"/>
          </a:p>
        </p:txBody>
      </p:sp>
    </p:spTree>
    <p:extLst>
      <p:ext uri="{BB962C8B-B14F-4D97-AF65-F5344CB8AC3E}">
        <p14:creationId xmlns:p14="http://schemas.microsoft.com/office/powerpoint/2010/main" val="3469323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38CB1-FECE-4A85-85E3-371782BCE0EA}" type="slidenum">
              <a:rPr lang="en-US" smtClean="0"/>
              <a:t>13</a:t>
            </a:fld>
            <a:endParaRPr lang="en-US"/>
          </a:p>
        </p:txBody>
      </p:sp>
    </p:spTree>
    <p:extLst>
      <p:ext uri="{BB962C8B-B14F-4D97-AF65-F5344CB8AC3E}">
        <p14:creationId xmlns:p14="http://schemas.microsoft.com/office/powerpoint/2010/main" val="3023381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90126-FBD9-46B8-89FC-9B41F4FE5520}" type="slidenum">
              <a:rPr lang="en-US" smtClean="0"/>
              <a:t>15</a:t>
            </a:fld>
            <a:endParaRPr lang="en-US"/>
          </a:p>
        </p:txBody>
      </p:sp>
    </p:spTree>
    <p:extLst>
      <p:ext uri="{BB962C8B-B14F-4D97-AF65-F5344CB8AC3E}">
        <p14:creationId xmlns:p14="http://schemas.microsoft.com/office/powerpoint/2010/main" val="2391056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490126-FBD9-46B8-89FC-9B41F4FE5520}" type="slidenum">
              <a:rPr lang="en-US" smtClean="0"/>
              <a:t>18</a:t>
            </a:fld>
            <a:endParaRPr lang="en-US"/>
          </a:p>
        </p:txBody>
      </p:sp>
    </p:spTree>
    <p:extLst>
      <p:ext uri="{BB962C8B-B14F-4D97-AF65-F5344CB8AC3E}">
        <p14:creationId xmlns:p14="http://schemas.microsoft.com/office/powerpoint/2010/main" val="2894850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490126-FBD9-46B8-89FC-9B41F4FE5520}" type="slidenum">
              <a:rPr lang="en-US" smtClean="0"/>
              <a:t>19</a:t>
            </a:fld>
            <a:endParaRPr lang="en-US"/>
          </a:p>
        </p:txBody>
      </p:sp>
    </p:spTree>
    <p:extLst>
      <p:ext uri="{BB962C8B-B14F-4D97-AF65-F5344CB8AC3E}">
        <p14:creationId xmlns:p14="http://schemas.microsoft.com/office/powerpoint/2010/main" val="377723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490126-FBD9-46B8-89FC-9B41F4FE5520}" type="slidenum">
              <a:rPr lang="en-US" smtClean="0"/>
              <a:t>20</a:t>
            </a:fld>
            <a:endParaRPr lang="en-US"/>
          </a:p>
        </p:txBody>
      </p:sp>
    </p:spTree>
    <p:extLst>
      <p:ext uri="{BB962C8B-B14F-4D97-AF65-F5344CB8AC3E}">
        <p14:creationId xmlns:p14="http://schemas.microsoft.com/office/powerpoint/2010/main" val="733137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490126-FBD9-46B8-89FC-9B41F4FE5520}" type="slidenum">
              <a:rPr lang="en-US" smtClean="0"/>
              <a:t>23</a:t>
            </a:fld>
            <a:endParaRPr lang="en-US"/>
          </a:p>
        </p:txBody>
      </p:sp>
    </p:spTree>
    <p:extLst>
      <p:ext uri="{BB962C8B-B14F-4D97-AF65-F5344CB8AC3E}">
        <p14:creationId xmlns:p14="http://schemas.microsoft.com/office/powerpoint/2010/main" val="2601271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AB38CB1-FECE-4A85-85E3-371782BCE0EA}" type="slidenum">
              <a:rPr lang="en-US" smtClean="0"/>
              <a:t>24</a:t>
            </a:fld>
            <a:endParaRPr lang="en-US"/>
          </a:p>
        </p:txBody>
      </p:sp>
    </p:spTree>
    <p:extLst>
      <p:ext uri="{BB962C8B-B14F-4D97-AF65-F5344CB8AC3E}">
        <p14:creationId xmlns:p14="http://schemas.microsoft.com/office/powerpoint/2010/main" val="3070142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74756"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B2932E1-60A8-472D-9014-C1CA1DCF65D8}" type="slidenum">
              <a:rPr lang="en-US" altLang="en-US" sz="1200"/>
              <a:pPr/>
              <a:t>26</a:t>
            </a:fld>
            <a:endParaRPr lang="en-US" altLang="en-US" sz="1200"/>
          </a:p>
        </p:txBody>
      </p:sp>
    </p:spTree>
    <p:extLst>
      <p:ext uri="{BB962C8B-B14F-4D97-AF65-F5344CB8AC3E}">
        <p14:creationId xmlns:p14="http://schemas.microsoft.com/office/powerpoint/2010/main" val="3222114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38CB1-FECE-4A85-85E3-371782BCE0EA}" type="slidenum">
              <a:rPr lang="en-US" smtClean="0"/>
              <a:t>28</a:t>
            </a:fld>
            <a:endParaRPr lang="en-US"/>
          </a:p>
        </p:txBody>
      </p:sp>
    </p:spTree>
    <p:extLst>
      <p:ext uri="{BB962C8B-B14F-4D97-AF65-F5344CB8AC3E}">
        <p14:creationId xmlns:p14="http://schemas.microsoft.com/office/powerpoint/2010/main" val="3742603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38CB1-FECE-4A85-85E3-371782BCE0EA}" type="slidenum">
              <a:rPr lang="en-US" smtClean="0"/>
              <a:t>30</a:t>
            </a:fld>
            <a:endParaRPr lang="en-US"/>
          </a:p>
        </p:txBody>
      </p:sp>
    </p:spTree>
    <p:extLst>
      <p:ext uri="{BB962C8B-B14F-4D97-AF65-F5344CB8AC3E}">
        <p14:creationId xmlns:p14="http://schemas.microsoft.com/office/powerpoint/2010/main" val="236460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853DB-D415-4961-8CFC-DE6694383835}" type="slidenum">
              <a:rPr lang="en-CA" smtClean="0"/>
              <a:pPr/>
              <a:t>2</a:t>
            </a:fld>
            <a:endParaRPr lang="en-CA"/>
          </a:p>
        </p:txBody>
      </p:sp>
    </p:spTree>
    <p:extLst>
      <p:ext uri="{BB962C8B-B14F-4D97-AF65-F5344CB8AC3E}">
        <p14:creationId xmlns:p14="http://schemas.microsoft.com/office/powerpoint/2010/main" val="1257591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38CB1-FECE-4A85-85E3-371782BCE0EA}" type="slidenum">
              <a:rPr lang="en-US" smtClean="0"/>
              <a:t>31</a:t>
            </a:fld>
            <a:endParaRPr lang="en-US"/>
          </a:p>
        </p:txBody>
      </p:sp>
    </p:spTree>
    <p:extLst>
      <p:ext uri="{BB962C8B-B14F-4D97-AF65-F5344CB8AC3E}">
        <p14:creationId xmlns:p14="http://schemas.microsoft.com/office/powerpoint/2010/main" val="1678881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490126-FBD9-46B8-89FC-9B41F4FE5520}" type="slidenum">
              <a:rPr lang="en-US" smtClean="0"/>
              <a:t>33</a:t>
            </a:fld>
            <a:endParaRPr lang="en-US"/>
          </a:p>
        </p:txBody>
      </p:sp>
    </p:spTree>
    <p:extLst>
      <p:ext uri="{BB962C8B-B14F-4D97-AF65-F5344CB8AC3E}">
        <p14:creationId xmlns:p14="http://schemas.microsoft.com/office/powerpoint/2010/main" val="2820121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490126-FBD9-46B8-89FC-9B41F4FE5520}" type="slidenum">
              <a:rPr lang="en-US" smtClean="0"/>
              <a:t>36</a:t>
            </a:fld>
            <a:endParaRPr lang="en-US"/>
          </a:p>
        </p:txBody>
      </p:sp>
    </p:spTree>
    <p:extLst>
      <p:ext uri="{BB962C8B-B14F-4D97-AF65-F5344CB8AC3E}">
        <p14:creationId xmlns:p14="http://schemas.microsoft.com/office/powerpoint/2010/main" val="75355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853DB-D415-4961-8CFC-DE6694383835}" type="slidenum">
              <a:rPr lang="en-CA" smtClean="0"/>
              <a:pPr/>
              <a:t>3</a:t>
            </a:fld>
            <a:endParaRPr lang="en-CA"/>
          </a:p>
        </p:txBody>
      </p:sp>
    </p:spTree>
    <p:extLst>
      <p:ext uri="{BB962C8B-B14F-4D97-AF65-F5344CB8AC3E}">
        <p14:creationId xmlns:p14="http://schemas.microsoft.com/office/powerpoint/2010/main" val="52364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853DB-D415-4961-8CFC-DE6694383835}" type="slidenum">
              <a:rPr lang="en-CA" smtClean="0"/>
              <a:pPr/>
              <a:t>4</a:t>
            </a:fld>
            <a:endParaRPr lang="en-CA"/>
          </a:p>
        </p:txBody>
      </p:sp>
    </p:spTree>
    <p:extLst>
      <p:ext uri="{BB962C8B-B14F-4D97-AF65-F5344CB8AC3E}">
        <p14:creationId xmlns:p14="http://schemas.microsoft.com/office/powerpoint/2010/main" val="2617725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853DB-D415-4961-8CFC-DE6694383835}" type="slidenum">
              <a:rPr lang="en-CA" smtClean="0"/>
              <a:pPr/>
              <a:t>5</a:t>
            </a:fld>
            <a:endParaRPr lang="en-CA"/>
          </a:p>
        </p:txBody>
      </p:sp>
    </p:spTree>
    <p:extLst>
      <p:ext uri="{BB962C8B-B14F-4D97-AF65-F5344CB8AC3E}">
        <p14:creationId xmlns:p14="http://schemas.microsoft.com/office/powerpoint/2010/main" val="15614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BEA853DB-D415-4961-8CFC-DE6694383835}" type="slidenum">
              <a:rPr lang="en-CA" smtClean="0"/>
              <a:pPr/>
              <a:t>6</a:t>
            </a:fld>
            <a:endParaRPr lang="en-CA"/>
          </a:p>
        </p:txBody>
      </p:sp>
    </p:spTree>
    <p:extLst>
      <p:ext uri="{BB962C8B-B14F-4D97-AF65-F5344CB8AC3E}">
        <p14:creationId xmlns:p14="http://schemas.microsoft.com/office/powerpoint/2010/main" val="125459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853DB-D415-4961-8CFC-DE6694383835}" type="slidenum">
              <a:rPr lang="en-CA" smtClean="0"/>
              <a:pPr/>
              <a:t>7</a:t>
            </a:fld>
            <a:endParaRPr lang="en-CA"/>
          </a:p>
        </p:txBody>
      </p:sp>
    </p:spTree>
    <p:extLst>
      <p:ext uri="{BB962C8B-B14F-4D97-AF65-F5344CB8AC3E}">
        <p14:creationId xmlns:p14="http://schemas.microsoft.com/office/powerpoint/2010/main" val="241954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853DB-D415-4961-8CFC-DE6694383835}" type="slidenum">
              <a:rPr lang="en-CA" smtClean="0"/>
              <a:pPr/>
              <a:t>8</a:t>
            </a:fld>
            <a:endParaRPr lang="en-CA"/>
          </a:p>
        </p:txBody>
      </p:sp>
    </p:spTree>
    <p:extLst>
      <p:ext uri="{BB962C8B-B14F-4D97-AF65-F5344CB8AC3E}">
        <p14:creationId xmlns:p14="http://schemas.microsoft.com/office/powerpoint/2010/main" val="1604131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90126-FBD9-46B8-89FC-9B41F4FE5520}" type="slidenum">
              <a:rPr lang="en-US" smtClean="0"/>
              <a:t>10</a:t>
            </a:fld>
            <a:endParaRPr lang="en-US"/>
          </a:p>
        </p:txBody>
      </p:sp>
    </p:spTree>
    <p:extLst>
      <p:ext uri="{BB962C8B-B14F-4D97-AF65-F5344CB8AC3E}">
        <p14:creationId xmlns:p14="http://schemas.microsoft.com/office/powerpoint/2010/main" val="414745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6E04C26C-0F24-4416-A7CE-23DE7D4F3236}" type="datetimeFigureOut">
              <a:rPr lang="en-CA" smtClean="0"/>
              <a:pPr/>
              <a:t>2020-05-13</a:t>
            </a:fld>
            <a:endParaRPr lang="en-CA"/>
          </a:p>
        </p:txBody>
      </p:sp>
      <p:sp>
        <p:nvSpPr>
          <p:cNvPr id="17" name="Footer Placeholder 16"/>
          <p:cNvSpPr>
            <a:spLocks noGrp="1"/>
          </p:cNvSpPr>
          <p:nvPr>
            <p:ph type="ftr" sz="quarter" idx="11"/>
          </p:nvPr>
        </p:nvSpPr>
        <p:spPr/>
        <p:txBody>
          <a:bodyPr/>
          <a:lstStyle/>
          <a:p>
            <a:endParaRPr lang="en-CA"/>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A6FC79FA-3AE9-4475-AAE3-D49A59A23CDF}" type="slidenum">
              <a:rPr lang="en-CA" smtClean="0">
                <a:solidFill>
                  <a:srgbClr val="8CADAE">
                    <a:shade val="75000"/>
                  </a:srgbClr>
                </a:solidFill>
              </a:rPr>
              <a:pPr/>
              <a:t>‹#›</a:t>
            </a:fld>
            <a:endParaRPr lang="en-CA">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377429834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04C26C-0F24-4416-A7CE-23DE7D4F3236}" type="datetimeFigureOut">
              <a:rPr lang="en-CA" smtClean="0"/>
              <a:pPr/>
              <a:t>2020-05-13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6FC79FA-3AE9-4475-AAE3-D49A59A23CDF}" type="slidenum">
              <a:rPr lang="en-CA" smtClean="0">
                <a:solidFill>
                  <a:srgbClr val="8CADAE">
                    <a:shade val="75000"/>
                  </a:srgbClr>
                </a:solidFill>
              </a:rPr>
              <a:pPr/>
              <a:t>‹#›</a:t>
            </a:fld>
            <a:endParaRPr lang="en-CA">
              <a:solidFill>
                <a:srgbClr val="8CADAE">
                  <a:shade val="75000"/>
                </a:srgbClr>
              </a:solidFill>
            </a:endParaRPr>
          </a:p>
        </p:txBody>
      </p:sp>
    </p:spTree>
    <p:extLst>
      <p:ext uri="{BB962C8B-B14F-4D97-AF65-F5344CB8AC3E}">
        <p14:creationId xmlns:p14="http://schemas.microsoft.com/office/powerpoint/2010/main" val="12362068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A6FC79FA-3AE9-4475-AAE3-D49A59A23CDF}" type="slidenum">
              <a:rPr lang="en-CA" smtClean="0">
                <a:solidFill>
                  <a:srgbClr val="8CADAE">
                    <a:shade val="75000"/>
                  </a:srgbClr>
                </a:solidFill>
              </a:rPr>
              <a:pPr/>
              <a:t>‹#›</a:t>
            </a:fld>
            <a:endParaRPr lang="en-CA">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04C26C-0F24-4416-A7CE-23DE7D4F3236}" type="datetimeFigureOut">
              <a:rPr lang="en-CA" smtClean="0"/>
              <a:pPr/>
              <a:t>2020-05-13</a:t>
            </a:fld>
            <a:endParaRPr lang="en-CA"/>
          </a:p>
        </p:txBody>
      </p:sp>
      <p:sp>
        <p:nvSpPr>
          <p:cNvPr id="5" name="Footer Placeholder 4"/>
          <p:cNvSpPr>
            <a:spLocks noGrp="1"/>
          </p:cNvSpPr>
          <p:nvPr>
            <p:ph type="ftr" sz="quarter" idx="11"/>
          </p:nvPr>
        </p:nvSpPr>
        <p:spPr/>
        <p:txBody>
          <a:bodyPr/>
          <a:lstStyle/>
          <a:p>
            <a:endParaRPr lang="en-CA"/>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279557899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6E04C26C-0F24-4416-A7CE-23DE7D4F3236}" type="datetimeFigureOut">
              <a:rPr lang="en-CA" smtClean="0"/>
              <a:pPr/>
              <a:t>2020-05-13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5815584" y="1026373"/>
            <a:ext cx="609600" cy="441325"/>
          </a:xfrm>
        </p:spPr>
        <p:txBody>
          <a:bodyPr/>
          <a:lstStyle/>
          <a:p>
            <a:fld id="{A6FC79FA-3AE9-4475-AAE3-D49A59A23CDF}" type="slidenum">
              <a:rPr lang="en-CA" smtClean="0">
                <a:solidFill>
                  <a:srgbClr val="8CADAE">
                    <a:shade val="75000"/>
                  </a:srgbClr>
                </a:solidFill>
              </a:rPr>
              <a:pPr/>
              <a:t>‹#›</a:t>
            </a:fld>
            <a:endParaRPr lang="en-CA">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8572802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CA"/>
          </a:p>
        </p:txBody>
      </p:sp>
      <p:sp>
        <p:nvSpPr>
          <p:cNvPr id="4" name="Date Placeholder 3"/>
          <p:cNvSpPr>
            <a:spLocks noGrp="1"/>
          </p:cNvSpPr>
          <p:nvPr>
            <p:ph type="dt" sz="half" idx="10"/>
          </p:nvPr>
        </p:nvSpPr>
        <p:spPr/>
        <p:txBody>
          <a:bodyPr/>
          <a:lstStyle/>
          <a:p>
            <a:fld id="{6E04C26C-0F24-4416-A7CE-23DE7D4F3236}" type="datetimeFigureOut">
              <a:rPr lang="en-CA" smtClean="0"/>
              <a:pPr/>
              <a:t>2020-05-13</a:t>
            </a:fld>
            <a:endParaRPr lang="en-CA"/>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A6FC79FA-3AE9-4475-AAE3-D49A59A23CDF}" type="slidenum">
              <a:rPr lang="en-CA" smtClean="0">
                <a:solidFill>
                  <a:srgbClr val="8CADAE">
                    <a:shade val="75000"/>
                  </a:srgbClr>
                </a:solidFill>
              </a:rPr>
              <a:pPr/>
              <a:t>‹#›</a:t>
            </a:fld>
            <a:endParaRPr lang="en-CA">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9757572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6E04C26C-0F24-4416-A7CE-23DE7D4F3236}" type="datetimeFigureOut">
              <a:rPr lang="en-CA" smtClean="0"/>
              <a:pPr/>
              <a:t>2020-05-13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6FC79FA-3AE9-4475-AAE3-D49A59A23CDF}" type="slidenum">
              <a:rPr lang="en-CA" smtClean="0">
                <a:solidFill>
                  <a:srgbClr val="8CADAE">
                    <a:shade val="75000"/>
                  </a:srgbClr>
                </a:solidFill>
              </a:rPr>
              <a:pPr/>
              <a:t>‹#›</a:t>
            </a:fld>
            <a:endParaRPr lang="en-CA">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5583609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E04C26C-0F24-4416-A7CE-23DE7D4F3236}" type="datetimeFigureOut">
              <a:rPr lang="en-CA" smtClean="0"/>
              <a:pPr/>
              <a:t>2020-05-13</a:t>
            </a:fld>
            <a:endParaRPr lang="en-CA"/>
          </a:p>
        </p:txBody>
      </p:sp>
      <p:sp>
        <p:nvSpPr>
          <p:cNvPr id="8" name="Footer Placeholder 7"/>
          <p:cNvSpPr>
            <a:spLocks noGrp="1"/>
          </p:cNvSpPr>
          <p:nvPr>
            <p:ph type="ftr" sz="quarter" idx="11"/>
          </p:nvPr>
        </p:nvSpPr>
        <p:spPr>
          <a:xfrm>
            <a:off x="406400" y="6409944"/>
            <a:ext cx="4775200" cy="365760"/>
          </a:xfrm>
        </p:spPr>
        <p:txBody>
          <a:bodyPr/>
          <a:lstStyle/>
          <a:p>
            <a:endParaRPr lang="en-CA"/>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A6FC79FA-3AE9-4475-AAE3-D49A59A23CDF}" type="slidenum">
              <a:rPr lang="en-CA" smtClean="0">
                <a:solidFill>
                  <a:srgbClr val="8CADAE">
                    <a:shade val="75000"/>
                  </a:srgbClr>
                </a:solidFill>
              </a:rPr>
              <a:pPr/>
              <a:t>‹#›</a:t>
            </a:fld>
            <a:endParaRPr lang="en-CA">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36751371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E04C26C-0F24-4416-A7CE-23DE7D4F3236}" type="datetimeFigureOut">
              <a:rPr lang="en-CA" smtClean="0"/>
              <a:pPr/>
              <a:t>2020-05-13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5791200" y="1036021"/>
            <a:ext cx="609600" cy="441325"/>
          </a:xfrm>
        </p:spPr>
        <p:txBody>
          <a:bodyPr/>
          <a:lstStyle/>
          <a:p>
            <a:fld id="{A6FC79FA-3AE9-4475-AAE3-D49A59A23CDF}" type="slidenum">
              <a:rPr lang="en-CA" smtClean="0">
                <a:solidFill>
                  <a:srgbClr val="8CADAE">
                    <a:shade val="75000"/>
                  </a:srgbClr>
                </a:solidFill>
              </a:rPr>
              <a:pPr/>
              <a:t>‹#›</a:t>
            </a:fld>
            <a:endParaRPr lang="en-CA">
              <a:solidFill>
                <a:srgbClr val="8CADAE">
                  <a:shade val="75000"/>
                </a:srgbClr>
              </a:solidFill>
            </a:endParaRPr>
          </a:p>
        </p:txBody>
      </p:sp>
    </p:spTree>
    <p:extLst>
      <p:ext uri="{BB962C8B-B14F-4D97-AF65-F5344CB8AC3E}">
        <p14:creationId xmlns:p14="http://schemas.microsoft.com/office/powerpoint/2010/main" val="353926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6E04C26C-0F24-4416-A7CE-23DE7D4F3236}" type="datetimeFigureOut">
              <a:rPr lang="en-CA" smtClean="0"/>
              <a:pPr/>
              <a:t>2020-05-13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A6FC79FA-3AE9-4475-AAE3-D49A59A23CDF}" type="slidenum">
              <a:rPr lang="en-CA" smtClean="0"/>
              <a:pPr/>
              <a:t>‹#›</a:t>
            </a:fld>
            <a:endParaRPr lang="en-CA"/>
          </a:p>
        </p:txBody>
      </p:sp>
    </p:spTree>
    <p:extLst>
      <p:ext uri="{BB962C8B-B14F-4D97-AF65-F5344CB8AC3E}">
        <p14:creationId xmlns:p14="http://schemas.microsoft.com/office/powerpoint/2010/main" val="191928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A6FC79FA-3AE9-4475-AAE3-D49A59A23CDF}" type="slidenum">
              <a:rPr lang="en-CA" smtClean="0">
                <a:solidFill>
                  <a:srgbClr val="8CADAE">
                    <a:shade val="75000"/>
                  </a:srgbClr>
                </a:solidFill>
              </a:rPr>
              <a:pPr/>
              <a:t>‹#›</a:t>
            </a:fld>
            <a:endParaRPr lang="en-CA">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6E04C26C-0F24-4416-A7CE-23DE7D4F3236}" type="datetimeFigureOut">
              <a:rPr lang="en-CA" smtClean="0"/>
              <a:pPr/>
              <a:t>2020-05-13</a:t>
            </a:fld>
            <a:endParaRPr lang="en-CA"/>
          </a:p>
        </p:txBody>
      </p:sp>
      <p:sp>
        <p:nvSpPr>
          <p:cNvPr id="6" name="Footer Placeholder 5"/>
          <p:cNvSpPr>
            <a:spLocks noGrp="1"/>
          </p:cNvSpPr>
          <p:nvPr>
            <p:ph type="ftr" sz="quarter" idx="11"/>
          </p:nvPr>
        </p:nvSpPr>
        <p:spPr>
          <a:xfrm>
            <a:off x="402336" y="6410848"/>
            <a:ext cx="4511040" cy="365760"/>
          </a:xfrm>
        </p:spPr>
        <p:txBody>
          <a:bodyPr/>
          <a:lstStyle/>
          <a:p>
            <a:endParaRPr lang="en-CA"/>
          </a:p>
        </p:txBody>
      </p:sp>
    </p:spTree>
    <p:extLst>
      <p:ext uri="{BB962C8B-B14F-4D97-AF65-F5344CB8AC3E}">
        <p14:creationId xmlns:p14="http://schemas.microsoft.com/office/powerpoint/2010/main" val="279296928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A6FC79FA-3AE9-4475-AAE3-D49A59A23CDF}" type="slidenum">
              <a:rPr lang="en-CA" smtClean="0">
                <a:solidFill>
                  <a:srgbClr val="8CADAE">
                    <a:shade val="75000"/>
                  </a:srgbClr>
                </a:solidFill>
              </a:rPr>
              <a:pPr/>
              <a:t>‹#›</a:t>
            </a:fld>
            <a:endParaRPr lang="en-CA">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6E04C26C-0F24-4416-A7CE-23DE7D4F3236}" type="datetimeFigureOut">
              <a:rPr lang="en-CA" smtClean="0"/>
              <a:pPr/>
              <a:t>2020-05-13</a:t>
            </a:fld>
            <a:endParaRPr lang="en-CA"/>
          </a:p>
        </p:txBody>
      </p:sp>
      <p:sp>
        <p:nvSpPr>
          <p:cNvPr id="6" name="Footer Placeholder 5"/>
          <p:cNvSpPr>
            <a:spLocks noGrp="1"/>
          </p:cNvSpPr>
          <p:nvPr>
            <p:ph type="ftr" sz="quarter" idx="11"/>
          </p:nvPr>
        </p:nvSpPr>
        <p:spPr>
          <a:xfrm>
            <a:off x="402336" y="6410848"/>
            <a:ext cx="4779264" cy="365760"/>
          </a:xfrm>
        </p:spPr>
        <p:txBody>
          <a:bodyPr/>
          <a:lstStyle/>
          <a:p>
            <a:endParaRPr lang="en-CA"/>
          </a:p>
        </p:txBody>
      </p:sp>
    </p:spTree>
    <p:extLst>
      <p:ext uri="{BB962C8B-B14F-4D97-AF65-F5344CB8AC3E}">
        <p14:creationId xmlns:p14="http://schemas.microsoft.com/office/powerpoint/2010/main" val="86420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6E04C26C-0F24-4416-A7CE-23DE7D4F3236}" type="datetimeFigureOut">
              <a:rPr lang="en-CA" smtClean="0"/>
              <a:pPr/>
              <a:t>2020-05-13</a:t>
            </a:fld>
            <a:endParaRPr lang="en-CA"/>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CA"/>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6FC79FA-3AE9-4475-AAE3-D49A59A23CDF}" type="slidenum">
              <a:rPr lang="en-CA" smtClean="0">
                <a:solidFill>
                  <a:srgbClr val="8CADAE">
                    <a:shade val="75000"/>
                  </a:srgbClr>
                </a:solidFill>
              </a:rPr>
              <a:pPr/>
              <a:t>‹#›</a:t>
            </a:fld>
            <a:endParaRPr lang="en-CA">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966555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army.mil/-images/2008/09/24/22729/army.mil-2008-09-25-103608.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hyperlink" Target="https://www.nzherald.co.nz/nz/news/article.cfm?c_id=1&amp;objectid=1212444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libguides.unbc.ca/1918_flu_epidemic/death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t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t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t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t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princegeorgecitizen.com/opinion/columnists/inside-an-rna-virus-1.24115721?utm_campaign=magnet&amp;utm_source=entity_page&amp;utm_medium=related_articl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2819399"/>
            <a:ext cx="8065827" cy="2817125"/>
          </a:xfrm>
        </p:spPr>
        <p:txBody>
          <a:bodyPr>
            <a:normAutofit/>
          </a:bodyPr>
          <a:lstStyle/>
          <a:p>
            <a:r>
              <a:rPr lang="en-CA" sz="2000" dirty="0"/>
              <a:t>ANTH298: Pandemics past &amp; present</a:t>
            </a:r>
          </a:p>
          <a:p>
            <a:r>
              <a:rPr lang="en-CA" sz="2000" dirty="0"/>
              <a:t>May 2019 </a:t>
            </a:r>
          </a:p>
        </p:txBody>
      </p:sp>
      <p:sp>
        <p:nvSpPr>
          <p:cNvPr id="2" name="Title 1"/>
          <p:cNvSpPr>
            <a:spLocks noGrp="1"/>
          </p:cNvSpPr>
          <p:nvPr>
            <p:ph type="ctrTitle"/>
          </p:nvPr>
        </p:nvSpPr>
        <p:spPr>
          <a:xfrm>
            <a:off x="1084398" y="-154677"/>
            <a:ext cx="10363200" cy="1752600"/>
          </a:xfrm>
        </p:spPr>
        <p:txBody>
          <a:bodyPr>
            <a:normAutofit/>
          </a:bodyPr>
          <a:lstStyle/>
          <a:p>
            <a:r>
              <a:rPr lang="en-US" sz="3200" b="1" dirty="0"/>
              <a:t>Influenza pandemics</a:t>
            </a:r>
            <a:endParaRPr lang="en-CA" sz="3100" b="1" dirty="0"/>
          </a:p>
        </p:txBody>
      </p:sp>
    </p:spTree>
    <p:extLst>
      <p:ext uri="{BB962C8B-B14F-4D97-AF65-F5344CB8AC3E}">
        <p14:creationId xmlns:p14="http://schemas.microsoft.com/office/powerpoint/2010/main" val="707823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Geographical origin of the 1918 pandemic virus?</a:t>
            </a:r>
          </a:p>
        </p:txBody>
      </p:sp>
      <p:sp>
        <p:nvSpPr>
          <p:cNvPr id="3" name="Content Placeholder 2"/>
          <p:cNvSpPr>
            <a:spLocks noGrp="1"/>
          </p:cNvSpPr>
          <p:nvPr>
            <p:ph sz="quarter" idx="1"/>
          </p:nvPr>
        </p:nvSpPr>
        <p:spPr/>
        <p:txBody>
          <a:bodyPr/>
          <a:lstStyle/>
          <a:p>
            <a:r>
              <a:rPr lang="en-US" sz="2700" dirty="0">
                <a:solidFill>
                  <a:schemeClr val="tx1"/>
                </a:solidFill>
              </a:rPr>
              <a:t>Exact location of origin is not known; </a:t>
            </a:r>
            <a:r>
              <a:rPr lang="en-US" dirty="0"/>
              <a:t>most likely location</a:t>
            </a:r>
            <a:r>
              <a:rPr lang="en-US" sz="2700" dirty="0">
                <a:solidFill>
                  <a:schemeClr val="tx1"/>
                </a:solidFill>
              </a:rPr>
              <a:t> is Haskell County, Kansas (Camp Funston, now Fort Riley) </a:t>
            </a:r>
            <a:r>
              <a:rPr lang="en-US" sz="2000" dirty="0">
                <a:solidFill>
                  <a:schemeClr val="tx1"/>
                </a:solidFill>
              </a:rPr>
              <a:t>(Barry, 2004)</a:t>
            </a:r>
          </a:p>
          <a:p>
            <a:pPr lvl="1"/>
            <a:endParaRPr lang="en-US" sz="2000" dirty="0">
              <a:solidFill>
                <a:schemeClr val="tx1"/>
              </a:solidFill>
            </a:endParaRPr>
          </a:p>
          <a:p>
            <a:pPr lvl="1"/>
            <a:endParaRPr lang="en-US" sz="2000" dirty="0">
              <a:solidFill>
                <a:schemeClr val="tx1"/>
              </a:solidFill>
            </a:endParaRPr>
          </a:p>
        </p:txBody>
      </p:sp>
      <p:sp>
        <p:nvSpPr>
          <p:cNvPr id="5" name="TextBox 4"/>
          <p:cNvSpPr txBox="1"/>
          <p:nvPr/>
        </p:nvSpPr>
        <p:spPr>
          <a:xfrm>
            <a:off x="1082221" y="5827800"/>
            <a:ext cx="4485109" cy="369332"/>
          </a:xfrm>
          <a:prstGeom prst="rect">
            <a:avLst/>
          </a:prstGeom>
          <a:noFill/>
        </p:spPr>
        <p:txBody>
          <a:bodyPr wrap="square" rtlCol="0">
            <a:spAutoFit/>
          </a:bodyPr>
          <a:lstStyle/>
          <a:p>
            <a:r>
              <a:rPr lang="en-US" dirty="0"/>
              <a:t>(</a:t>
            </a:r>
            <a:r>
              <a:rPr lang="en-US" dirty="0" err="1"/>
              <a:t>Kongsivinger</a:t>
            </a:r>
            <a:r>
              <a:rPr lang="en-US" dirty="0"/>
              <a:t> Museum, </a:t>
            </a:r>
            <a:r>
              <a:rPr lang="en-US" dirty="0" err="1"/>
              <a:t>n.d.</a:t>
            </a:r>
            <a:r>
              <a:rPr lang="en-US" dirty="0"/>
              <a:t>)</a:t>
            </a:r>
          </a:p>
        </p:txBody>
      </p:sp>
      <p:pic>
        <p:nvPicPr>
          <p:cNvPr id="7" name="Picture 6"/>
          <p:cNvPicPr>
            <a:picLocks noChangeAspect="1"/>
          </p:cNvPicPr>
          <p:nvPr/>
        </p:nvPicPr>
        <p:blipFill>
          <a:blip r:embed="rId3"/>
          <a:stretch>
            <a:fillRect/>
          </a:stretch>
        </p:blipFill>
        <p:spPr>
          <a:xfrm>
            <a:off x="4691761" y="2642723"/>
            <a:ext cx="4711092" cy="3501803"/>
          </a:xfrm>
          <a:prstGeom prst="rect">
            <a:avLst/>
          </a:prstGeom>
        </p:spPr>
      </p:pic>
      <p:sp>
        <p:nvSpPr>
          <p:cNvPr id="8" name="Rectangle 7"/>
          <p:cNvSpPr/>
          <p:nvPr/>
        </p:nvSpPr>
        <p:spPr>
          <a:xfrm>
            <a:off x="4917744" y="6099048"/>
            <a:ext cx="8852848" cy="646331"/>
          </a:xfrm>
          <a:prstGeom prst="rect">
            <a:avLst/>
          </a:prstGeom>
        </p:spPr>
        <p:txBody>
          <a:bodyPr wrap="square">
            <a:spAutoFit/>
          </a:bodyPr>
          <a:lstStyle/>
          <a:p>
            <a:pPr lvl="0"/>
            <a:r>
              <a:rPr lang="en-US" dirty="0">
                <a:solidFill>
                  <a:prstClr val="black"/>
                </a:solidFill>
              </a:rPr>
              <a:t> Hospital ward at Camp Funston, Kansas (</a:t>
            </a:r>
            <a:r>
              <a:rPr lang="en-US" dirty="0">
                <a:solidFill>
                  <a:srgbClr val="54595D"/>
                </a:solidFill>
              </a:rPr>
              <a:t> </a:t>
            </a:r>
            <a:r>
              <a:rPr lang="en-US" dirty="0">
                <a:solidFill>
                  <a:srgbClr val="0B0080"/>
                </a:solidFill>
                <a:hlinkClick r:id="rId4"/>
              </a:rPr>
              <a:t>http://www.army.mil/-images/2008/09/24/22729/army.mil-2008-09-25-103608.jpg</a:t>
            </a:r>
            <a:r>
              <a:rPr lang="en-US" dirty="0">
                <a:solidFill>
                  <a:srgbClr val="0B0080"/>
                </a:solidFill>
              </a:rPr>
              <a:t>)</a:t>
            </a:r>
            <a:endParaRPr lang="en-US" dirty="0">
              <a:solidFill>
                <a:prstClr val="black"/>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422" y="3779015"/>
            <a:ext cx="3099285" cy="1937053"/>
          </a:xfrm>
          <a:prstGeom prst="rect">
            <a:avLst/>
          </a:prstGeom>
        </p:spPr>
      </p:pic>
    </p:spTree>
    <p:extLst>
      <p:ext uri="{BB962C8B-B14F-4D97-AF65-F5344CB8AC3E}">
        <p14:creationId xmlns:p14="http://schemas.microsoft.com/office/powerpoint/2010/main" val="82246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one catch the “flu”?</a:t>
            </a:r>
          </a:p>
        </p:txBody>
      </p:sp>
      <p:sp>
        <p:nvSpPr>
          <p:cNvPr id="3" name="Content Placeholder 2"/>
          <p:cNvSpPr>
            <a:spLocks noGrp="1"/>
          </p:cNvSpPr>
          <p:nvPr>
            <p:ph sz="quarter" idx="1"/>
          </p:nvPr>
        </p:nvSpPr>
        <p:spPr/>
        <p:txBody>
          <a:bodyPr/>
          <a:lstStyle/>
          <a:p>
            <a:r>
              <a:rPr lang="en-US" altLang="en-US" dirty="0"/>
              <a:t>Human virus strains evolve rapidly given these </a:t>
            </a:r>
            <a:r>
              <a:rPr lang="en-US" altLang="en-US" dirty="0" err="1"/>
              <a:t>favourable</a:t>
            </a:r>
            <a:r>
              <a:rPr lang="en-US" altLang="en-US" dirty="0"/>
              <a:t> conditions</a:t>
            </a:r>
          </a:p>
          <a:p>
            <a:pPr lvl="1"/>
            <a:r>
              <a:rPr lang="en-US" altLang="en-US" dirty="0">
                <a:solidFill>
                  <a:schemeClr val="tx1"/>
                </a:solidFill>
              </a:rPr>
              <a:t>Respiratory transmission: high levels of person-to-person transmission</a:t>
            </a:r>
          </a:p>
          <a:p>
            <a:pPr lvl="2"/>
            <a:r>
              <a:rPr lang="en-US" altLang="en-US" dirty="0"/>
              <a:t>From sneezing  or coughing (airborne) or through contact with fomites (inanimate objects)</a:t>
            </a:r>
          </a:p>
          <a:p>
            <a:pPr lvl="1"/>
            <a:r>
              <a:rPr lang="en-US" altLang="en-US" dirty="0">
                <a:solidFill>
                  <a:schemeClr val="tx1"/>
                </a:solidFill>
              </a:rPr>
              <a:t>Indoor lifestyle</a:t>
            </a:r>
          </a:p>
          <a:p>
            <a:pPr lvl="1"/>
            <a:r>
              <a:rPr lang="en-US" altLang="en-US" dirty="0">
                <a:solidFill>
                  <a:schemeClr val="tx1"/>
                </a:solidFill>
              </a:rPr>
              <a:t>Crowding</a:t>
            </a:r>
          </a:p>
          <a:p>
            <a:endParaRPr lang="en-US" dirty="0"/>
          </a:p>
        </p:txBody>
      </p:sp>
      <p:pic>
        <p:nvPicPr>
          <p:cNvPr id="27" name="Picture 26"/>
          <p:cNvPicPr>
            <a:picLocks noChangeAspect="1"/>
          </p:cNvPicPr>
          <p:nvPr/>
        </p:nvPicPr>
        <p:blipFill>
          <a:blip r:embed="rId2"/>
          <a:stretch>
            <a:fillRect/>
          </a:stretch>
        </p:blipFill>
        <p:spPr>
          <a:xfrm>
            <a:off x="7940398" y="3191315"/>
            <a:ext cx="3740578" cy="3134604"/>
          </a:xfrm>
          <a:prstGeom prst="rect">
            <a:avLst/>
          </a:prstGeom>
        </p:spPr>
      </p:pic>
      <p:sp>
        <p:nvSpPr>
          <p:cNvPr id="28" name="TextBox 27"/>
          <p:cNvSpPr txBox="1"/>
          <p:nvPr/>
        </p:nvSpPr>
        <p:spPr>
          <a:xfrm>
            <a:off x="6246054" y="6279173"/>
            <a:ext cx="6077243" cy="646331"/>
          </a:xfrm>
          <a:prstGeom prst="rect">
            <a:avLst/>
          </a:prstGeom>
          <a:noFill/>
        </p:spPr>
        <p:txBody>
          <a:bodyPr wrap="square" rtlCol="0">
            <a:spAutoFit/>
          </a:bodyPr>
          <a:lstStyle/>
          <a:p>
            <a:r>
              <a:rPr lang="en-US" dirty="0"/>
              <a:t>(http://www.trackingzebra.com/new-blog/2015/1/5/gom2xqb8tiknm5cygf00fl08e3v5gc)</a:t>
            </a:r>
          </a:p>
        </p:txBody>
      </p:sp>
      <p:pic>
        <p:nvPicPr>
          <p:cNvPr id="26" name="Picture 25"/>
          <p:cNvPicPr>
            <a:picLocks noChangeAspect="1"/>
          </p:cNvPicPr>
          <p:nvPr/>
        </p:nvPicPr>
        <p:blipFill>
          <a:blip r:embed="rId3"/>
          <a:stretch>
            <a:fillRect/>
          </a:stretch>
        </p:blipFill>
        <p:spPr>
          <a:xfrm>
            <a:off x="3519427" y="3342925"/>
            <a:ext cx="3807073" cy="2982994"/>
          </a:xfrm>
          <a:prstGeom prst="rect">
            <a:avLst/>
          </a:prstGeom>
        </p:spPr>
      </p:pic>
    </p:spTree>
    <p:extLst>
      <p:ext uri="{BB962C8B-B14F-4D97-AF65-F5344CB8AC3E}">
        <p14:creationId xmlns:p14="http://schemas.microsoft.com/office/powerpoint/2010/main" val="1888894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149488" y="428733"/>
            <a:ext cx="11941791" cy="538290"/>
          </a:xfrm>
        </p:spPr>
        <p:txBody>
          <a:bodyPr>
            <a:normAutofit fontScale="90000"/>
          </a:bodyPr>
          <a:lstStyle/>
          <a:p>
            <a:r>
              <a:rPr lang="en-US" sz="3600" dirty="0">
                <a:solidFill>
                  <a:srgbClr val="8CADAE">
                    <a:shade val="75000"/>
                  </a:srgbClr>
                </a:solidFill>
              </a:rPr>
              <a:t>1918/19 influenza: Why was it an event of historical significance? </a:t>
            </a:r>
            <a:endParaRPr lang="en-US" altLang="en-US" dirty="0"/>
          </a:p>
        </p:txBody>
      </p:sp>
      <p:sp>
        <p:nvSpPr>
          <p:cNvPr id="34820" name="Rectangle 3"/>
          <p:cNvSpPr>
            <a:spLocks noGrp="1" noChangeArrowheads="1"/>
          </p:cNvSpPr>
          <p:nvPr>
            <p:ph type="body" idx="1"/>
          </p:nvPr>
        </p:nvSpPr>
        <p:spPr>
          <a:xfrm>
            <a:off x="402336" y="1527048"/>
            <a:ext cx="11474704" cy="4975352"/>
          </a:xfrm>
        </p:spPr>
        <p:txBody>
          <a:bodyPr>
            <a:normAutofit fontScale="62500" lnSpcReduction="20000"/>
          </a:bodyPr>
          <a:lstStyle/>
          <a:p>
            <a:r>
              <a:rPr lang="en-CA" altLang="en-US" sz="3800" b="1" dirty="0"/>
              <a:t>Considered the last “great pandemic”</a:t>
            </a:r>
          </a:p>
          <a:p>
            <a:r>
              <a:rPr lang="en-CA" altLang="en-US" sz="3800" b="1" dirty="0"/>
              <a:t>1. Very large number of clinical cases around the world (e.g., US =25%; This rate was also observed in the military stationed at Malta)</a:t>
            </a:r>
          </a:p>
          <a:p>
            <a:pPr marL="0" indent="0">
              <a:buNone/>
            </a:pPr>
            <a:endParaRPr lang="en-CA" altLang="en-US" sz="3800" b="1" dirty="0"/>
          </a:p>
          <a:p>
            <a:r>
              <a:rPr lang="en-CA" altLang="en-US" sz="3800" b="1" dirty="0"/>
              <a:t>2. Extremely high mortality rate </a:t>
            </a:r>
          </a:p>
          <a:p>
            <a:endParaRPr lang="en-CA" altLang="en-US" sz="3800" b="1" dirty="0"/>
          </a:p>
          <a:p>
            <a:r>
              <a:rPr lang="en-CA" altLang="en-US" sz="3800" b="1" dirty="0"/>
              <a:t>3. Flu transmissible from animals to humans</a:t>
            </a:r>
          </a:p>
          <a:p>
            <a:pPr lvl="1"/>
            <a:r>
              <a:rPr lang="en-CA" altLang="en-US" sz="3400" dirty="0">
                <a:solidFill>
                  <a:schemeClr val="tx1"/>
                </a:solidFill>
              </a:rPr>
              <a:t>Closest to avian strain as well as swine strains</a:t>
            </a:r>
          </a:p>
          <a:p>
            <a:pPr lvl="1">
              <a:buFontTx/>
              <a:buNone/>
            </a:pPr>
            <a:r>
              <a:rPr lang="en-CA" altLang="en-US" sz="2400" dirty="0">
                <a:solidFill>
                  <a:schemeClr val="tx1"/>
                </a:solidFill>
              </a:rPr>
              <a:t>(</a:t>
            </a:r>
            <a:r>
              <a:rPr lang="en-CA" altLang="en-US" sz="2400" dirty="0" err="1">
                <a:solidFill>
                  <a:schemeClr val="tx1"/>
                </a:solidFill>
              </a:rPr>
              <a:t>Noymer</a:t>
            </a:r>
            <a:r>
              <a:rPr lang="en-CA" altLang="en-US" sz="2400" dirty="0">
                <a:solidFill>
                  <a:schemeClr val="tx1"/>
                </a:solidFill>
              </a:rPr>
              <a:t> &amp; </a:t>
            </a:r>
            <a:r>
              <a:rPr lang="en-CA" altLang="en-US" sz="2400" dirty="0" err="1">
                <a:solidFill>
                  <a:schemeClr val="tx1"/>
                </a:solidFill>
              </a:rPr>
              <a:t>Garenne</a:t>
            </a:r>
            <a:r>
              <a:rPr lang="en-CA" altLang="en-US" sz="2400" dirty="0">
                <a:solidFill>
                  <a:schemeClr val="tx1"/>
                </a:solidFill>
              </a:rPr>
              <a:t>, 2000)</a:t>
            </a:r>
            <a:r>
              <a:rPr lang="en-CA" altLang="en-US" sz="3800" b="1" dirty="0"/>
              <a:t> </a:t>
            </a:r>
          </a:p>
          <a:p>
            <a:pPr marL="0" indent="0">
              <a:buNone/>
            </a:pPr>
            <a:endParaRPr lang="en-CA" altLang="en-US" sz="3800" b="1" dirty="0"/>
          </a:p>
          <a:p>
            <a:r>
              <a:rPr lang="en-CA" altLang="en-US" sz="3800" b="1" dirty="0"/>
              <a:t>4. </a:t>
            </a:r>
            <a:r>
              <a:rPr lang="en-CA" altLang="en-US" sz="3700" b="1" dirty="0"/>
              <a:t>Age differences – W shaped, whereas other influenza epidemics killed the young &amp; old at higher rates</a:t>
            </a:r>
          </a:p>
          <a:p>
            <a:endParaRPr lang="en-US" altLang="en-US" sz="2400" dirty="0">
              <a:solidFill>
                <a:schemeClr val="tx1"/>
              </a:solidFill>
            </a:endParaRPr>
          </a:p>
        </p:txBody>
      </p:sp>
    </p:spTree>
    <p:extLst>
      <p:ext uri="{BB962C8B-B14F-4D97-AF65-F5344CB8AC3E}">
        <p14:creationId xmlns:p14="http://schemas.microsoft.com/office/powerpoint/2010/main" val="672450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923" y="-215200"/>
            <a:ext cx="11508432" cy="1169724"/>
          </a:xfrm>
        </p:spPr>
        <p:txBody>
          <a:bodyPr/>
          <a:lstStyle/>
          <a:p>
            <a:r>
              <a:rPr lang="en-US" sz="3000" dirty="0">
                <a:solidFill>
                  <a:srgbClr val="8CADAE">
                    <a:shade val="75000"/>
                  </a:srgbClr>
                </a:solidFill>
              </a:rPr>
              <a:t>2. Extremely high mortality rates </a:t>
            </a:r>
            <a:endParaRPr lang="en-US" dirty="0"/>
          </a:p>
        </p:txBody>
      </p:sp>
      <p:sp>
        <p:nvSpPr>
          <p:cNvPr id="3" name="Content Placeholder 2"/>
          <p:cNvSpPr>
            <a:spLocks noGrp="1"/>
          </p:cNvSpPr>
          <p:nvPr>
            <p:ph sz="quarter" idx="1"/>
          </p:nvPr>
        </p:nvSpPr>
        <p:spPr>
          <a:xfrm>
            <a:off x="375911" y="1636555"/>
            <a:ext cx="6256901" cy="4873427"/>
          </a:xfrm>
        </p:spPr>
        <p:txBody>
          <a:bodyPr/>
          <a:lstStyle/>
          <a:p>
            <a:r>
              <a:rPr lang="en-US" dirty="0"/>
              <a:t>The last  of the “great pandemics” and one of the most deadly </a:t>
            </a:r>
          </a:p>
          <a:p>
            <a:r>
              <a:rPr lang="en-US" dirty="0"/>
              <a:t>Killed </a:t>
            </a:r>
            <a:r>
              <a:rPr lang="en-US" b="1" dirty="0"/>
              <a:t>17.5-100 million </a:t>
            </a:r>
            <a:r>
              <a:rPr lang="en-US" dirty="0"/>
              <a:t>people </a:t>
            </a:r>
            <a:r>
              <a:rPr lang="en-US" sz="2000" dirty="0"/>
              <a:t>(</a:t>
            </a:r>
            <a:r>
              <a:rPr lang="en-US" sz="2000" dirty="0" err="1"/>
              <a:t>Kroneman</a:t>
            </a:r>
            <a:r>
              <a:rPr lang="en-US" sz="2000" dirty="0"/>
              <a:t> &amp; Paget, 2017)</a:t>
            </a:r>
          </a:p>
          <a:p>
            <a:pPr lvl="1"/>
            <a:r>
              <a:rPr lang="en-US" dirty="0"/>
              <a:t>It is possible that influenza persisted or reappeared in 1920/21 </a:t>
            </a:r>
            <a:r>
              <a:rPr lang="en-US" sz="2000" dirty="0"/>
              <a:t>(Johnson &amp; Mueller, 2002)</a:t>
            </a:r>
          </a:p>
          <a:p>
            <a:pPr lvl="2"/>
            <a:r>
              <a:rPr lang="en-US" dirty="0"/>
              <a:t>Killing upwards of  24 million</a:t>
            </a:r>
          </a:p>
          <a:p>
            <a:pPr lvl="1"/>
            <a:r>
              <a:rPr lang="en-US" dirty="0"/>
              <a:t>Contemporary pandemics such as </a:t>
            </a:r>
            <a:r>
              <a:rPr lang="en-US" altLang="en-US" dirty="0"/>
              <a:t>“Asian Flu”  (1957/58)  and “Hong Kong Flu” (1968/69), are estimated to have killed </a:t>
            </a:r>
            <a:r>
              <a:rPr lang="en-US" altLang="en-US" b="1" dirty="0"/>
              <a:t>1.4 million and 1.7 million</a:t>
            </a:r>
            <a:r>
              <a:rPr lang="en-US" altLang="en-US" dirty="0"/>
              <a:t>, respectively</a:t>
            </a:r>
            <a:endParaRPr lang="en-US" dirty="0"/>
          </a:p>
        </p:txBody>
      </p:sp>
      <p:pic>
        <p:nvPicPr>
          <p:cNvPr id="5" name="Picture 4"/>
          <p:cNvPicPr>
            <a:picLocks noChangeAspect="1"/>
          </p:cNvPicPr>
          <p:nvPr/>
        </p:nvPicPr>
        <p:blipFill>
          <a:blip r:embed="rId3"/>
          <a:stretch>
            <a:fillRect/>
          </a:stretch>
        </p:blipFill>
        <p:spPr>
          <a:xfrm>
            <a:off x="6632812" y="2013399"/>
            <a:ext cx="5284797" cy="3458371"/>
          </a:xfrm>
          <a:prstGeom prst="rect">
            <a:avLst/>
          </a:prstGeom>
        </p:spPr>
      </p:pic>
      <p:sp>
        <p:nvSpPr>
          <p:cNvPr id="7" name="TextBox 6"/>
          <p:cNvSpPr txBox="1"/>
          <p:nvPr/>
        </p:nvSpPr>
        <p:spPr>
          <a:xfrm>
            <a:off x="6851175" y="5691116"/>
            <a:ext cx="4954137" cy="369332"/>
          </a:xfrm>
          <a:prstGeom prst="rect">
            <a:avLst/>
          </a:prstGeom>
          <a:noFill/>
        </p:spPr>
        <p:txBody>
          <a:bodyPr wrap="square" rtlCol="0">
            <a:spAutoFit/>
          </a:bodyPr>
          <a:lstStyle/>
          <a:p>
            <a:r>
              <a:rPr lang="en-US" dirty="0"/>
              <a:t>(The Health Bulletin, North Carolina, 1919)</a:t>
            </a:r>
          </a:p>
        </p:txBody>
      </p:sp>
    </p:spTree>
    <p:extLst>
      <p:ext uri="{BB962C8B-B14F-4D97-AF65-F5344CB8AC3E}">
        <p14:creationId xmlns:p14="http://schemas.microsoft.com/office/powerpoint/2010/main" val="138138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dirty="0">
                <a:solidFill>
                  <a:schemeClr val="bg1"/>
                </a:solidFill>
              </a:rPr>
              <a:t>T3</a:t>
            </a:r>
            <a:r>
              <a:rPr lang="en-US" dirty="0"/>
              <a:t>3. Animal to human </a:t>
            </a:r>
            <a:r>
              <a:rPr lang="en-US" dirty="0" err="1"/>
              <a:t>transmission</a:t>
            </a:r>
            <a:r>
              <a:rPr lang="en-US" altLang="en-US" dirty="0" err="1">
                <a:solidFill>
                  <a:schemeClr val="bg1"/>
                </a:solidFill>
              </a:rPr>
              <a:t>Type</a:t>
            </a:r>
            <a:r>
              <a:rPr lang="en-US" altLang="en-US" dirty="0">
                <a:solidFill>
                  <a:schemeClr val="bg1"/>
                </a:solidFill>
              </a:rPr>
              <a:t> A</a:t>
            </a:r>
          </a:p>
        </p:txBody>
      </p:sp>
      <p:sp>
        <p:nvSpPr>
          <p:cNvPr id="13316" name="Rectangle 3"/>
          <p:cNvSpPr>
            <a:spLocks noGrp="1" noChangeArrowheads="1"/>
          </p:cNvSpPr>
          <p:nvPr>
            <p:ph type="body" idx="1"/>
          </p:nvPr>
        </p:nvSpPr>
        <p:spPr/>
        <p:txBody>
          <a:bodyPr>
            <a:normAutofit fontScale="92500" lnSpcReduction="10000"/>
          </a:bodyPr>
          <a:lstStyle/>
          <a:p>
            <a:r>
              <a:rPr lang="en-US" dirty="0"/>
              <a:t>There are four types of influenza viruses: A, B, C and D</a:t>
            </a:r>
          </a:p>
          <a:p>
            <a:r>
              <a:rPr lang="en-US" dirty="0"/>
              <a:t>Influenza A viruses are the only influenza viruses known to cause flu pandemics</a:t>
            </a:r>
            <a:endParaRPr lang="en-US" altLang="en-US" sz="2800" dirty="0"/>
          </a:p>
          <a:p>
            <a:r>
              <a:rPr lang="en-US" altLang="en-US" sz="2800" dirty="0"/>
              <a:t>Wild Birds are primary natural reservoir for all subtypes in Influenza A </a:t>
            </a:r>
          </a:p>
          <a:p>
            <a:r>
              <a:rPr lang="en-US" altLang="en-US" sz="2800" dirty="0"/>
              <a:t>Found in different animals</a:t>
            </a:r>
          </a:p>
          <a:p>
            <a:pPr lvl="1"/>
            <a:r>
              <a:rPr lang="en-US" altLang="en-US" sz="2400" dirty="0">
                <a:solidFill>
                  <a:schemeClr val="tx1"/>
                </a:solidFill>
              </a:rPr>
              <a:t>Ducks</a:t>
            </a:r>
          </a:p>
          <a:p>
            <a:pPr lvl="1"/>
            <a:r>
              <a:rPr lang="en-US" altLang="en-US" sz="2400" dirty="0">
                <a:solidFill>
                  <a:schemeClr val="tx1"/>
                </a:solidFill>
              </a:rPr>
              <a:t>Chickens</a:t>
            </a:r>
          </a:p>
          <a:p>
            <a:pPr lvl="1"/>
            <a:r>
              <a:rPr lang="en-US" altLang="en-US" sz="2400" dirty="0">
                <a:solidFill>
                  <a:schemeClr val="tx1"/>
                </a:solidFill>
              </a:rPr>
              <a:t>Pigs</a:t>
            </a:r>
          </a:p>
          <a:p>
            <a:pPr lvl="1"/>
            <a:r>
              <a:rPr lang="en-US" altLang="en-US" sz="2400" dirty="0">
                <a:solidFill>
                  <a:schemeClr val="tx1"/>
                </a:solidFill>
              </a:rPr>
              <a:t>Whales</a:t>
            </a:r>
          </a:p>
          <a:p>
            <a:pPr lvl="1"/>
            <a:r>
              <a:rPr lang="en-US" altLang="en-US" sz="2400" dirty="0">
                <a:solidFill>
                  <a:schemeClr val="tx1"/>
                </a:solidFill>
              </a:rPr>
              <a:t>Horses</a:t>
            </a:r>
          </a:p>
          <a:p>
            <a:pPr lvl="1"/>
            <a:r>
              <a:rPr lang="en-US" altLang="en-US" sz="2400" dirty="0">
                <a:solidFill>
                  <a:schemeClr val="tx1"/>
                </a:solidFill>
              </a:rPr>
              <a:t>Seals</a:t>
            </a:r>
          </a:p>
          <a:p>
            <a:pPr lvl="1">
              <a:buFontTx/>
              <a:buNone/>
            </a:pPr>
            <a:endParaRPr lang="en-US" altLang="en-US" sz="2400" dirty="0">
              <a:solidFill>
                <a:schemeClr val="tx1"/>
              </a:solidFill>
            </a:endParaRPr>
          </a:p>
        </p:txBody>
      </p:sp>
    </p:spTree>
    <p:extLst>
      <p:ext uri="{BB962C8B-B14F-4D97-AF65-F5344CB8AC3E}">
        <p14:creationId xmlns:p14="http://schemas.microsoft.com/office/powerpoint/2010/main" val="21669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en-US" dirty="0">
                <a:solidFill>
                  <a:schemeClr val="bg1"/>
                </a:solidFill>
              </a:rPr>
              <a:t>T3</a:t>
            </a:r>
            <a:r>
              <a:rPr lang="en-US" dirty="0"/>
              <a:t>3. Animal to human transmission</a:t>
            </a:r>
            <a:endParaRPr lang="en-US" altLang="en-US" dirty="0">
              <a:solidFill>
                <a:schemeClr val="tx1"/>
              </a:solidFill>
            </a:endParaRPr>
          </a:p>
        </p:txBody>
      </p:sp>
      <p:sp>
        <p:nvSpPr>
          <p:cNvPr id="26627" name="Rectangle 3"/>
          <p:cNvSpPr>
            <a:spLocks noGrp="1" noChangeArrowheads="1"/>
          </p:cNvSpPr>
          <p:nvPr>
            <p:ph type="body" idx="1"/>
          </p:nvPr>
        </p:nvSpPr>
        <p:spPr>
          <a:xfrm>
            <a:off x="402336" y="1527048"/>
            <a:ext cx="6314952" cy="4982934"/>
          </a:xfrm>
        </p:spPr>
        <p:txBody>
          <a:bodyPr>
            <a:normAutofit/>
          </a:bodyPr>
          <a:lstStyle/>
          <a:p>
            <a:r>
              <a:rPr lang="en-US" sz="3200" dirty="0"/>
              <a:t>A novel strain of A(H1N1)- originated in birds, mutated or “cross-over” to “swine flu” and then jumped to humans </a:t>
            </a:r>
          </a:p>
          <a:p>
            <a:pPr lvl="1"/>
            <a:r>
              <a:rPr lang="en-US" sz="2400" dirty="0"/>
              <a:t>In 2009, a derivative of  the 1918 A(H1N1) lineage, surfaced in Mexico: the 2009 A(H1N1) virus</a:t>
            </a:r>
            <a:endParaRPr lang="en-US" altLang="en-US" sz="2400" dirty="0">
              <a:solidFill>
                <a:schemeClr val="bg1"/>
              </a:solidFill>
            </a:endParaRPr>
          </a:p>
          <a:p>
            <a:endParaRPr lang="en-US" altLang="en-US" sz="2800" dirty="0">
              <a:solidFill>
                <a:schemeClr val="bg1"/>
              </a:solidFill>
            </a:endParaRPr>
          </a:p>
          <a:p>
            <a:endParaRPr lang="en-US" altLang="en-US" sz="2800" dirty="0">
              <a:solidFill>
                <a:schemeClr val="bg1"/>
              </a:solidFill>
            </a:endParaRPr>
          </a:p>
          <a:p>
            <a:endParaRPr lang="en-US" altLang="en-US" dirty="0">
              <a:solidFill>
                <a:schemeClr val="bg1"/>
              </a:solidFill>
            </a:endParaRPr>
          </a:p>
          <a:p>
            <a:endParaRPr lang="en-US" alt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3689" y="3015617"/>
            <a:ext cx="923821" cy="204760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00601" flipH="1">
            <a:off x="8278070" y="4312423"/>
            <a:ext cx="1132970" cy="71856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2333" y="4095923"/>
            <a:ext cx="727419" cy="955559"/>
          </a:xfrm>
          <a:prstGeom prst="rect">
            <a:avLst/>
          </a:prstGeom>
        </p:spPr>
      </p:pic>
      <p:sp>
        <p:nvSpPr>
          <p:cNvPr id="9" name="Curved Down Arrow 8"/>
          <p:cNvSpPr/>
          <p:nvPr/>
        </p:nvSpPr>
        <p:spPr>
          <a:xfrm>
            <a:off x="7432976" y="3015617"/>
            <a:ext cx="1245568" cy="7451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a:off x="9076800" y="3151806"/>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7896" y="2555767"/>
            <a:ext cx="400299" cy="400299"/>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9263935" y="2852846"/>
            <a:ext cx="379334" cy="290840"/>
          </a:xfrm>
          <a:prstGeom prst="rect">
            <a:avLst/>
          </a:prstGeom>
        </p:spPr>
      </p:pic>
      <p:grpSp>
        <p:nvGrpSpPr>
          <p:cNvPr id="13" name="Group 12"/>
          <p:cNvGrpSpPr/>
          <p:nvPr/>
        </p:nvGrpSpPr>
        <p:grpSpPr>
          <a:xfrm>
            <a:off x="7462391" y="1813604"/>
            <a:ext cx="3073679" cy="981702"/>
            <a:chOff x="8172075" y="1915368"/>
            <a:chExt cx="3073679" cy="981702"/>
          </a:xfrm>
        </p:grpSpPr>
        <p:sp>
          <p:nvSpPr>
            <p:cNvPr id="25" name="Curved Down Arrow 24"/>
            <p:cNvSpPr/>
            <p:nvPr/>
          </p:nvSpPr>
          <p:spPr>
            <a:xfrm>
              <a:off x="8172075" y="1915368"/>
              <a:ext cx="3073679" cy="98170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8764" y="1982316"/>
              <a:ext cx="400299" cy="400299"/>
            </a:xfrm>
            <a:prstGeom prst="rect">
              <a:avLst/>
            </a:prstGeom>
          </p:spPr>
        </p:pic>
      </p:grpSp>
      <p:grpSp>
        <p:nvGrpSpPr>
          <p:cNvPr id="14" name="Group 13"/>
          <p:cNvGrpSpPr/>
          <p:nvPr/>
        </p:nvGrpSpPr>
        <p:grpSpPr>
          <a:xfrm>
            <a:off x="9427166" y="5235858"/>
            <a:ext cx="1172720" cy="940232"/>
            <a:chOff x="10136850" y="5337622"/>
            <a:chExt cx="1172720" cy="940232"/>
          </a:xfrm>
        </p:grpSpPr>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86743" y="5924582"/>
              <a:ext cx="333203" cy="353272"/>
            </a:xfrm>
            <a:prstGeom prst="rect">
              <a:avLst/>
            </a:prstGeom>
          </p:spPr>
        </p:pic>
        <p:sp>
          <p:nvSpPr>
            <p:cNvPr id="24" name="Curved Up Arrow 23"/>
            <p:cNvSpPr/>
            <p:nvPr/>
          </p:nvSpPr>
          <p:spPr>
            <a:xfrm flipH="1">
              <a:off x="10136850" y="5337622"/>
              <a:ext cx="1172720" cy="531140"/>
            </a:xfrm>
            <a:prstGeom prst="curvedUpArrow">
              <a:avLst>
                <a:gd name="adj1" fmla="val 25000"/>
                <a:gd name="adj2" fmla="val 50000"/>
                <a:gd name="adj3" fmla="val 205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4"/>
          <p:cNvGrpSpPr/>
          <p:nvPr/>
        </p:nvGrpSpPr>
        <p:grpSpPr>
          <a:xfrm>
            <a:off x="7999749" y="3950187"/>
            <a:ext cx="1806751" cy="1547634"/>
            <a:chOff x="8709433" y="4051951"/>
            <a:chExt cx="1806751" cy="1547634"/>
          </a:xfrm>
        </p:grpSpPr>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10136850" y="4637690"/>
              <a:ext cx="379334" cy="290840"/>
            </a:xfrm>
            <a:prstGeom prst="rect">
              <a:avLst/>
            </a:prstGeom>
          </p:spPr>
        </p:pic>
        <p:grpSp>
          <p:nvGrpSpPr>
            <p:cNvPr id="17" name="Group 16"/>
            <p:cNvGrpSpPr/>
            <p:nvPr/>
          </p:nvGrpSpPr>
          <p:grpSpPr>
            <a:xfrm>
              <a:off x="8709433" y="4051951"/>
              <a:ext cx="1537890" cy="1547634"/>
              <a:chOff x="8709433" y="4051951"/>
              <a:chExt cx="1537890" cy="1547634"/>
            </a:xfrm>
          </p:grpSpPr>
          <p:sp>
            <p:nvSpPr>
              <p:cNvPr id="18" name="Curved Up Arrow 17"/>
              <p:cNvSpPr/>
              <p:nvPr/>
            </p:nvSpPr>
            <p:spPr>
              <a:xfrm rot="19674598" flipH="1">
                <a:off x="9538630" y="5136492"/>
                <a:ext cx="708693" cy="219643"/>
              </a:xfrm>
              <a:prstGeom prst="curvedUpArrow">
                <a:avLst>
                  <a:gd name="adj1" fmla="val 25000"/>
                  <a:gd name="adj2" fmla="val 50000"/>
                  <a:gd name="adj3" fmla="val 205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Down Arrow 18"/>
              <p:cNvSpPr/>
              <p:nvPr/>
            </p:nvSpPr>
            <p:spPr>
              <a:xfrm rot="1031303">
                <a:off x="9286893" y="4183885"/>
                <a:ext cx="767217" cy="21941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Up Arrow 19"/>
              <p:cNvSpPr/>
              <p:nvPr/>
            </p:nvSpPr>
            <p:spPr>
              <a:xfrm rot="5111009" flipH="1">
                <a:off x="8443544" y="4713130"/>
                <a:ext cx="789640" cy="257862"/>
              </a:xfrm>
              <a:prstGeom prst="curvedUpArrow">
                <a:avLst>
                  <a:gd name="adj1" fmla="val 25000"/>
                  <a:gd name="adj2" fmla="val 50000"/>
                  <a:gd name="adj3" fmla="val 205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00607" y="5246313"/>
                <a:ext cx="333203" cy="353272"/>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3411" y="4051951"/>
                <a:ext cx="400299" cy="400299"/>
              </a:xfrm>
              <a:prstGeom prst="rect">
                <a:avLst/>
              </a:prstGeom>
            </p:spPr>
          </p:pic>
        </p:grpSp>
      </p:grpSp>
    </p:spTree>
    <p:extLst>
      <p:ext uri="{BB962C8B-B14F-4D97-AF65-F5344CB8AC3E}">
        <p14:creationId xmlns:p14="http://schemas.microsoft.com/office/powerpoint/2010/main" val="3822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0625-7A5E-4D46-AE69-569E8884D742}"/>
              </a:ext>
            </a:extLst>
          </p:cNvPr>
          <p:cNvSpPr>
            <a:spLocks noGrp="1"/>
          </p:cNvSpPr>
          <p:nvPr>
            <p:ph type="title"/>
          </p:nvPr>
        </p:nvSpPr>
        <p:spPr/>
        <p:txBody>
          <a:bodyPr/>
          <a:lstStyle/>
          <a:p>
            <a:r>
              <a:rPr lang="en-US" dirty="0"/>
              <a:t>3. Antigenic drift and Antigenic shift</a:t>
            </a:r>
          </a:p>
        </p:txBody>
      </p:sp>
      <p:sp>
        <p:nvSpPr>
          <p:cNvPr id="3" name="Content Placeholder 2">
            <a:extLst>
              <a:ext uri="{FF2B5EF4-FFF2-40B4-BE49-F238E27FC236}">
                <a16:creationId xmlns:a16="http://schemas.microsoft.com/office/drawing/2014/main" id="{7908B738-D812-41B3-AF43-1B2DA7BB734B}"/>
              </a:ext>
            </a:extLst>
          </p:cNvPr>
          <p:cNvSpPr>
            <a:spLocks noGrp="1"/>
          </p:cNvSpPr>
          <p:nvPr>
            <p:ph sz="quarter" idx="1"/>
          </p:nvPr>
        </p:nvSpPr>
        <p:spPr/>
        <p:txBody>
          <a:bodyPr/>
          <a:lstStyle/>
          <a:p>
            <a:endParaRPr lang="en-US" dirty="0"/>
          </a:p>
          <a:p>
            <a:pPr marL="0" indent="0">
              <a:buNone/>
            </a:pPr>
            <a:r>
              <a:rPr lang="en-US" dirty="0">
                <a:hlinkClick r:id="rId2"/>
              </a:rPr>
              <a:t>https://www.nzherald.co.nz/nz/news/article.cfm?c_id=1&amp;objectid=12124446</a:t>
            </a:r>
            <a:endParaRPr lang="en-US" dirty="0"/>
          </a:p>
        </p:txBody>
      </p:sp>
    </p:spTree>
    <p:extLst>
      <p:ext uri="{BB962C8B-B14F-4D97-AF65-F5344CB8AC3E}">
        <p14:creationId xmlns:p14="http://schemas.microsoft.com/office/powerpoint/2010/main" val="2864019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W-shaped age mortality curve</a:t>
            </a:r>
          </a:p>
        </p:txBody>
      </p:sp>
      <p:sp>
        <p:nvSpPr>
          <p:cNvPr id="8" name="Content Placeholder 7"/>
          <p:cNvSpPr>
            <a:spLocks noGrp="1"/>
          </p:cNvSpPr>
          <p:nvPr>
            <p:ph sz="quarter" idx="1"/>
          </p:nvPr>
        </p:nvSpPr>
        <p:spPr/>
        <p:txBody>
          <a:bodyPr/>
          <a:lstStyle/>
          <a:p>
            <a:r>
              <a:rPr lang="en-US" dirty="0"/>
              <a:t>Unlike seasonal influenza, young-adults died at elevated rates compared to teenagers and middle-aged adults</a:t>
            </a:r>
          </a:p>
          <a:p>
            <a:pPr lvl="1"/>
            <a:r>
              <a:rPr lang="en-US" dirty="0"/>
              <a:t>Appx. </a:t>
            </a:r>
            <a:r>
              <a:rPr lang="en-US" altLang="en-US" dirty="0"/>
              <a:t>50% of those who died were young healthy adults</a:t>
            </a:r>
          </a:p>
          <a:p>
            <a:pPr lvl="1"/>
            <a:r>
              <a:rPr lang="en-US" altLang="en-US" dirty="0"/>
              <a:t>In Malta  51% of men aged 25-49 years  died of influenza; 55% of Maltese women 15-34 years died of influenza)</a:t>
            </a:r>
          </a:p>
          <a:p>
            <a:pPr lvl="1"/>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5019" y="3618548"/>
            <a:ext cx="3739488" cy="2682009"/>
          </a:xfrm>
          <a:prstGeom prst="rect">
            <a:avLst/>
          </a:prstGeom>
        </p:spPr>
      </p:pic>
      <p:sp>
        <p:nvSpPr>
          <p:cNvPr id="12" name="TextBox 11"/>
          <p:cNvSpPr txBox="1"/>
          <p:nvPr/>
        </p:nvSpPr>
        <p:spPr>
          <a:xfrm>
            <a:off x="2789328" y="6350439"/>
            <a:ext cx="6559389" cy="369332"/>
          </a:xfrm>
          <a:prstGeom prst="rect">
            <a:avLst/>
          </a:prstGeom>
          <a:noFill/>
        </p:spPr>
        <p:txBody>
          <a:bodyPr wrap="square" rtlCol="0">
            <a:spAutoFit/>
          </a:bodyPr>
          <a:lstStyle/>
          <a:p>
            <a:r>
              <a:rPr lang="en-US" dirty="0"/>
              <a:t>United Stated of America (</a:t>
            </a:r>
            <a:r>
              <a:rPr lang="en-US" dirty="0" err="1"/>
              <a:t>Taubenberger</a:t>
            </a:r>
            <a:r>
              <a:rPr lang="en-US" dirty="0"/>
              <a:t> &amp; </a:t>
            </a:r>
            <a:r>
              <a:rPr lang="en-US" dirty="0" err="1"/>
              <a:t>Morens</a:t>
            </a:r>
            <a:r>
              <a:rPr lang="en-US" dirty="0"/>
              <a:t>, 2009)</a:t>
            </a:r>
          </a:p>
        </p:txBody>
      </p:sp>
    </p:spTree>
    <p:extLst>
      <p:ext uri="{BB962C8B-B14F-4D97-AF65-F5344CB8AC3E}">
        <p14:creationId xmlns:p14="http://schemas.microsoft.com/office/powerpoint/2010/main" val="83719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Explanations for why young adults had high mortality</a:t>
            </a:r>
          </a:p>
        </p:txBody>
      </p:sp>
      <p:sp>
        <p:nvSpPr>
          <p:cNvPr id="3" name="Content Placeholder 2"/>
          <p:cNvSpPr>
            <a:spLocks noGrp="1"/>
          </p:cNvSpPr>
          <p:nvPr>
            <p:ph sz="quarter" idx="1"/>
          </p:nvPr>
        </p:nvSpPr>
        <p:spPr/>
        <p:txBody>
          <a:bodyPr>
            <a:normAutofit lnSpcReduction="10000"/>
          </a:bodyPr>
          <a:lstStyle/>
          <a:p>
            <a:r>
              <a:rPr lang="en-US" b="1" dirty="0"/>
              <a:t>Original antigenic sin hypothesis</a:t>
            </a:r>
            <a:r>
              <a:rPr lang="en-US" dirty="0"/>
              <a:t>: When the body first encounters an infection it produces effective antibodies against its </a:t>
            </a:r>
            <a:r>
              <a:rPr lang="en-US" i="1" dirty="0"/>
              <a:t>dominant antigens</a:t>
            </a:r>
            <a:r>
              <a:rPr lang="en-US" b="1" dirty="0"/>
              <a:t> </a:t>
            </a:r>
            <a:r>
              <a:rPr lang="en-US" dirty="0"/>
              <a:t>and thus eliminates the infection.</a:t>
            </a:r>
          </a:p>
          <a:p>
            <a:pPr lvl="1"/>
            <a:r>
              <a:rPr lang="en-US" dirty="0"/>
              <a:t>When it encounters the same infection, late, with a </a:t>
            </a:r>
            <a:r>
              <a:rPr lang="en-US" b="1" dirty="0"/>
              <a:t>new dominant antigen</a:t>
            </a:r>
            <a:r>
              <a:rPr lang="en-US" dirty="0"/>
              <a:t>, the immune system will still produce the former antibodies against this old "now recessive antigen" and not develop new antibodies against the new dominant one</a:t>
            </a:r>
          </a:p>
          <a:p>
            <a:pPr lvl="1"/>
            <a:r>
              <a:rPr lang="en-US" dirty="0"/>
              <a:t> Results in the production of ineffective antibodies and thus a weak immunity.</a:t>
            </a:r>
          </a:p>
          <a:p>
            <a:r>
              <a:rPr lang="en-US" b="1" dirty="0"/>
              <a:t>TB &amp; influenza interaction</a:t>
            </a:r>
            <a:r>
              <a:rPr lang="en-US" dirty="0"/>
              <a:t>: Deleterious consequences of concomitant tuberculosis and influenza infection</a:t>
            </a:r>
          </a:p>
          <a:p>
            <a:pPr lvl="1"/>
            <a:r>
              <a:rPr lang="en-US" dirty="0"/>
              <a:t>Higher male mortality during the 1918 influenza pandemic and therefore cannot be extended to other parts of the world where females died in greater proportion than males</a:t>
            </a:r>
          </a:p>
          <a:p>
            <a:endParaRPr lang="en-US" dirty="0"/>
          </a:p>
        </p:txBody>
      </p:sp>
    </p:spTree>
    <p:extLst>
      <p:ext uri="{BB962C8B-B14F-4D97-AF65-F5344CB8AC3E}">
        <p14:creationId xmlns:p14="http://schemas.microsoft.com/office/powerpoint/2010/main" val="2853778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C329-1104-4644-8584-148BD1994A82}"/>
              </a:ext>
            </a:extLst>
          </p:cNvPr>
          <p:cNvSpPr>
            <a:spLocks noGrp="1"/>
          </p:cNvSpPr>
          <p:nvPr>
            <p:ph type="title"/>
          </p:nvPr>
        </p:nvSpPr>
        <p:spPr/>
        <p:txBody>
          <a:bodyPr/>
          <a:lstStyle/>
          <a:p>
            <a:r>
              <a:rPr lang="en-US" dirty="0"/>
              <a:t>4. Explanations for why young adults had high mortality</a:t>
            </a:r>
          </a:p>
        </p:txBody>
      </p:sp>
      <p:sp>
        <p:nvSpPr>
          <p:cNvPr id="3" name="Content Placeholder 2">
            <a:extLst>
              <a:ext uri="{FF2B5EF4-FFF2-40B4-BE49-F238E27FC236}">
                <a16:creationId xmlns:a16="http://schemas.microsoft.com/office/drawing/2014/main" id="{A7B3EF56-B98F-4EA7-B900-D3E8F69B9EA5}"/>
              </a:ext>
            </a:extLst>
          </p:cNvPr>
          <p:cNvSpPr>
            <a:spLocks noGrp="1"/>
          </p:cNvSpPr>
          <p:nvPr>
            <p:ph sz="quarter" idx="1"/>
          </p:nvPr>
        </p:nvSpPr>
        <p:spPr/>
        <p:txBody>
          <a:bodyPr/>
          <a:lstStyle/>
          <a:p>
            <a:r>
              <a:rPr lang="en-US" b="1" dirty="0"/>
              <a:t>Cytokine storm</a:t>
            </a:r>
            <a:r>
              <a:rPr lang="en-US" dirty="0"/>
              <a:t>:</a:t>
            </a:r>
            <a:r>
              <a:rPr lang="en-US" b="1" dirty="0"/>
              <a:t> </a:t>
            </a:r>
            <a:r>
              <a:rPr lang="en-US" dirty="0"/>
              <a:t> An overactive immune response, which was not only insufficient for protection but ultimately caused a highly pathogenic respiratory infection that killed them</a:t>
            </a:r>
          </a:p>
          <a:p>
            <a:r>
              <a:rPr lang="en-US" b="1" dirty="0"/>
              <a:t> T-cell dysregulation</a:t>
            </a:r>
            <a:r>
              <a:rPr lang="en-US" dirty="0"/>
              <a:t>:</a:t>
            </a:r>
            <a:r>
              <a:rPr lang="en-US" b="1" dirty="0"/>
              <a:t> </a:t>
            </a:r>
            <a:r>
              <a:rPr lang="en-US" dirty="0"/>
              <a:t>Individuals exposed at least once to the (presumably) A/H3N8  flu 1889–90 pandemic strain were likely to have dysregulated cellular immune responses to infections with the A/H1N1 strain during the 1918 outbreak</a:t>
            </a:r>
          </a:p>
          <a:p>
            <a:pPr lvl="1"/>
            <a:r>
              <a:rPr lang="en-US" sz="2400" dirty="0"/>
              <a:t>The immunopathologic effects might have increased susceptibility to lethal secondary bacterial pneumonia</a:t>
            </a:r>
            <a:endParaRPr lang="en-US" sz="2400" b="1" dirty="0"/>
          </a:p>
          <a:p>
            <a:endParaRPr lang="en-US" dirty="0"/>
          </a:p>
        </p:txBody>
      </p:sp>
    </p:spTree>
    <p:extLst>
      <p:ext uri="{BB962C8B-B14F-4D97-AF65-F5344CB8AC3E}">
        <p14:creationId xmlns:p14="http://schemas.microsoft.com/office/powerpoint/2010/main" val="174486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Epidemic types</a:t>
            </a:r>
          </a:p>
        </p:txBody>
      </p:sp>
      <p:sp>
        <p:nvSpPr>
          <p:cNvPr id="3" name="Content Placeholder 2"/>
          <p:cNvSpPr>
            <a:spLocks noGrp="1"/>
          </p:cNvSpPr>
          <p:nvPr>
            <p:ph idx="1"/>
          </p:nvPr>
        </p:nvSpPr>
        <p:spPr/>
        <p:txBody>
          <a:bodyPr/>
          <a:lstStyle/>
          <a:p>
            <a:r>
              <a:rPr lang="en-GB" dirty="0"/>
              <a:t>A</a:t>
            </a:r>
            <a:r>
              <a:rPr lang="en-GB" i="1" dirty="0"/>
              <a:t> </a:t>
            </a:r>
            <a:r>
              <a:rPr lang="en-GB" b="1" i="1" dirty="0"/>
              <a:t>common source epidemic</a:t>
            </a:r>
            <a:r>
              <a:rPr lang="en-GB" dirty="0"/>
              <a:t> can be defined as the by-product of exposure to a common infectious agent. </a:t>
            </a:r>
          </a:p>
          <a:p>
            <a:pPr lvl="1"/>
            <a:r>
              <a:rPr lang="en-GB" dirty="0"/>
              <a:t>Continuous:  when individuals are exposed to a common source over a longer period of time</a:t>
            </a:r>
            <a:endParaRPr lang="en-US" dirty="0"/>
          </a:p>
          <a:p>
            <a:pPr lvl="1"/>
            <a:r>
              <a:rPr lang="en-US" dirty="0"/>
              <a:t>Point-source: </a:t>
            </a:r>
            <a:r>
              <a:rPr lang="en-GB" dirty="0"/>
              <a:t>a group of individuals is exposed to a common pathogen at the same time and place (e.g., at a church, picnic, or restaurant), over a very brief period.</a:t>
            </a:r>
            <a:r>
              <a:rPr lang="en-US" dirty="0"/>
              <a:t> </a:t>
            </a:r>
            <a:endParaRPr lang="en-GB" dirty="0"/>
          </a:p>
        </p:txBody>
      </p:sp>
    </p:spTree>
    <p:extLst>
      <p:ext uri="{BB962C8B-B14F-4D97-AF65-F5344CB8AC3E}">
        <p14:creationId xmlns:p14="http://schemas.microsoft.com/office/powerpoint/2010/main" val="582436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1A24-C016-4F37-A101-7C89DDB7B27E}"/>
              </a:ext>
            </a:extLst>
          </p:cNvPr>
          <p:cNvSpPr>
            <a:spLocks noGrp="1"/>
          </p:cNvSpPr>
          <p:nvPr>
            <p:ph type="title"/>
          </p:nvPr>
        </p:nvSpPr>
        <p:spPr/>
        <p:txBody>
          <a:bodyPr/>
          <a:lstStyle/>
          <a:p>
            <a:r>
              <a:rPr lang="en-US" dirty="0"/>
              <a:t>The American experience: epidemic curves</a:t>
            </a:r>
          </a:p>
        </p:txBody>
      </p:sp>
      <p:sp>
        <p:nvSpPr>
          <p:cNvPr id="3" name="Content Placeholder 2">
            <a:extLst>
              <a:ext uri="{FF2B5EF4-FFF2-40B4-BE49-F238E27FC236}">
                <a16:creationId xmlns:a16="http://schemas.microsoft.com/office/drawing/2014/main" id="{976813A7-29E2-4163-9FED-F0C4B3E40DCF}"/>
              </a:ext>
            </a:extLst>
          </p:cNvPr>
          <p:cNvSpPr>
            <a:spLocks noGrp="1"/>
          </p:cNvSpPr>
          <p:nvPr>
            <p:ph sz="quarter" idx="1"/>
          </p:nvPr>
        </p:nvSpPr>
        <p:spPr/>
        <p:txBody>
          <a:bodyPr/>
          <a:lstStyle/>
          <a:p>
            <a:r>
              <a:rPr lang="en-US" dirty="0"/>
              <a:t>Not a homogenous experience</a:t>
            </a:r>
          </a:p>
          <a:p>
            <a:r>
              <a:rPr lang="en-US" dirty="0"/>
              <a:t>Note similar mitigation strategies to COVID-19</a:t>
            </a:r>
          </a:p>
        </p:txBody>
      </p:sp>
      <p:pic>
        <p:nvPicPr>
          <p:cNvPr id="5" name="Picture 4">
            <a:extLst>
              <a:ext uri="{FF2B5EF4-FFF2-40B4-BE49-F238E27FC236}">
                <a16:creationId xmlns:a16="http://schemas.microsoft.com/office/drawing/2014/main" id="{1D7E5266-88B4-4824-95AC-F6014615FAA5}"/>
              </a:ext>
            </a:extLst>
          </p:cNvPr>
          <p:cNvPicPr>
            <a:picLocks noChangeAspect="1"/>
          </p:cNvPicPr>
          <p:nvPr/>
        </p:nvPicPr>
        <p:blipFill>
          <a:blip r:embed="rId3"/>
          <a:stretch>
            <a:fillRect/>
          </a:stretch>
        </p:blipFill>
        <p:spPr>
          <a:xfrm>
            <a:off x="8264842" y="1277849"/>
            <a:ext cx="3673158" cy="5070398"/>
          </a:xfrm>
          <a:prstGeom prst="rect">
            <a:avLst/>
          </a:prstGeom>
        </p:spPr>
      </p:pic>
      <p:sp>
        <p:nvSpPr>
          <p:cNvPr id="8" name="Rectangle 7">
            <a:extLst>
              <a:ext uri="{FF2B5EF4-FFF2-40B4-BE49-F238E27FC236}">
                <a16:creationId xmlns:a16="http://schemas.microsoft.com/office/drawing/2014/main" id="{779687AA-4836-4E8D-9485-755D774A9C27}"/>
              </a:ext>
            </a:extLst>
          </p:cNvPr>
          <p:cNvSpPr/>
          <p:nvPr/>
        </p:nvSpPr>
        <p:spPr>
          <a:xfrm>
            <a:off x="5978842" y="6011182"/>
            <a:ext cx="6096000" cy="923330"/>
          </a:xfrm>
          <a:prstGeom prst="rect">
            <a:avLst/>
          </a:prstGeom>
        </p:spPr>
        <p:txBody>
          <a:bodyPr>
            <a:spAutoFit/>
          </a:bodyPr>
          <a:lstStyle/>
          <a:p>
            <a:r>
              <a:rPr lang="en-US" dirty="0"/>
              <a:t>A streetcar conductor in Seattle in 1918 refusing to allow passengers aboard who are not wearing masks (Wikipedia, 2020)</a:t>
            </a:r>
          </a:p>
        </p:txBody>
      </p:sp>
      <p:pic>
        <p:nvPicPr>
          <p:cNvPr id="9" name="Picture 8">
            <a:extLst>
              <a:ext uri="{FF2B5EF4-FFF2-40B4-BE49-F238E27FC236}">
                <a16:creationId xmlns:a16="http://schemas.microsoft.com/office/drawing/2014/main" id="{60702152-13EC-454E-8275-62C5922CF850}"/>
              </a:ext>
            </a:extLst>
          </p:cNvPr>
          <p:cNvPicPr>
            <a:picLocks noChangeAspect="1"/>
          </p:cNvPicPr>
          <p:nvPr/>
        </p:nvPicPr>
        <p:blipFill>
          <a:blip r:embed="rId4"/>
          <a:stretch>
            <a:fillRect/>
          </a:stretch>
        </p:blipFill>
        <p:spPr>
          <a:xfrm>
            <a:off x="1739613" y="2621280"/>
            <a:ext cx="3602361" cy="3899556"/>
          </a:xfrm>
          <a:prstGeom prst="rect">
            <a:avLst/>
          </a:prstGeom>
        </p:spPr>
      </p:pic>
    </p:spTree>
    <p:extLst>
      <p:ext uri="{BB962C8B-B14F-4D97-AF65-F5344CB8AC3E}">
        <p14:creationId xmlns:p14="http://schemas.microsoft.com/office/powerpoint/2010/main" val="4113151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F1B4-F584-4D4A-88BE-511392929C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843ED0-F730-4C77-81E9-FD12CE902D71}"/>
              </a:ext>
            </a:extLst>
          </p:cNvPr>
          <p:cNvSpPr>
            <a:spLocks noGrp="1"/>
          </p:cNvSpPr>
          <p:nvPr>
            <p:ph sz="quarter" idx="1"/>
          </p:nvPr>
        </p:nvSpPr>
        <p:spPr/>
        <p:txBody>
          <a:bodyPr/>
          <a:lstStyle/>
          <a:p>
            <a:endParaRPr lang="en-US" dirty="0"/>
          </a:p>
        </p:txBody>
      </p:sp>
      <p:pic>
        <p:nvPicPr>
          <p:cNvPr id="4" name="Picture 3">
            <a:extLst>
              <a:ext uri="{FF2B5EF4-FFF2-40B4-BE49-F238E27FC236}">
                <a16:creationId xmlns:a16="http://schemas.microsoft.com/office/drawing/2014/main" id="{25269880-6FED-4D26-87B9-703F88329B2C}"/>
              </a:ext>
            </a:extLst>
          </p:cNvPr>
          <p:cNvPicPr>
            <a:picLocks noChangeAspect="1"/>
          </p:cNvPicPr>
          <p:nvPr/>
        </p:nvPicPr>
        <p:blipFill>
          <a:blip r:embed="rId2"/>
          <a:stretch>
            <a:fillRect/>
          </a:stretch>
        </p:blipFill>
        <p:spPr>
          <a:xfrm>
            <a:off x="1909182" y="207205"/>
            <a:ext cx="3658497" cy="6170989"/>
          </a:xfrm>
          <a:prstGeom prst="rect">
            <a:avLst/>
          </a:prstGeom>
        </p:spPr>
      </p:pic>
      <p:pic>
        <p:nvPicPr>
          <p:cNvPr id="5" name="Picture 4">
            <a:extLst>
              <a:ext uri="{FF2B5EF4-FFF2-40B4-BE49-F238E27FC236}">
                <a16:creationId xmlns:a16="http://schemas.microsoft.com/office/drawing/2014/main" id="{B79DAC5F-F756-4BCD-A2A4-8C0936B83A5E}"/>
              </a:ext>
            </a:extLst>
          </p:cNvPr>
          <p:cNvPicPr>
            <a:picLocks noChangeAspect="1"/>
          </p:cNvPicPr>
          <p:nvPr/>
        </p:nvPicPr>
        <p:blipFill>
          <a:blip r:embed="rId3"/>
          <a:stretch>
            <a:fillRect/>
          </a:stretch>
        </p:blipFill>
        <p:spPr>
          <a:xfrm>
            <a:off x="6302093" y="89154"/>
            <a:ext cx="3386117" cy="6289040"/>
          </a:xfrm>
          <a:prstGeom prst="rect">
            <a:avLst/>
          </a:prstGeom>
        </p:spPr>
      </p:pic>
    </p:spTree>
    <p:extLst>
      <p:ext uri="{BB962C8B-B14F-4D97-AF65-F5344CB8AC3E}">
        <p14:creationId xmlns:p14="http://schemas.microsoft.com/office/powerpoint/2010/main" val="329938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04CD-7848-4B5E-9522-7AB6149A507C}"/>
              </a:ext>
            </a:extLst>
          </p:cNvPr>
          <p:cNvSpPr>
            <a:spLocks noGrp="1"/>
          </p:cNvSpPr>
          <p:nvPr>
            <p:ph type="title"/>
          </p:nvPr>
        </p:nvSpPr>
        <p:spPr/>
        <p:txBody>
          <a:bodyPr/>
          <a:lstStyle/>
          <a:p>
            <a:r>
              <a:rPr lang="en-US" dirty="0"/>
              <a:t>The Australian experience</a:t>
            </a:r>
          </a:p>
        </p:txBody>
      </p:sp>
      <p:pic>
        <p:nvPicPr>
          <p:cNvPr id="4" name="Content Placeholder 3">
            <a:extLst>
              <a:ext uri="{FF2B5EF4-FFF2-40B4-BE49-F238E27FC236}">
                <a16:creationId xmlns:a16="http://schemas.microsoft.com/office/drawing/2014/main" id="{85691C7C-3E84-46B2-B884-6921DCE1EE18}"/>
              </a:ext>
            </a:extLst>
          </p:cNvPr>
          <p:cNvPicPr>
            <a:picLocks noGrp="1" noChangeAspect="1"/>
          </p:cNvPicPr>
          <p:nvPr>
            <p:ph sz="quarter" idx="1"/>
          </p:nvPr>
        </p:nvPicPr>
        <p:blipFill>
          <a:blip r:embed="rId2"/>
          <a:stretch>
            <a:fillRect/>
          </a:stretch>
        </p:blipFill>
        <p:spPr>
          <a:xfrm>
            <a:off x="172721" y="2214880"/>
            <a:ext cx="6040249" cy="3385516"/>
          </a:xfrm>
          <a:prstGeom prst="rect">
            <a:avLst/>
          </a:prstGeom>
        </p:spPr>
      </p:pic>
      <p:pic>
        <p:nvPicPr>
          <p:cNvPr id="5" name="Picture 4">
            <a:extLst>
              <a:ext uri="{FF2B5EF4-FFF2-40B4-BE49-F238E27FC236}">
                <a16:creationId xmlns:a16="http://schemas.microsoft.com/office/drawing/2014/main" id="{368E1362-0059-4365-87B1-11817A80B654}"/>
              </a:ext>
            </a:extLst>
          </p:cNvPr>
          <p:cNvPicPr>
            <a:picLocks noChangeAspect="1"/>
          </p:cNvPicPr>
          <p:nvPr/>
        </p:nvPicPr>
        <p:blipFill>
          <a:blip r:embed="rId3"/>
          <a:stretch>
            <a:fillRect/>
          </a:stretch>
        </p:blipFill>
        <p:spPr>
          <a:xfrm>
            <a:off x="6349999" y="2124344"/>
            <a:ext cx="5669280" cy="3733208"/>
          </a:xfrm>
          <a:prstGeom prst="rect">
            <a:avLst/>
          </a:prstGeom>
        </p:spPr>
      </p:pic>
      <p:sp>
        <p:nvSpPr>
          <p:cNvPr id="6" name="TextBox 5">
            <a:extLst>
              <a:ext uri="{FF2B5EF4-FFF2-40B4-BE49-F238E27FC236}">
                <a16:creationId xmlns:a16="http://schemas.microsoft.com/office/drawing/2014/main" id="{B8788A27-9A1F-48BE-88CF-2C61D73D5359}"/>
              </a:ext>
            </a:extLst>
          </p:cNvPr>
          <p:cNvSpPr txBox="1"/>
          <p:nvPr/>
        </p:nvSpPr>
        <p:spPr>
          <a:xfrm>
            <a:off x="701040" y="6035041"/>
            <a:ext cx="5394960" cy="369332"/>
          </a:xfrm>
          <a:prstGeom prst="rect">
            <a:avLst/>
          </a:prstGeom>
          <a:noFill/>
        </p:spPr>
        <p:txBody>
          <a:bodyPr wrap="square" rtlCol="0">
            <a:spAutoFit/>
          </a:bodyPr>
          <a:lstStyle/>
          <a:p>
            <a:r>
              <a:rPr lang="en-US" dirty="0" err="1"/>
              <a:t>Curson</a:t>
            </a:r>
            <a:r>
              <a:rPr lang="en-US" dirty="0"/>
              <a:t> &amp; McCracken, 2006</a:t>
            </a:r>
          </a:p>
        </p:txBody>
      </p:sp>
    </p:spTree>
    <p:extLst>
      <p:ext uri="{BB962C8B-B14F-4D97-AF65-F5344CB8AC3E}">
        <p14:creationId xmlns:p14="http://schemas.microsoft.com/office/powerpoint/2010/main" val="242262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53EE-FD6F-4E18-8A80-54606621B239}"/>
              </a:ext>
            </a:extLst>
          </p:cNvPr>
          <p:cNvSpPr>
            <a:spLocks noGrp="1"/>
          </p:cNvSpPr>
          <p:nvPr>
            <p:ph type="title"/>
          </p:nvPr>
        </p:nvSpPr>
        <p:spPr/>
        <p:txBody>
          <a:bodyPr/>
          <a:lstStyle/>
          <a:p>
            <a:r>
              <a:rPr lang="en-US" dirty="0"/>
              <a:t>Influenza in PG</a:t>
            </a:r>
          </a:p>
        </p:txBody>
      </p:sp>
      <p:sp>
        <p:nvSpPr>
          <p:cNvPr id="3" name="Content Placeholder 2">
            <a:extLst>
              <a:ext uri="{FF2B5EF4-FFF2-40B4-BE49-F238E27FC236}">
                <a16:creationId xmlns:a16="http://schemas.microsoft.com/office/drawing/2014/main" id="{D9714D84-A789-4379-BA57-98EE887A2F0D}"/>
              </a:ext>
            </a:extLst>
          </p:cNvPr>
          <p:cNvSpPr>
            <a:spLocks noGrp="1"/>
          </p:cNvSpPr>
          <p:nvPr>
            <p:ph sz="quarter" idx="1"/>
          </p:nvPr>
        </p:nvSpPr>
        <p:spPr/>
        <p:txBody>
          <a:bodyPr/>
          <a:lstStyle/>
          <a:p>
            <a:r>
              <a:rPr lang="en-US" dirty="0"/>
              <a:t>Tool kit for high school students, provides some context: </a:t>
            </a:r>
            <a:r>
              <a:rPr lang="en-US" dirty="0">
                <a:hlinkClick r:id="rId3"/>
              </a:rPr>
              <a:t>https://libguides.unbc.ca/1918_flu_epidemic/deaths</a:t>
            </a:r>
            <a:endParaRPr lang="en-US" dirty="0"/>
          </a:p>
          <a:p>
            <a:r>
              <a:rPr lang="en-US" dirty="0"/>
              <a:t> Approx. 80 deaths in the Fort George region</a:t>
            </a:r>
          </a:p>
        </p:txBody>
      </p:sp>
      <p:pic>
        <p:nvPicPr>
          <p:cNvPr id="4" name="Picture 3">
            <a:extLst>
              <a:ext uri="{FF2B5EF4-FFF2-40B4-BE49-F238E27FC236}">
                <a16:creationId xmlns:a16="http://schemas.microsoft.com/office/drawing/2014/main" id="{F8F3E500-4168-4F4D-B827-3BC2C88B3075}"/>
              </a:ext>
            </a:extLst>
          </p:cNvPr>
          <p:cNvPicPr>
            <a:picLocks noChangeAspect="1"/>
          </p:cNvPicPr>
          <p:nvPr/>
        </p:nvPicPr>
        <p:blipFill>
          <a:blip r:embed="rId4"/>
          <a:stretch>
            <a:fillRect/>
          </a:stretch>
        </p:blipFill>
        <p:spPr>
          <a:xfrm>
            <a:off x="728133" y="3429000"/>
            <a:ext cx="4572000" cy="2638425"/>
          </a:xfrm>
          <a:prstGeom prst="rect">
            <a:avLst/>
          </a:prstGeom>
        </p:spPr>
      </p:pic>
      <p:pic>
        <p:nvPicPr>
          <p:cNvPr id="5" name="Picture 4">
            <a:extLst>
              <a:ext uri="{FF2B5EF4-FFF2-40B4-BE49-F238E27FC236}">
                <a16:creationId xmlns:a16="http://schemas.microsoft.com/office/drawing/2014/main" id="{3647961D-65D6-4DE6-B6AE-415072D78F3C}"/>
              </a:ext>
            </a:extLst>
          </p:cNvPr>
          <p:cNvPicPr>
            <a:picLocks noChangeAspect="1"/>
          </p:cNvPicPr>
          <p:nvPr/>
        </p:nvPicPr>
        <p:blipFill>
          <a:blip r:embed="rId5"/>
          <a:stretch>
            <a:fillRect/>
          </a:stretch>
        </p:blipFill>
        <p:spPr>
          <a:xfrm>
            <a:off x="8834966" y="2638425"/>
            <a:ext cx="2209800" cy="3429000"/>
          </a:xfrm>
          <a:prstGeom prst="rect">
            <a:avLst/>
          </a:prstGeom>
        </p:spPr>
      </p:pic>
      <p:sp>
        <p:nvSpPr>
          <p:cNvPr id="6" name="Rectangle 5">
            <a:extLst>
              <a:ext uri="{FF2B5EF4-FFF2-40B4-BE49-F238E27FC236}">
                <a16:creationId xmlns:a16="http://schemas.microsoft.com/office/drawing/2014/main" id="{CDD527D1-9566-4BB1-93CA-7170ADC4764E}"/>
              </a:ext>
            </a:extLst>
          </p:cNvPr>
          <p:cNvSpPr/>
          <p:nvPr/>
        </p:nvSpPr>
        <p:spPr>
          <a:xfrm>
            <a:off x="7116402" y="6260068"/>
            <a:ext cx="4336444" cy="369332"/>
          </a:xfrm>
          <a:prstGeom prst="rect">
            <a:avLst/>
          </a:prstGeom>
        </p:spPr>
        <p:txBody>
          <a:bodyPr wrap="none">
            <a:spAutoFit/>
          </a:bodyPr>
          <a:lstStyle/>
          <a:p>
            <a:r>
              <a:rPr lang="en-US" dirty="0"/>
              <a:t>	(Exploration Place, 2003.30.8)</a:t>
            </a:r>
          </a:p>
        </p:txBody>
      </p:sp>
      <p:sp>
        <p:nvSpPr>
          <p:cNvPr id="7" name="Rectangle 6">
            <a:extLst>
              <a:ext uri="{FF2B5EF4-FFF2-40B4-BE49-F238E27FC236}">
                <a16:creationId xmlns:a16="http://schemas.microsoft.com/office/drawing/2014/main" id="{07128FF6-0D03-4A16-AF62-46DB8A5D56E3}"/>
              </a:ext>
            </a:extLst>
          </p:cNvPr>
          <p:cNvSpPr/>
          <p:nvPr/>
        </p:nvSpPr>
        <p:spPr>
          <a:xfrm>
            <a:off x="459573" y="5983069"/>
            <a:ext cx="6096000" cy="646331"/>
          </a:xfrm>
          <a:prstGeom prst="rect">
            <a:avLst/>
          </a:prstGeom>
        </p:spPr>
        <p:txBody>
          <a:bodyPr>
            <a:spAutoFit/>
          </a:bodyPr>
          <a:lstStyle/>
          <a:p>
            <a:r>
              <a:rPr lang="en-US" dirty="0"/>
              <a:t>Central School, Fort George, B.C. 1914. The school was used as a hospital during a flu epidemic in 1918</a:t>
            </a:r>
          </a:p>
        </p:txBody>
      </p:sp>
      <p:sp>
        <p:nvSpPr>
          <p:cNvPr id="8" name="Rectangle 7">
            <a:extLst>
              <a:ext uri="{FF2B5EF4-FFF2-40B4-BE49-F238E27FC236}">
                <a16:creationId xmlns:a16="http://schemas.microsoft.com/office/drawing/2014/main" id="{B446C1F9-5751-4356-9B9B-6A1EE95F4E5A}"/>
              </a:ext>
            </a:extLst>
          </p:cNvPr>
          <p:cNvSpPr/>
          <p:nvPr/>
        </p:nvSpPr>
        <p:spPr>
          <a:xfrm>
            <a:off x="1335343" y="6444734"/>
            <a:ext cx="4344459" cy="369332"/>
          </a:xfrm>
          <a:prstGeom prst="rect">
            <a:avLst/>
          </a:prstGeom>
        </p:spPr>
        <p:txBody>
          <a:bodyPr wrap="none">
            <a:spAutoFit/>
          </a:bodyPr>
          <a:lstStyle/>
          <a:p>
            <a:r>
              <a:rPr lang="en-US" dirty="0"/>
              <a:t>	(Exploration Place, P981.35.43)</a:t>
            </a:r>
          </a:p>
        </p:txBody>
      </p:sp>
    </p:spTree>
    <p:extLst>
      <p:ext uri="{BB962C8B-B14F-4D97-AF65-F5344CB8AC3E}">
        <p14:creationId xmlns:p14="http://schemas.microsoft.com/office/powerpoint/2010/main" val="137683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058" y="0"/>
            <a:ext cx="10111162" cy="1143000"/>
          </a:xfrm>
        </p:spPr>
        <p:txBody>
          <a:bodyPr/>
          <a:lstStyle/>
          <a:p>
            <a:r>
              <a:rPr lang="en-US" dirty="0"/>
              <a:t>Malta vs. </a:t>
            </a:r>
            <a:r>
              <a:rPr lang="en-US" dirty="0" err="1"/>
              <a:t>Gozo</a:t>
            </a:r>
            <a:r>
              <a:rPr lang="en-US" dirty="0"/>
              <a:t>: Variation in the morbidity experience</a:t>
            </a:r>
          </a:p>
        </p:txBody>
      </p:sp>
      <p:sp>
        <p:nvSpPr>
          <p:cNvPr id="3" name="Content Placeholder 2"/>
          <p:cNvSpPr>
            <a:spLocks noGrp="1"/>
          </p:cNvSpPr>
          <p:nvPr>
            <p:ph sz="quarter" idx="1"/>
          </p:nvPr>
        </p:nvSpPr>
        <p:spPr>
          <a:xfrm>
            <a:off x="927536" y="1683500"/>
            <a:ext cx="3528392" cy="6120680"/>
          </a:xfrm>
        </p:spPr>
        <p:txBody>
          <a:bodyPr/>
          <a:lstStyle/>
          <a:p>
            <a:r>
              <a:rPr lang="en-US" dirty="0"/>
              <a:t>Herald Wave: Summer 1918 (June 9</a:t>
            </a:r>
            <a:r>
              <a:rPr lang="en-US" baseline="30000" dirty="0"/>
              <a:t>th</a:t>
            </a:r>
            <a:r>
              <a:rPr lang="en-US" dirty="0"/>
              <a:t>- Aug) </a:t>
            </a:r>
          </a:p>
          <a:p>
            <a:r>
              <a:rPr lang="en-US" dirty="0"/>
              <a:t>Wave 2: Fall 1918 (Sept-Nov)</a:t>
            </a:r>
          </a:p>
          <a:p>
            <a:r>
              <a:rPr lang="en-US" dirty="0"/>
              <a:t>Wave: Winter 1919 (Dec-May 31</a:t>
            </a:r>
            <a:r>
              <a:rPr lang="en-US" baseline="30000" dirty="0"/>
              <a:t>st</a:t>
            </a:r>
            <a:r>
              <a:rPr lang="en-US" dirty="0"/>
              <a:t>1919)</a:t>
            </a:r>
          </a:p>
        </p:txBody>
      </p:sp>
      <p:sp>
        <p:nvSpPr>
          <p:cNvPr id="6" name="Rectangle 5"/>
          <p:cNvSpPr/>
          <p:nvPr/>
        </p:nvSpPr>
        <p:spPr>
          <a:xfrm>
            <a:off x="5217658" y="1683500"/>
            <a:ext cx="6092767" cy="461665"/>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cs typeface="Times New Roman" panose="02020603050405020304" pitchFamily="18" charset="0"/>
              </a:rPr>
              <a:t>Figure 2. Monthly influenza morbidity rates in Malta and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Gozo</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during the 1918/19 pandemic</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694830" y="2022335"/>
            <a:ext cx="5829011" cy="4368378"/>
          </a:xfrm>
          <a:prstGeom prst="rect">
            <a:avLst/>
          </a:prstGeom>
        </p:spPr>
      </p:pic>
      <p:cxnSp>
        <p:nvCxnSpPr>
          <p:cNvPr id="7" name="Straight Arrow Connector 6"/>
          <p:cNvCxnSpPr/>
          <p:nvPr/>
        </p:nvCxnSpPr>
        <p:spPr>
          <a:xfrm>
            <a:off x="5468203" y="5110732"/>
            <a:ext cx="215900" cy="576262"/>
          </a:xfrm>
          <a:prstGeom prst="straightConnector1">
            <a:avLst/>
          </a:prstGeom>
          <a:ln w="44450">
            <a:solidFill>
              <a:schemeClr val="accent5">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319977" y="3730274"/>
            <a:ext cx="504825" cy="476250"/>
          </a:xfrm>
          <a:prstGeom prst="straightConnector1">
            <a:avLst/>
          </a:prstGeom>
          <a:ln w="50800">
            <a:solidFill>
              <a:schemeClr val="accent5">
                <a:lumMod val="75000"/>
              </a:schemeClr>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371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DBA2A-311B-48EA-993F-35D7C9691FFD}"/>
              </a:ext>
            </a:extLst>
          </p:cNvPr>
          <p:cNvSpPr>
            <a:spLocks noGrp="1"/>
          </p:cNvSpPr>
          <p:nvPr>
            <p:ph type="title"/>
          </p:nvPr>
        </p:nvSpPr>
        <p:spPr/>
        <p:txBody>
          <a:bodyPr/>
          <a:lstStyle/>
          <a:p>
            <a:r>
              <a:rPr lang="en-US" dirty="0"/>
              <a:t>Variation in the morbidity experience</a:t>
            </a:r>
          </a:p>
        </p:txBody>
      </p:sp>
      <p:sp>
        <p:nvSpPr>
          <p:cNvPr id="3" name="Content Placeholder 2">
            <a:extLst>
              <a:ext uri="{FF2B5EF4-FFF2-40B4-BE49-F238E27FC236}">
                <a16:creationId xmlns:a16="http://schemas.microsoft.com/office/drawing/2014/main" id="{14C18525-C72C-4BFE-88E1-4590272AADCB}"/>
              </a:ext>
            </a:extLst>
          </p:cNvPr>
          <p:cNvSpPr>
            <a:spLocks noGrp="1"/>
          </p:cNvSpPr>
          <p:nvPr>
            <p:ph sz="quarter" idx="1"/>
          </p:nvPr>
        </p:nvSpPr>
        <p:spPr/>
        <p:txBody>
          <a:bodyPr/>
          <a:lstStyle/>
          <a:p>
            <a:r>
              <a:rPr lang="en-US" sz="3200" dirty="0"/>
              <a:t>Overall, </a:t>
            </a:r>
            <a:r>
              <a:rPr lang="en-US" sz="3200" dirty="0" err="1"/>
              <a:t>Gozo</a:t>
            </a:r>
            <a:r>
              <a:rPr lang="en-US" sz="3200" dirty="0"/>
              <a:t> experienced higher morbidity rates than Malta</a:t>
            </a:r>
          </a:p>
          <a:p>
            <a:pPr lvl="1"/>
            <a:r>
              <a:rPr lang="en-US" sz="2400" dirty="0"/>
              <a:t>Surge of cases in </a:t>
            </a:r>
            <a:r>
              <a:rPr lang="en-US" sz="2400" dirty="0" err="1"/>
              <a:t>Gozo</a:t>
            </a:r>
            <a:r>
              <a:rPr lang="en-US" sz="2400" dirty="0"/>
              <a:t> during  wave 2: 83.9 per 1000 versus 56.6 per 1000 in Malta </a:t>
            </a:r>
          </a:p>
          <a:p>
            <a:pPr lvl="1"/>
            <a:r>
              <a:rPr lang="en-US" sz="2400" dirty="0"/>
              <a:t>There were significant differences in rates for both rural and urban Malta versus </a:t>
            </a:r>
            <a:r>
              <a:rPr lang="en-US" sz="2400" dirty="0" err="1"/>
              <a:t>Gozo</a:t>
            </a:r>
            <a:r>
              <a:rPr lang="en-US" sz="2400" dirty="0"/>
              <a:t> (p&lt; 0.05)</a:t>
            </a:r>
          </a:p>
          <a:p>
            <a:pPr lvl="1"/>
            <a:r>
              <a:rPr lang="en-US" sz="2400" dirty="0"/>
              <a:t>During wave 3, Malta’s rates were nearly double that of </a:t>
            </a:r>
            <a:r>
              <a:rPr lang="en-US" sz="2400" dirty="0" err="1"/>
              <a:t>Gozo</a:t>
            </a:r>
            <a:r>
              <a:rPr lang="en-US" sz="2400" dirty="0"/>
              <a:t>: 43.6 per 1000 and 22.4 per 1000 respectively.</a:t>
            </a:r>
          </a:p>
          <a:p>
            <a:endParaRPr lang="en-US" dirty="0"/>
          </a:p>
        </p:txBody>
      </p:sp>
    </p:spTree>
    <p:extLst>
      <p:ext uri="{BB962C8B-B14F-4D97-AF65-F5344CB8AC3E}">
        <p14:creationId xmlns:p14="http://schemas.microsoft.com/office/powerpoint/2010/main" val="3336207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425" y="464233"/>
            <a:ext cx="9299797" cy="1075816"/>
          </a:xfrm>
        </p:spPr>
        <p:txBody>
          <a:bodyPr>
            <a:normAutofit fontScale="90000"/>
          </a:bodyPr>
          <a:lstStyle/>
          <a:p>
            <a:pPr>
              <a:defRPr/>
            </a:pPr>
            <a:br>
              <a:rPr lang="en-US" sz="3100" b="1" dirty="0"/>
            </a:br>
            <a:br>
              <a:rPr lang="en-US" sz="3100" b="1" dirty="0"/>
            </a:br>
            <a:r>
              <a:rPr lang="en-US" sz="3100" dirty="0"/>
              <a:t>Why the difference in illness between the two islands?</a:t>
            </a:r>
            <a:br>
              <a:rPr lang="en-US" b="1" dirty="0"/>
            </a:br>
            <a:endParaRPr lang="en-US" dirty="0"/>
          </a:p>
        </p:txBody>
      </p:sp>
      <p:sp>
        <p:nvSpPr>
          <p:cNvPr id="3" name="Content Placeholder 2"/>
          <p:cNvSpPr>
            <a:spLocks noGrp="1"/>
          </p:cNvSpPr>
          <p:nvPr>
            <p:ph sz="quarter" idx="1"/>
          </p:nvPr>
        </p:nvSpPr>
        <p:spPr>
          <a:xfrm>
            <a:off x="351693" y="1688123"/>
            <a:ext cx="11479236" cy="5846424"/>
          </a:xfrm>
        </p:spPr>
        <p:txBody>
          <a:bodyPr>
            <a:normAutofit/>
          </a:bodyPr>
          <a:lstStyle/>
          <a:p>
            <a:pPr>
              <a:defRPr/>
            </a:pPr>
            <a:r>
              <a:rPr lang="en-US" sz="3200" dirty="0"/>
              <a:t>Elements of isolation, exposure history  and rurality </a:t>
            </a:r>
          </a:p>
          <a:p>
            <a:pPr lvl="1">
              <a:defRPr/>
            </a:pPr>
            <a:r>
              <a:rPr lang="en-US" sz="2400" dirty="0" err="1"/>
              <a:t>Gozo</a:t>
            </a:r>
            <a:r>
              <a:rPr lang="en-US" sz="2400" dirty="0"/>
              <a:t> is unique in its extreme degree of biological and social isolation where less than 1% of  the population immigrated from abroad (Government of Malta 1912a; 1922)</a:t>
            </a:r>
          </a:p>
          <a:p>
            <a:pPr lvl="1">
              <a:defRPr/>
            </a:pPr>
            <a:endParaRPr lang="en-US" sz="2400" dirty="0"/>
          </a:p>
          <a:p>
            <a:pPr lvl="1">
              <a:defRPr/>
            </a:pPr>
            <a:r>
              <a:rPr lang="en-US" sz="2400" dirty="0"/>
              <a:t>The infrequent exposure to bouts of seasonal influenza limited </a:t>
            </a:r>
            <a:r>
              <a:rPr lang="en-US" sz="2400" dirty="0" err="1"/>
              <a:t>Gozo’s</a:t>
            </a:r>
            <a:r>
              <a:rPr lang="en-US" sz="2400" dirty="0"/>
              <a:t> herd immunity to influenza and similar A(H1N1) type viruses </a:t>
            </a:r>
          </a:p>
          <a:p>
            <a:pPr lvl="1">
              <a:defRPr/>
            </a:pPr>
            <a:endParaRPr lang="en-US" sz="2400" dirty="0"/>
          </a:p>
          <a:p>
            <a:pPr lvl="1">
              <a:defRPr/>
            </a:pPr>
            <a:r>
              <a:rPr lang="en-US" sz="2400" dirty="0" err="1"/>
              <a:t>Gozo</a:t>
            </a:r>
            <a:r>
              <a:rPr lang="en-US" sz="2400" dirty="0"/>
              <a:t> was less densely populated and did not experience a herald wave (in the summer 1918); they experienced a heightened fall wave compared to  Malta</a:t>
            </a:r>
          </a:p>
          <a:p>
            <a:pPr marL="274320" lvl="1" indent="0">
              <a:buNone/>
              <a:defRPr/>
            </a:pPr>
            <a:endParaRPr lang="en-US" sz="2000" dirty="0"/>
          </a:p>
          <a:p>
            <a:pPr marL="274320" lvl="1" indent="0">
              <a:buNone/>
              <a:defRPr/>
            </a:pPr>
            <a:endParaRPr lang="en-US" sz="1900" dirty="0"/>
          </a:p>
        </p:txBody>
      </p:sp>
    </p:spTree>
    <p:extLst>
      <p:ext uri="{BB962C8B-B14F-4D97-AF65-F5344CB8AC3E}">
        <p14:creationId xmlns:p14="http://schemas.microsoft.com/office/powerpoint/2010/main" val="3923229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590C2-CF84-48F5-988C-E24B370509D0}"/>
              </a:ext>
            </a:extLst>
          </p:cNvPr>
          <p:cNvSpPr>
            <a:spLocks noGrp="1"/>
          </p:cNvSpPr>
          <p:nvPr>
            <p:ph type="title"/>
          </p:nvPr>
        </p:nvSpPr>
        <p:spPr/>
        <p:txBody>
          <a:bodyPr/>
          <a:lstStyle/>
          <a:p>
            <a:r>
              <a:rPr lang="en-US" dirty="0" err="1"/>
              <a:t>Syndemic</a:t>
            </a:r>
            <a:r>
              <a:rPr lang="en-US" dirty="0"/>
              <a:t> defined</a:t>
            </a:r>
          </a:p>
        </p:txBody>
      </p:sp>
      <p:sp>
        <p:nvSpPr>
          <p:cNvPr id="3" name="Content Placeholder 2">
            <a:extLst>
              <a:ext uri="{FF2B5EF4-FFF2-40B4-BE49-F238E27FC236}">
                <a16:creationId xmlns:a16="http://schemas.microsoft.com/office/drawing/2014/main" id="{57D140FD-A346-4135-B60A-B7AC63595385}"/>
              </a:ext>
            </a:extLst>
          </p:cNvPr>
          <p:cNvSpPr>
            <a:spLocks noGrp="1"/>
          </p:cNvSpPr>
          <p:nvPr>
            <p:ph sz="quarter" idx="1"/>
          </p:nvPr>
        </p:nvSpPr>
        <p:spPr/>
        <p:txBody>
          <a:bodyPr/>
          <a:lstStyle/>
          <a:p>
            <a:r>
              <a:rPr lang="en-US" dirty="0"/>
              <a:t>The comorbidity of two of more diseases or health conditions in which there is interaction of the diseases that “exacerbates the negative health effects of any of all of the diseases involved.” (Singer et al., 2017, pg. 941)</a:t>
            </a:r>
          </a:p>
        </p:txBody>
      </p:sp>
    </p:spTree>
    <p:extLst>
      <p:ext uri="{BB962C8B-B14F-4D97-AF65-F5344CB8AC3E}">
        <p14:creationId xmlns:p14="http://schemas.microsoft.com/office/powerpoint/2010/main" val="1386854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960" y="2447216"/>
            <a:ext cx="4101794" cy="3639300"/>
          </a:xfrm>
          <a:prstGeom prst="rect">
            <a:avLst/>
          </a:prstGeom>
        </p:spPr>
      </p:pic>
      <p:sp>
        <p:nvSpPr>
          <p:cNvPr id="2" name="Title 1"/>
          <p:cNvSpPr>
            <a:spLocks noGrp="1"/>
          </p:cNvSpPr>
          <p:nvPr>
            <p:ph type="title"/>
          </p:nvPr>
        </p:nvSpPr>
        <p:spPr>
          <a:xfrm>
            <a:off x="1847528" y="9790"/>
            <a:ext cx="7772400" cy="1143000"/>
          </a:xfrm>
        </p:spPr>
        <p:txBody>
          <a:bodyPr/>
          <a:lstStyle/>
          <a:p>
            <a:r>
              <a:rPr lang="en-US" dirty="0" err="1"/>
              <a:t>Syndemic</a:t>
            </a:r>
            <a:r>
              <a:rPr lang="en-US" dirty="0"/>
              <a:t> potential</a:t>
            </a:r>
          </a:p>
        </p:txBody>
      </p:sp>
      <p:sp>
        <p:nvSpPr>
          <p:cNvPr id="3" name="Content Placeholder 2"/>
          <p:cNvSpPr>
            <a:spLocks noGrp="1"/>
          </p:cNvSpPr>
          <p:nvPr>
            <p:ph sz="quarter" idx="1"/>
          </p:nvPr>
        </p:nvSpPr>
        <p:spPr>
          <a:xfrm>
            <a:off x="355675" y="1524716"/>
            <a:ext cx="4876725" cy="4794803"/>
          </a:xfrm>
        </p:spPr>
        <p:txBody>
          <a:bodyPr>
            <a:normAutofit fontScale="92500" lnSpcReduction="20000"/>
          </a:bodyPr>
          <a:lstStyle/>
          <a:p>
            <a:r>
              <a:rPr lang="en-US" dirty="0"/>
              <a:t>For</a:t>
            </a:r>
            <a:r>
              <a:rPr lang="en-US" b="1" dirty="0"/>
              <a:t> October </a:t>
            </a:r>
            <a:r>
              <a:rPr lang="en-US" dirty="0"/>
              <a:t>(the peak morbidity month), we examined the relationship with respiratory tuberculosis</a:t>
            </a:r>
          </a:p>
          <a:p>
            <a:r>
              <a:rPr lang="en-US" dirty="0"/>
              <a:t>For Malta, there was an excess of respiratory tuberculosis deaths</a:t>
            </a:r>
          </a:p>
          <a:p>
            <a:r>
              <a:rPr lang="en-US" dirty="0"/>
              <a:t>Monthly correlations of tuberculosis cases in Malta with influenza morbidity, by town, (Rho=0.58, p &lt;0.001), provides further evidence of the synergistic interaction of influenza and tuberculosis</a:t>
            </a:r>
          </a:p>
        </p:txBody>
      </p:sp>
      <p:sp>
        <p:nvSpPr>
          <p:cNvPr id="5" name="Oval 4"/>
          <p:cNvSpPr/>
          <p:nvPr/>
        </p:nvSpPr>
        <p:spPr>
          <a:xfrm>
            <a:off x="8832763" y="2944712"/>
            <a:ext cx="288032" cy="64807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33857" y="1875396"/>
            <a:ext cx="6984776" cy="276999"/>
          </a:xfrm>
          <a:prstGeom prst="rect">
            <a:avLst/>
          </a:prstGeom>
        </p:spPr>
        <p:txBody>
          <a:bodyPr wrap="square">
            <a:spAutoFit/>
          </a:bodyPr>
          <a:lstStyle/>
          <a:p>
            <a:pPr>
              <a:spcAft>
                <a:spcPts val="1000"/>
              </a:spcAft>
            </a:pPr>
            <a:r>
              <a:rPr lang="en-US" sz="1200" b="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Figure 3. Log tuberculosis death rates from 1910 to 1929 for the Maltese islands</a:t>
            </a:r>
            <a:endParaRPr lang="en-US" sz="9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105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Syndemic</a:t>
            </a:r>
            <a:r>
              <a:rPr lang="en-US" dirty="0"/>
              <a:t> potential</a:t>
            </a:r>
          </a:p>
        </p:txBody>
      </p:sp>
      <p:sp>
        <p:nvSpPr>
          <p:cNvPr id="3" name="Content Placeholder 2"/>
          <p:cNvSpPr>
            <a:spLocks noGrp="1"/>
          </p:cNvSpPr>
          <p:nvPr>
            <p:ph sz="quarter" idx="1"/>
          </p:nvPr>
        </p:nvSpPr>
        <p:spPr/>
        <p:txBody>
          <a:bodyPr/>
          <a:lstStyle/>
          <a:p>
            <a:r>
              <a:rPr lang="en-US" dirty="0"/>
              <a:t> In </a:t>
            </a:r>
            <a:r>
              <a:rPr lang="en-US" dirty="0" err="1"/>
              <a:t>Gozo</a:t>
            </a:r>
            <a:r>
              <a:rPr lang="en-US" dirty="0"/>
              <a:t>, there was not a relationship with tuberculosis deaths and influenza cases because tuberculosis rates remained relatively stable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344" y="3212977"/>
            <a:ext cx="4608512" cy="3433877"/>
          </a:xfrm>
          <a:prstGeom prst="rect">
            <a:avLst/>
          </a:prstGeom>
        </p:spPr>
      </p:pic>
      <p:sp>
        <p:nvSpPr>
          <p:cNvPr id="6" name="Rectangle 5"/>
          <p:cNvSpPr/>
          <p:nvPr/>
        </p:nvSpPr>
        <p:spPr>
          <a:xfrm>
            <a:off x="3863752" y="2888953"/>
            <a:ext cx="6120680" cy="307777"/>
          </a:xfrm>
          <a:prstGeom prst="rect">
            <a:avLst/>
          </a:prstGeom>
        </p:spPr>
        <p:txBody>
          <a:bodyPr wrap="square">
            <a:spAutoFit/>
          </a:bodyPr>
          <a:lstStyle/>
          <a:p>
            <a:pPr>
              <a:spcBef>
                <a:spcPts val="1200"/>
              </a:spcBef>
              <a:tabLst>
                <a:tab pos="3790950" algn="l"/>
              </a:tabLst>
            </a:pP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Figure 4. Tuberculosis death rates from 1910 to 1929 for Malta and </a:t>
            </a:r>
            <a:r>
              <a:rPr lang="en-US" sz="1400" b="1" dirty="0" err="1">
                <a:latin typeface="Times New Roman" panose="02020603050405020304" pitchFamily="18" charset="0"/>
                <a:ea typeface="Times New Roman" panose="02020603050405020304" pitchFamily="18" charset="0"/>
                <a:cs typeface="Times New Roman" panose="02020603050405020304" pitchFamily="18" charset="0"/>
              </a:rPr>
              <a:t>Gozo</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21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common source epidemic</a:t>
            </a:r>
          </a:p>
        </p:txBody>
      </p:sp>
      <p:pic>
        <p:nvPicPr>
          <p:cNvPr id="4" name="Content Placeholder 3"/>
          <p:cNvPicPr>
            <a:picLocks noGrp="1" noChangeAspect="1"/>
          </p:cNvPicPr>
          <p:nvPr>
            <p:ph sz="quarter" idx="1"/>
          </p:nvPr>
        </p:nvPicPr>
        <p:blipFill>
          <a:blip r:embed="rId3"/>
          <a:stretch>
            <a:fillRect/>
          </a:stretch>
        </p:blipFill>
        <p:spPr>
          <a:xfrm>
            <a:off x="3144411" y="1603651"/>
            <a:ext cx="5866667" cy="4419048"/>
          </a:xfrm>
          <a:prstGeom prst="rect">
            <a:avLst/>
          </a:prstGeom>
        </p:spPr>
      </p:pic>
    </p:spTree>
    <p:extLst>
      <p:ext uri="{BB962C8B-B14F-4D97-AF65-F5344CB8AC3E}">
        <p14:creationId xmlns:p14="http://schemas.microsoft.com/office/powerpoint/2010/main" val="1688065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17934"/>
            <a:ext cx="8928295" cy="965433"/>
          </a:xfrm>
        </p:spPr>
        <p:txBody>
          <a:bodyPr>
            <a:normAutofit/>
          </a:bodyPr>
          <a:lstStyle/>
          <a:p>
            <a:r>
              <a:rPr lang="en-US" dirty="0"/>
              <a:t>Gender differences in morbidity rates in </a:t>
            </a:r>
            <a:r>
              <a:rPr lang="en-US" dirty="0" err="1"/>
              <a:t>Gozo</a:t>
            </a:r>
            <a:endParaRPr lang="en-US" dirty="0"/>
          </a:p>
        </p:txBody>
      </p:sp>
      <p:sp>
        <p:nvSpPr>
          <p:cNvPr id="3" name="Content Placeholder 2"/>
          <p:cNvSpPr>
            <a:spLocks noGrp="1"/>
          </p:cNvSpPr>
          <p:nvPr>
            <p:ph sz="quarter" idx="1"/>
          </p:nvPr>
        </p:nvSpPr>
        <p:spPr>
          <a:xfrm>
            <a:off x="402336" y="1527047"/>
            <a:ext cx="4830846" cy="5000361"/>
          </a:xfrm>
        </p:spPr>
        <p:txBody>
          <a:bodyPr>
            <a:normAutofit lnSpcReduction="10000"/>
          </a:bodyPr>
          <a:lstStyle/>
          <a:p>
            <a:r>
              <a:rPr lang="en-US" dirty="0"/>
              <a:t>Children introduced the disease into households</a:t>
            </a:r>
          </a:p>
          <a:p>
            <a:pPr lvl="1"/>
            <a:r>
              <a:rPr lang="en-US" dirty="0"/>
              <a:t>First study that demonstrates children as introducers during the 1918/19 influenza pandemic</a:t>
            </a:r>
          </a:p>
          <a:p>
            <a:endParaRPr lang="en-US" dirty="0"/>
          </a:p>
          <a:p>
            <a:r>
              <a:rPr lang="en-US" dirty="0"/>
              <a:t>Reproductively aged females displayed the highest morbidity rates</a:t>
            </a:r>
          </a:p>
          <a:p>
            <a:pPr lvl="1"/>
            <a:r>
              <a:rPr lang="en-US" dirty="0"/>
              <a:t>Because of their role as primary caregivers, females were infected at disproportionately higher rates </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861" y="2185929"/>
            <a:ext cx="5492661" cy="4113078"/>
          </a:xfrm>
          <a:prstGeom prst="rect">
            <a:avLst/>
          </a:prstGeom>
        </p:spPr>
      </p:pic>
      <p:sp>
        <p:nvSpPr>
          <p:cNvPr id="5" name="Rectangle 4"/>
          <p:cNvSpPr/>
          <p:nvPr/>
        </p:nvSpPr>
        <p:spPr>
          <a:xfrm>
            <a:off x="5233182" y="1600914"/>
            <a:ext cx="6654019" cy="615553"/>
          </a:xfrm>
          <a:prstGeom prst="rect">
            <a:avLst/>
          </a:prstGeom>
        </p:spPr>
        <p:txBody>
          <a:bodyPr wrap="square">
            <a:spAutoFit/>
          </a:bodyPr>
          <a:lstStyle/>
          <a:p>
            <a:r>
              <a:rPr lang="en-US" sz="1600" b="1" dirty="0">
                <a:latin typeface="Times New Roman" panose="02020603050405020304" pitchFamily="18" charset="0"/>
                <a:ea typeface="Times New Roman" panose="02020603050405020304" pitchFamily="18" charset="0"/>
                <a:cs typeface="Times New Roman" panose="02020603050405020304" pitchFamily="18" charset="0"/>
              </a:rPr>
              <a:t>Figure 3. Weekly Influenza cases by age group and sex in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Gozo</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during the 1918/19 pandemic</a:t>
            </a:r>
            <a:r>
              <a:rPr lang="en-US"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012840" y="6231179"/>
            <a:ext cx="9774832" cy="523220"/>
          </a:xfrm>
          <a:prstGeom prst="rect">
            <a:avLst/>
          </a:prstGeom>
        </p:spPr>
        <p:txBody>
          <a:bodyPr wrap="square">
            <a:spAutoFit/>
          </a:bodyPr>
          <a:lstStyle/>
          <a:p>
            <a:pPr>
              <a:lnSpc>
                <a:spcPct val="20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*week 1 begins on Sept 15</a:t>
            </a:r>
            <a:r>
              <a:rPr lang="en-US" sz="1400" baseline="30000" dirty="0">
                <a:latin typeface="Times New Roman" panose="02020603050405020304" pitchFamily="18" charset="0"/>
                <a:ea typeface="Calibri" panose="020F0502020204030204" pitchFamily="34" charset="0"/>
                <a:cs typeface="Times New Roman" panose="02020603050405020304" pitchFamily="18" charset="0"/>
              </a:rPr>
              <a:t>th </a:t>
            </a:r>
            <a:r>
              <a:rPr lang="en-US" sz="1400" dirty="0">
                <a:latin typeface="Times New Roman" panose="02020603050405020304" pitchFamily="18" charset="0"/>
                <a:ea typeface="Calibri" panose="020F0502020204030204" pitchFamily="34" charset="0"/>
                <a:cs typeface="Times New Roman" panose="02020603050405020304" pitchFamily="18" charset="0"/>
              </a:rPr>
              <a:t>and ends on Sept 21</a:t>
            </a:r>
            <a:r>
              <a:rPr lang="en-US" sz="1400" baseline="30000" dirty="0">
                <a:latin typeface="Times New Roman" panose="02020603050405020304" pitchFamily="18" charset="0"/>
                <a:ea typeface="Calibri" panose="020F0502020204030204" pitchFamily="34" charset="0"/>
                <a:cs typeface="Times New Roman" panose="02020603050405020304" pitchFamily="18" charset="0"/>
              </a:rPr>
              <a:t>st</a:t>
            </a:r>
            <a:r>
              <a:rPr lang="en-US" sz="1400" dirty="0">
                <a:latin typeface="Times New Roman" panose="02020603050405020304" pitchFamily="18" charset="0"/>
                <a:ea typeface="Calibri" panose="020F0502020204030204" pitchFamily="34" charset="0"/>
                <a:cs typeface="Times New Roman" panose="02020603050405020304" pitchFamily="18" charset="0"/>
              </a:rPr>
              <a:t>; week 18 begins on Dec 29</a:t>
            </a:r>
            <a:r>
              <a:rPr lang="en-US" sz="1400" baseline="30000" dirty="0">
                <a:latin typeface="Times New Roman" panose="02020603050405020304" pitchFamily="18" charset="0"/>
                <a:ea typeface="Calibri" panose="020F0502020204030204" pitchFamily="34" charset="0"/>
                <a:cs typeface="Times New Roman" panose="02020603050405020304" pitchFamily="18" charset="0"/>
              </a:rPr>
              <a:t>th </a:t>
            </a:r>
            <a:r>
              <a:rPr lang="en-US" sz="1400" dirty="0">
                <a:latin typeface="Times New Roman" panose="02020603050405020304" pitchFamily="18" charset="0"/>
                <a:ea typeface="Calibri" panose="020F0502020204030204" pitchFamily="34" charset="0"/>
                <a:cs typeface="Times New Roman" panose="02020603050405020304" pitchFamily="18" charset="0"/>
              </a:rPr>
              <a:t>1918 and ends on Jan 4</a:t>
            </a:r>
            <a:r>
              <a:rPr lang="en-US" sz="1400" baseline="30000" dirty="0">
                <a:latin typeface="Times New Roman" panose="02020603050405020304" pitchFamily="18" charset="0"/>
                <a:ea typeface="Calibri" panose="020F0502020204030204" pitchFamily="34" charset="0"/>
                <a:cs typeface="Times New Roman" panose="02020603050405020304" pitchFamily="18" charset="0"/>
              </a:rPr>
              <a:t>th </a:t>
            </a:r>
            <a:r>
              <a:rPr lang="en-US" sz="1400" dirty="0">
                <a:latin typeface="Times New Roman" panose="02020603050405020304" pitchFamily="18" charset="0"/>
                <a:ea typeface="Calibri" panose="020F0502020204030204" pitchFamily="34" charset="0"/>
                <a:cs typeface="Times New Roman" panose="02020603050405020304" pitchFamily="18" charset="0"/>
              </a:rPr>
              <a:t>1919</a:t>
            </a:r>
          </a:p>
        </p:txBody>
      </p:sp>
      <p:cxnSp>
        <p:nvCxnSpPr>
          <p:cNvPr id="7" name="Straight Arrow Connector 6"/>
          <p:cNvCxnSpPr/>
          <p:nvPr/>
        </p:nvCxnSpPr>
        <p:spPr>
          <a:xfrm>
            <a:off x="6162486" y="3552043"/>
            <a:ext cx="293205" cy="6370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6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3" y="-736600"/>
            <a:ext cx="10446320" cy="1836109"/>
          </a:xfrm>
        </p:spPr>
        <p:txBody>
          <a:bodyPr>
            <a:normAutofit/>
          </a:bodyPr>
          <a:lstStyle/>
          <a:p>
            <a:r>
              <a:rPr lang="en-US" dirty="0"/>
              <a:t>Conclusion: Common and Non-contributory features</a:t>
            </a:r>
          </a:p>
        </p:txBody>
      </p:sp>
      <p:sp>
        <p:nvSpPr>
          <p:cNvPr id="3" name="Content Placeholder 2"/>
          <p:cNvSpPr>
            <a:spLocks noGrp="1"/>
          </p:cNvSpPr>
          <p:nvPr>
            <p:ph sz="quarter" idx="1"/>
          </p:nvPr>
        </p:nvSpPr>
        <p:spPr>
          <a:xfrm>
            <a:off x="193040" y="1635760"/>
            <a:ext cx="6104176" cy="5574640"/>
          </a:xfrm>
        </p:spPr>
        <p:txBody>
          <a:bodyPr>
            <a:normAutofit/>
          </a:bodyPr>
          <a:lstStyle/>
          <a:p>
            <a:r>
              <a:rPr lang="en-US" dirty="0"/>
              <a:t>Poverty complex</a:t>
            </a:r>
          </a:p>
          <a:p>
            <a:pPr lvl="1"/>
            <a:r>
              <a:rPr lang="en-US" sz="2400" dirty="0"/>
              <a:t>Overcrowding: during the early 20</a:t>
            </a:r>
            <a:r>
              <a:rPr lang="en-US" sz="2400" baseline="30000" dirty="0"/>
              <a:t>th</a:t>
            </a:r>
            <a:r>
              <a:rPr lang="en-US" sz="2400" dirty="0"/>
              <a:t> century, the average number of persons per dwelling (exclusive of institutions) for Malta was 4.93 and 4.21 for </a:t>
            </a:r>
            <a:r>
              <a:rPr lang="en-US" sz="2400" dirty="0" err="1"/>
              <a:t>Gozo</a:t>
            </a:r>
            <a:r>
              <a:rPr lang="en-US" sz="2400" dirty="0"/>
              <a:t> (Government of Malta 1912a)</a:t>
            </a:r>
          </a:p>
          <a:p>
            <a:pPr lvl="1"/>
            <a:r>
              <a:rPr lang="en-US" sz="2400" dirty="0"/>
              <a:t>The average number of persons per room in each dwelling for Malta was 3.2 and 3.1 for </a:t>
            </a:r>
            <a:r>
              <a:rPr lang="en-US" sz="2400" dirty="0" err="1"/>
              <a:t>Gozo</a:t>
            </a:r>
            <a:r>
              <a:rPr lang="en-US" sz="2400" dirty="0"/>
              <a:t> (Government of Malta 1922).</a:t>
            </a:r>
          </a:p>
          <a:p>
            <a:pPr lvl="1"/>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072" y="1808820"/>
            <a:ext cx="3284080" cy="4653136"/>
          </a:xfrm>
          <a:prstGeom prst="rect">
            <a:avLst/>
          </a:prstGeom>
        </p:spPr>
      </p:pic>
    </p:spTree>
    <p:extLst>
      <p:ext uri="{BB962C8B-B14F-4D97-AF65-F5344CB8AC3E}">
        <p14:creationId xmlns:p14="http://schemas.microsoft.com/office/powerpoint/2010/main" val="4118998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D72B14-B05C-4620-A351-731C9384205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818" r="2" b="28309"/>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sp>
        <p:nvSpPr>
          <p:cNvPr id="2" name="Title 1">
            <a:extLst>
              <a:ext uri="{FF2B5EF4-FFF2-40B4-BE49-F238E27FC236}">
                <a16:creationId xmlns:a16="http://schemas.microsoft.com/office/drawing/2014/main" id="{96544F0B-7014-4FAB-B3FC-E73F47CED6E3}"/>
              </a:ext>
            </a:extLst>
          </p:cNvPr>
          <p:cNvSpPr>
            <a:spLocks noGrp="1"/>
          </p:cNvSpPr>
          <p:nvPr>
            <p:ph type="title"/>
          </p:nvPr>
        </p:nvSpPr>
        <p:spPr>
          <a:xfrm>
            <a:off x="1244600" y="-379951"/>
            <a:ext cx="10515600" cy="1325563"/>
          </a:xfrm>
        </p:spPr>
        <p:txBody>
          <a:bodyPr>
            <a:normAutofit/>
          </a:bodyPr>
          <a:lstStyle/>
          <a:p>
            <a:r>
              <a:rPr lang="en-CA" dirty="0">
                <a:latin typeface="Cambria" panose="02040503050406030204" pitchFamily="18" charset="0"/>
                <a:ea typeface="Cambria" panose="02040503050406030204" pitchFamily="18" charset="0"/>
              </a:rPr>
              <a:t>Conclusions: </a:t>
            </a:r>
            <a:r>
              <a:rPr lang="en-US" dirty="0">
                <a:latin typeface="Cambria" panose="02040503050406030204" pitchFamily="18" charset="0"/>
                <a:ea typeface="Cambria" panose="02040503050406030204" pitchFamily="18" charset="0"/>
              </a:rPr>
              <a:t>Common and Non-contributory features</a:t>
            </a:r>
          </a:p>
        </p:txBody>
      </p:sp>
      <p:pic>
        <p:nvPicPr>
          <p:cNvPr id="5" name="Picture 4">
            <a:extLst>
              <a:ext uri="{FF2B5EF4-FFF2-40B4-BE49-F238E27FC236}">
                <a16:creationId xmlns:a16="http://schemas.microsoft.com/office/drawing/2014/main" id="{6BA92D77-B917-4A4E-A9B9-A1209FF6AD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69" r="1" b="12762"/>
          <a:stretch/>
        </p:blipFill>
        <p:spPr>
          <a:xfrm>
            <a:off x="4791075" y="4357117"/>
            <a:ext cx="4570758" cy="2500884"/>
          </a:xfrm>
          <a:custGeom>
            <a:avLst/>
            <a:gdLst>
              <a:gd name="connsiteX0" fmla="*/ 1717230 w 4570758"/>
              <a:gd name="connsiteY0" fmla="*/ 0 h 2500884"/>
              <a:gd name="connsiteX1" fmla="*/ 4570758 w 4570758"/>
              <a:gd name="connsiteY1" fmla="*/ 0 h 2500884"/>
              <a:gd name="connsiteX2" fmla="*/ 3411951 w 4570758"/>
              <a:gd name="connsiteY2" fmla="*/ 2500884 h 2500884"/>
              <a:gd name="connsiteX3" fmla="*/ 3405728 w 4570758"/>
              <a:gd name="connsiteY3" fmla="*/ 2500884 h 2500884"/>
              <a:gd name="connsiteX4" fmla="*/ 2215937 w 4570758"/>
              <a:gd name="connsiteY4" fmla="*/ 2500884 h 2500884"/>
              <a:gd name="connsiteX5" fmla="*/ 565892 w 4570758"/>
              <a:gd name="connsiteY5" fmla="*/ 2500884 h 2500884"/>
              <a:gd name="connsiteX6" fmla="*/ 0 w 4570758"/>
              <a:gd name="connsiteY6" fmla="*/ 2500884 h 2500884"/>
              <a:gd name="connsiteX7" fmla="*/ 0 w 4570758"/>
              <a:gd name="connsiteY7" fmla="*/ 2500883 h 2500884"/>
              <a:gd name="connsiteX8" fmla="*/ 552186 w 4570758"/>
              <a:gd name="connsiteY8" fmla="*/ 2500883 h 2500884"/>
              <a:gd name="connsiteX9" fmla="*/ 558423 w 4570758"/>
              <a:gd name="connsiteY9"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0758" h="2500884">
                <a:moveTo>
                  <a:pt x="1717230" y="0"/>
                </a:moveTo>
                <a:lnTo>
                  <a:pt x="4570758" y="0"/>
                </a:lnTo>
                <a:lnTo>
                  <a:pt x="3411951" y="2500884"/>
                </a:lnTo>
                <a:lnTo>
                  <a:pt x="3405728" y="2500884"/>
                </a:lnTo>
                <a:lnTo>
                  <a:pt x="2215937" y="2500884"/>
                </a:lnTo>
                <a:lnTo>
                  <a:pt x="565892" y="2500884"/>
                </a:lnTo>
                <a:lnTo>
                  <a:pt x="0" y="2500884"/>
                </a:lnTo>
                <a:lnTo>
                  <a:pt x="0" y="2500883"/>
                </a:lnTo>
                <a:lnTo>
                  <a:pt x="552186" y="2500883"/>
                </a:lnTo>
                <a:lnTo>
                  <a:pt x="558423" y="2500883"/>
                </a:lnTo>
                <a:close/>
              </a:path>
            </a:pathLst>
          </a:custGeom>
        </p:spPr>
      </p:pic>
      <p:sp>
        <p:nvSpPr>
          <p:cNvPr id="3" name="Content Placeholder 2">
            <a:extLst>
              <a:ext uri="{FF2B5EF4-FFF2-40B4-BE49-F238E27FC236}">
                <a16:creationId xmlns:a16="http://schemas.microsoft.com/office/drawing/2014/main" id="{333B7692-B63E-4D14-AF6B-F903B623B0AA}"/>
              </a:ext>
            </a:extLst>
          </p:cNvPr>
          <p:cNvSpPr>
            <a:spLocks noGrp="1"/>
          </p:cNvSpPr>
          <p:nvPr>
            <p:ph idx="1"/>
          </p:nvPr>
        </p:nvSpPr>
        <p:spPr>
          <a:xfrm>
            <a:off x="736600" y="1690689"/>
            <a:ext cx="5097779" cy="4065986"/>
          </a:xfrm>
        </p:spPr>
        <p:txBody>
          <a:bodyPr anchor="t">
            <a:normAutofit/>
          </a:bodyPr>
          <a:lstStyle/>
          <a:p>
            <a:r>
              <a:rPr lang="en-US" sz="3200" dirty="0"/>
              <a:t>Mass gatherings as effective means of disease transmission</a:t>
            </a:r>
          </a:p>
          <a:p>
            <a:pPr lvl="1"/>
            <a:r>
              <a:rPr lang="en-US" dirty="0">
                <a:solidFill>
                  <a:schemeClr val="accent3">
                    <a:lumMod val="75000"/>
                  </a:schemeClr>
                </a:solidFill>
              </a:rPr>
              <a:t> </a:t>
            </a:r>
            <a:r>
              <a:rPr lang="en-US" dirty="0"/>
              <a:t>Marriages and religious festivals (e.g. </a:t>
            </a:r>
            <a:r>
              <a:rPr lang="en-US" i="1" dirty="0" err="1"/>
              <a:t>il-Karnival</a:t>
            </a:r>
            <a:r>
              <a:rPr lang="en-US" i="1" dirty="0"/>
              <a:t> ta' Malta)</a:t>
            </a:r>
            <a:r>
              <a:rPr lang="en-US" dirty="0"/>
              <a:t>  continued during the pandemic</a:t>
            </a:r>
          </a:p>
          <a:p>
            <a:pPr lvl="1"/>
            <a:r>
              <a:rPr lang="en-US" dirty="0"/>
              <a:t>In Nadur, </a:t>
            </a:r>
            <a:r>
              <a:rPr lang="en-US" dirty="0" err="1"/>
              <a:t>Gozo</a:t>
            </a:r>
            <a:r>
              <a:rPr lang="en-US" dirty="0"/>
              <a:t>, there was a surge of cases following the festival in </a:t>
            </a:r>
            <a:r>
              <a:rPr lang="en-US" dirty="0" err="1"/>
              <a:t>Feburary</a:t>
            </a:r>
            <a:endParaRPr lang="en-US" dirty="0"/>
          </a:p>
          <a:p>
            <a:pPr lvl="1"/>
            <a:endParaRPr lang="en-US" dirty="0"/>
          </a:p>
          <a:p>
            <a:endParaRPr lang="en-US" sz="2000" dirty="0">
              <a:solidFill>
                <a:srgbClr val="FFFFFF"/>
              </a:solidFill>
            </a:endParaRPr>
          </a:p>
        </p:txBody>
      </p:sp>
      <p:pic>
        <p:nvPicPr>
          <p:cNvPr id="6" name="Picture 5">
            <a:extLst>
              <a:ext uri="{FF2B5EF4-FFF2-40B4-BE49-F238E27FC236}">
                <a16:creationId xmlns:a16="http://schemas.microsoft.com/office/drawing/2014/main" id="{7EBD1C9B-C925-4EF9-9E49-78971AB8BF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189" r="2" b="10045"/>
          <a:stretch/>
        </p:blipFill>
        <p:spPr>
          <a:xfrm>
            <a:off x="7823674" y="4357117"/>
            <a:ext cx="4368327" cy="2500884"/>
          </a:xfrm>
          <a:custGeom>
            <a:avLst/>
            <a:gdLst>
              <a:gd name="connsiteX0" fmla="*/ 1717230 w 4368327"/>
              <a:gd name="connsiteY0" fmla="*/ 0 h 2500884"/>
              <a:gd name="connsiteX1" fmla="*/ 4368327 w 4368327"/>
              <a:gd name="connsiteY1" fmla="*/ 0 h 2500884"/>
              <a:gd name="connsiteX2" fmla="*/ 4368327 w 4368327"/>
              <a:gd name="connsiteY2" fmla="*/ 2500884 h 2500884"/>
              <a:gd name="connsiteX3" fmla="*/ 0 w 4368327"/>
              <a:gd name="connsiteY3" fmla="*/ 2500884 h 2500884"/>
              <a:gd name="connsiteX4" fmla="*/ 0 w 4368327"/>
              <a:gd name="connsiteY4" fmla="*/ 2500883 h 2500884"/>
              <a:gd name="connsiteX5" fmla="*/ 552186 w 4368327"/>
              <a:gd name="connsiteY5" fmla="*/ 2500883 h 2500884"/>
              <a:gd name="connsiteX6" fmla="*/ 558423 w 4368327"/>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327" h="2500884">
                <a:moveTo>
                  <a:pt x="1717230" y="0"/>
                </a:moveTo>
                <a:lnTo>
                  <a:pt x="4368327" y="0"/>
                </a:lnTo>
                <a:lnTo>
                  <a:pt x="4368327" y="2500884"/>
                </a:lnTo>
                <a:lnTo>
                  <a:pt x="0" y="2500884"/>
                </a:lnTo>
                <a:lnTo>
                  <a:pt x="0" y="2500883"/>
                </a:lnTo>
                <a:lnTo>
                  <a:pt x="552186" y="2500883"/>
                </a:lnTo>
                <a:lnTo>
                  <a:pt x="558423" y="2500883"/>
                </a:lnTo>
                <a:close/>
              </a:path>
            </a:pathLst>
          </a:custGeom>
        </p:spPr>
      </p:pic>
    </p:spTree>
    <p:extLst>
      <p:ext uri="{BB962C8B-B14F-4D97-AF65-F5344CB8AC3E}">
        <p14:creationId xmlns:p14="http://schemas.microsoft.com/office/powerpoint/2010/main" val="1019680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5C803-A1B2-4682-87AC-7C550A760340}"/>
              </a:ext>
            </a:extLst>
          </p:cNvPr>
          <p:cNvSpPr>
            <a:spLocks noGrp="1"/>
          </p:cNvSpPr>
          <p:nvPr>
            <p:ph type="title"/>
          </p:nvPr>
        </p:nvSpPr>
        <p:spPr/>
        <p:txBody>
          <a:bodyPr/>
          <a:lstStyle/>
          <a:p>
            <a:r>
              <a:rPr lang="en-US" dirty="0"/>
              <a:t>1957 Asian influenza</a:t>
            </a:r>
          </a:p>
        </p:txBody>
      </p:sp>
      <p:sp>
        <p:nvSpPr>
          <p:cNvPr id="3" name="Content Placeholder 2">
            <a:extLst>
              <a:ext uri="{FF2B5EF4-FFF2-40B4-BE49-F238E27FC236}">
                <a16:creationId xmlns:a16="http://schemas.microsoft.com/office/drawing/2014/main" id="{B5C07AED-82F1-40B1-A7C6-FB47D19748AE}"/>
              </a:ext>
            </a:extLst>
          </p:cNvPr>
          <p:cNvSpPr>
            <a:spLocks noGrp="1"/>
          </p:cNvSpPr>
          <p:nvPr>
            <p:ph sz="quarter" idx="1"/>
          </p:nvPr>
        </p:nvSpPr>
        <p:spPr/>
        <p:txBody>
          <a:bodyPr>
            <a:normAutofit/>
          </a:bodyPr>
          <a:lstStyle/>
          <a:p>
            <a:pPr lvl="1">
              <a:lnSpc>
                <a:spcPct val="90000"/>
              </a:lnSpc>
            </a:pPr>
            <a:r>
              <a:rPr lang="en-US" sz="2400" dirty="0"/>
              <a:t>“Asian Flu” – 1957/58 – A(H2N2) – birds</a:t>
            </a:r>
          </a:p>
          <a:p>
            <a:pPr lvl="2">
              <a:lnSpc>
                <a:spcPct val="90000"/>
              </a:lnSpc>
            </a:pPr>
            <a:r>
              <a:rPr lang="en-US" dirty="0"/>
              <a:t> Thought to have originated </a:t>
            </a:r>
            <a:r>
              <a:rPr lang="en-US" dirty="0" err="1"/>
              <a:t>Guizho</a:t>
            </a:r>
            <a:r>
              <a:rPr lang="en-US" dirty="0"/>
              <a:t>; first reported in Singapore</a:t>
            </a:r>
          </a:p>
          <a:p>
            <a:pPr lvl="2">
              <a:lnSpc>
                <a:spcPct val="90000"/>
              </a:lnSpc>
            </a:pPr>
            <a:r>
              <a:rPr lang="en-US" dirty="0"/>
              <a:t>1.1 million worldwide 116,000 in the US</a:t>
            </a:r>
          </a:p>
          <a:p>
            <a:pPr lvl="2">
              <a:lnSpc>
                <a:spcPct val="90000"/>
              </a:lnSpc>
            </a:pPr>
            <a:r>
              <a:rPr lang="en-US" dirty="0"/>
              <a:t>highest excess mortality occurred in Latin America</a:t>
            </a:r>
          </a:p>
          <a:p>
            <a:pPr lvl="2">
              <a:lnSpc>
                <a:spcPct val="90000"/>
              </a:lnSpc>
            </a:pPr>
            <a:r>
              <a:rPr lang="en-US" dirty="0"/>
              <a:t>Symptoms: wobbly legs and a chill followed by prostration, sore throats, running nose, and coughs; together with achy limbs (adults), head (children), and a high fever (Jackson, 2009)</a:t>
            </a:r>
          </a:p>
          <a:p>
            <a:pPr lvl="2">
              <a:lnSpc>
                <a:spcPct val="90000"/>
              </a:lnSpc>
            </a:pPr>
            <a:r>
              <a:rPr lang="en-US" dirty="0"/>
              <a:t>CFR=0.67%</a:t>
            </a:r>
          </a:p>
        </p:txBody>
      </p:sp>
    </p:spTree>
    <p:extLst>
      <p:ext uri="{BB962C8B-B14F-4D97-AF65-F5344CB8AC3E}">
        <p14:creationId xmlns:p14="http://schemas.microsoft.com/office/powerpoint/2010/main" val="1788282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4C22-48A8-4A87-A02A-25B3424445F3}"/>
              </a:ext>
            </a:extLst>
          </p:cNvPr>
          <p:cNvSpPr>
            <a:spLocks noGrp="1"/>
          </p:cNvSpPr>
          <p:nvPr>
            <p:ph type="title"/>
          </p:nvPr>
        </p:nvSpPr>
        <p:spPr/>
        <p:txBody>
          <a:bodyPr/>
          <a:lstStyle/>
          <a:p>
            <a:r>
              <a:rPr lang="en-US" sz="3600" dirty="0"/>
              <a:t>“Hong Kong Flu” – 1968/69</a:t>
            </a:r>
            <a:endParaRPr lang="en-US" dirty="0"/>
          </a:p>
        </p:txBody>
      </p:sp>
      <p:sp>
        <p:nvSpPr>
          <p:cNvPr id="3" name="Content Placeholder 2">
            <a:extLst>
              <a:ext uri="{FF2B5EF4-FFF2-40B4-BE49-F238E27FC236}">
                <a16:creationId xmlns:a16="http://schemas.microsoft.com/office/drawing/2014/main" id="{79EFC6FF-A230-427B-93DB-176D4FE78658}"/>
              </a:ext>
            </a:extLst>
          </p:cNvPr>
          <p:cNvSpPr>
            <a:spLocks noGrp="1"/>
          </p:cNvSpPr>
          <p:nvPr>
            <p:ph sz="quarter" idx="1"/>
          </p:nvPr>
        </p:nvSpPr>
        <p:spPr>
          <a:xfrm>
            <a:off x="402336" y="1527048"/>
            <a:ext cx="6516624" cy="5102352"/>
          </a:xfrm>
        </p:spPr>
        <p:txBody>
          <a:bodyPr>
            <a:normAutofit lnSpcReduction="10000"/>
          </a:bodyPr>
          <a:lstStyle/>
          <a:p>
            <a:pPr lvl="1">
              <a:lnSpc>
                <a:spcPct val="90000"/>
              </a:lnSpc>
            </a:pPr>
            <a:r>
              <a:rPr lang="en-US" sz="2400" dirty="0"/>
              <a:t>“Hong Kong Flu” – 1968/69 – A(H3H2)  - birds   </a:t>
            </a:r>
          </a:p>
          <a:p>
            <a:pPr lvl="2">
              <a:lnSpc>
                <a:spcPct val="90000"/>
              </a:lnSpc>
            </a:pPr>
            <a:r>
              <a:rPr lang="en-US" dirty="0"/>
              <a:t>1 million worldwide and about 100,000 in the United States</a:t>
            </a:r>
          </a:p>
          <a:p>
            <a:pPr lvl="2">
              <a:lnSpc>
                <a:spcPct val="90000"/>
              </a:lnSpc>
            </a:pPr>
            <a:r>
              <a:rPr lang="en-US" dirty="0"/>
              <a:t>Most excess deaths were in people 65 years and older</a:t>
            </a:r>
          </a:p>
          <a:p>
            <a:pPr lvl="2">
              <a:lnSpc>
                <a:spcPct val="90000"/>
              </a:lnSpc>
            </a:pPr>
            <a:r>
              <a:rPr lang="en-US" dirty="0"/>
              <a:t>H3N2 virus continues to circulate worldwide as a seasonal influenza A virus</a:t>
            </a:r>
          </a:p>
          <a:p>
            <a:pPr lvl="2">
              <a:lnSpc>
                <a:spcPct val="90000"/>
              </a:lnSpc>
            </a:pPr>
            <a:r>
              <a:rPr lang="en-US" dirty="0"/>
              <a:t>Hong Kong isolated the strain and develop a vaccine</a:t>
            </a:r>
          </a:p>
          <a:p>
            <a:pPr lvl="2">
              <a:lnSpc>
                <a:spcPct val="90000"/>
              </a:lnSpc>
            </a:pPr>
            <a:endParaRPr lang="en-US" sz="2400" dirty="0"/>
          </a:p>
          <a:p>
            <a:pPr lvl="1">
              <a:lnSpc>
                <a:spcPct val="90000"/>
              </a:lnSpc>
            </a:pPr>
            <a:r>
              <a:rPr lang="en-US" sz="2400" dirty="0"/>
              <a:t>After the two pandemics, it was erroneously believed:</a:t>
            </a:r>
          </a:p>
          <a:p>
            <a:pPr lvl="2">
              <a:lnSpc>
                <a:spcPct val="90000"/>
              </a:lnSpc>
            </a:pPr>
            <a:r>
              <a:rPr lang="en-US" dirty="0"/>
              <a:t> that flu pandemics tended to recur on an 11-year cycle and they were prepared for an outbreak in the late 1970s. </a:t>
            </a:r>
          </a:p>
          <a:p>
            <a:endParaRPr lang="en-US" dirty="0"/>
          </a:p>
        </p:txBody>
      </p:sp>
      <p:pic>
        <p:nvPicPr>
          <p:cNvPr id="4" name="Picture 3">
            <a:extLst>
              <a:ext uri="{FF2B5EF4-FFF2-40B4-BE49-F238E27FC236}">
                <a16:creationId xmlns:a16="http://schemas.microsoft.com/office/drawing/2014/main" id="{50898A3C-10BC-47FB-B4B6-7D63B5840CBF}"/>
              </a:ext>
            </a:extLst>
          </p:cNvPr>
          <p:cNvPicPr>
            <a:picLocks noChangeAspect="1"/>
          </p:cNvPicPr>
          <p:nvPr/>
        </p:nvPicPr>
        <p:blipFill>
          <a:blip r:embed="rId2"/>
          <a:stretch>
            <a:fillRect/>
          </a:stretch>
        </p:blipFill>
        <p:spPr>
          <a:xfrm>
            <a:off x="7561072" y="1325474"/>
            <a:ext cx="4031488" cy="5006179"/>
          </a:xfrm>
          <a:prstGeom prst="rect">
            <a:avLst/>
          </a:prstGeom>
        </p:spPr>
      </p:pic>
      <p:sp>
        <p:nvSpPr>
          <p:cNvPr id="5" name="Rectangle 4">
            <a:extLst>
              <a:ext uri="{FF2B5EF4-FFF2-40B4-BE49-F238E27FC236}">
                <a16:creationId xmlns:a16="http://schemas.microsoft.com/office/drawing/2014/main" id="{42751806-5374-41B6-8A2A-71617C79989F}"/>
              </a:ext>
            </a:extLst>
          </p:cNvPr>
          <p:cNvSpPr/>
          <p:nvPr/>
        </p:nvSpPr>
        <p:spPr>
          <a:xfrm>
            <a:off x="6014720" y="6331653"/>
            <a:ext cx="6096000" cy="523220"/>
          </a:xfrm>
          <a:prstGeom prst="rect">
            <a:avLst/>
          </a:prstGeom>
        </p:spPr>
        <p:txBody>
          <a:bodyPr>
            <a:spAutoFit/>
          </a:bodyPr>
          <a:lstStyle/>
          <a:p>
            <a:r>
              <a:rPr lang="en-US" sz="1400" dirty="0">
                <a:solidFill>
                  <a:srgbClr val="6F6F6F"/>
                </a:solidFill>
                <a:latin typeface="Times New Roman" panose="02020603050405020304" pitchFamily="18" charset="0"/>
                <a:cs typeface="Times New Roman" panose="02020603050405020304" pitchFamily="18" charset="0"/>
              </a:rPr>
              <a:t>A government doctor and nurse cope with a steady stream of patients during the 1969 influenza epidemic in Hong Kong. (Photo: SCMP)</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034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1DA4-5BA7-491D-BC7B-1981AD138E44}"/>
              </a:ext>
            </a:extLst>
          </p:cNvPr>
          <p:cNvSpPr>
            <a:spLocks noGrp="1"/>
          </p:cNvSpPr>
          <p:nvPr>
            <p:ph type="title"/>
          </p:nvPr>
        </p:nvSpPr>
        <p:spPr/>
        <p:txBody>
          <a:bodyPr/>
          <a:lstStyle/>
          <a:p>
            <a:r>
              <a:rPr lang="en-US" dirty="0"/>
              <a:t>1976 influenza: </a:t>
            </a:r>
            <a:r>
              <a:rPr lang="en-US" i="1" dirty="0"/>
              <a:t>The epidemic that never was </a:t>
            </a:r>
          </a:p>
        </p:txBody>
      </p:sp>
      <p:sp>
        <p:nvSpPr>
          <p:cNvPr id="3" name="Content Placeholder 2">
            <a:extLst>
              <a:ext uri="{FF2B5EF4-FFF2-40B4-BE49-F238E27FC236}">
                <a16:creationId xmlns:a16="http://schemas.microsoft.com/office/drawing/2014/main" id="{1A760B2A-F02D-48AA-970D-0E22A6CCE86B}"/>
              </a:ext>
            </a:extLst>
          </p:cNvPr>
          <p:cNvSpPr>
            <a:spLocks noGrp="1"/>
          </p:cNvSpPr>
          <p:nvPr>
            <p:ph sz="quarter" idx="1"/>
          </p:nvPr>
        </p:nvSpPr>
        <p:spPr>
          <a:xfrm>
            <a:off x="402336" y="1527048"/>
            <a:ext cx="7502144" cy="4883912"/>
          </a:xfrm>
        </p:spPr>
        <p:txBody>
          <a:bodyPr>
            <a:normAutofit fontScale="85000" lnSpcReduction="20000"/>
          </a:bodyPr>
          <a:lstStyle/>
          <a:p>
            <a:r>
              <a:rPr lang="en-US" dirty="0" err="1"/>
              <a:t>Fineberg</a:t>
            </a:r>
            <a:r>
              <a:rPr lang="en-US" dirty="0"/>
              <a:t> &amp; Neustadt, 1978 </a:t>
            </a:r>
          </a:p>
          <a:p>
            <a:r>
              <a:rPr lang="en-US" dirty="0"/>
              <a:t>Outbreak of swine flu at Fort Dix, New jersey led to fears of a devastating pandemic</a:t>
            </a:r>
          </a:p>
          <a:p>
            <a:r>
              <a:rPr lang="en-US" dirty="0"/>
              <a:t>Human-to-human transmission and </a:t>
            </a:r>
            <a:r>
              <a:rPr lang="en-US" dirty="0" err="1"/>
              <a:t>antigentic</a:t>
            </a:r>
            <a:r>
              <a:rPr lang="en-US" dirty="0"/>
              <a:t> shift would prevent any immunity</a:t>
            </a:r>
          </a:p>
          <a:p>
            <a:r>
              <a:rPr lang="en-US" dirty="0"/>
              <a:t> President Gerald Ford announced a plan to vaccinate everyone in the country</a:t>
            </a:r>
          </a:p>
          <a:p>
            <a:pPr lvl="1"/>
            <a:r>
              <a:rPr lang="en-US" dirty="0"/>
              <a:t>political leaders wanted to do the right thing but lacked technical expertise</a:t>
            </a:r>
          </a:p>
          <a:p>
            <a:pPr lvl="1"/>
            <a:r>
              <a:rPr lang="en-US" dirty="0"/>
              <a:t>public health experts recognized the uncertainty of the threat yet wanted to convey the seriousness of the risk in a way that would overcome political inertia</a:t>
            </a:r>
          </a:p>
          <a:p>
            <a:r>
              <a:rPr lang="en-US" dirty="0"/>
              <a:t>40 million out of some 200 million Americans were vaccinated for the new strain</a:t>
            </a:r>
          </a:p>
          <a:p>
            <a:pPr lvl="1"/>
            <a:r>
              <a:rPr lang="en-US" dirty="0"/>
              <a:t> no pandemic appeared and public health credibility suffered</a:t>
            </a:r>
          </a:p>
        </p:txBody>
      </p:sp>
      <p:pic>
        <p:nvPicPr>
          <p:cNvPr id="4" name="Picture 3">
            <a:extLst>
              <a:ext uri="{FF2B5EF4-FFF2-40B4-BE49-F238E27FC236}">
                <a16:creationId xmlns:a16="http://schemas.microsoft.com/office/drawing/2014/main" id="{95F476F2-8FB5-423C-AEE1-AC15E78C172F}"/>
              </a:ext>
            </a:extLst>
          </p:cNvPr>
          <p:cNvPicPr>
            <a:picLocks noChangeAspect="1"/>
          </p:cNvPicPr>
          <p:nvPr/>
        </p:nvPicPr>
        <p:blipFill>
          <a:blip r:embed="rId2"/>
          <a:stretch>
            <a:fillRect/>
          </a:stretch>
        </p:blipFill>
        <p:spPr>
          <a:xfrm>
            <a:off x="8026400" y="2591849"/>
            <a:ext cx="3965212" cy="2427191"/>
          </a:xfrm>
          <a:prstGeom prst="rect">
            <a:avLst/>
          </a:prstGeom>
        </p:spPr>
      </p:pic>
      <p:sp>
        <p:nvSpPr>
          <p:cNvPr id="5" name="Rectangle 4">
            <a:extLst>
              <a:ext uri="{FF2B5EF4-FFF2-40B4-BE49-F238E27FC236}">
                <a16:creationId xmlns:a16="http://schemas.microsoft.com/office/drawing/2014/main" id="{CE18D502-8A8B-4863-B7AA-4E8409161BCD}"/>
              </a:ext>
            </a:extLst>
          </p:cNvPr>
          <p:cNvSpPr/>
          <p:nvPr/>
        </p:nvSpPr>
        <p:spPr>
          <a:xfrm>
            <a:off x="7826012" y="5252721"/>
            <a:ext cx="4640308" cy="642112"/>
          </a:xfrm>
          <a:prstGeom prst="rect">
            <a:avLst/>
          </a:prstGeom>
        </p:spPr>
        <p:txBody>
          <a:bodyPr wrap="square">
            <a:spAutoFit/>
          </a:bodyPr>
          <a:lstStyle/>
          <a:p>
            <a:r>
              <a:rPr lang="en-US" dirty="0">
                <a:solidFill>
                  <a:srgbClr val="202122"/>
                </a:solidFill>
                <a:latin typeface="Times New Roman" panose="02020603050405020304" pitchFamily="18" charset="0"/>
                <a:cs typeface="Times New Roman" panose="02020603050405020304" pitchFamily="18" charset="0"/>
              </a:rPr>
              <a:t>U.S. President Gerald Ford receiving his vaccine for the swine flu (Wikipedia, 2020)</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3511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2CCB-4509-4664-9D2C-FDCEC18FAE51}"/>
              </a:ext>
            </a:extLst>
          </p:cNvPr>
          <p:cNvSpPr>
            <a:spLocks noGrp="1"/>
          </p:cNvSpPr>
          <p:nvPr>
            <p:ph type="title"/>
          </p:nvPr>
        </p:nvSpPr>
        <p:spPr/>
        <p:txBody>
          <a:bodyPr/>
          <a:lstStyle/>
          <a:p>
            <a:r>
              <a:rPr lang="en-US" dirty="0"/>
              <a:t>Legacies from The epidemic that never was </a:t>
            </a:r>
          </a:p>
        </p:txBody>
      </p:sp>
      <p:sp>
        <p:nvSpPr>
          <p:cNvPr id="3" name="Content Placeholder 2">
            <a:extLst>
              <a:ext uri="{FF2B5EF4-FFF2-40B4-BE49-F238E27FC236}">
                <a16:creationId xmlns:a16="http://schemas.microsoft.com/office/drawing/2014/main" id="{F39AD43B-7BBA-4F8E-9DB3-09CFA796250C}"/>
              </a:ext>
            </a:extLst>
          </p:cNvPr>
          <p:cNvSpPr>
            <a:spLocks noGrp="1"/>
          </p:cNvSpPr>
          <p:nvPr>
            <p:ph sz="quarter" idx="1"/>
          </p:nvPr>
        </p:nvSpPr>
        <p:spPr/>
        <p:txBody>
          <a:bodyPr/>
          <a:lstStyle/>
          <a:p>
            <a:r>
              <a:rPr lang="en-US" dirty="0"/>
              <a:t>A Complication of the vaccination was Guillain-Barré Syndrome, which led to approximately 30 deaths</a:t>
            </a:r>
          </a:p>
          <a:p>
            <a:pPr lvl="1"/>
            <a:r>
              <a:rPr lang="en-US" dirty="0"/>
              <a:t>Stopped the immunization </a:t>
            </a:r>
            <a:r>
              <a:rPr lang="en-US" dirty="0" err="1"/>
              <a:t>programme</a:t>
            </a:r>
            <a:r>
              <a:rPr lang="en-US" dirty="0"/>
              <a:t> in late 76</a:t>
            </a:r>
          </a:p>
          <a:p>
            <a:r>
              <a:rPr lang="en-US" dirty="0"/>
              <a:t>National commission on immunization policy</a:t>
            </a:r>
          </a:p>
          <a:p>
            <a:r>
              <a:rPr lang="en-US" dirty="0"/>
              <a:t>Liability policy</a:t>
            </a:r>
          </a:p>
          <a:p>
            <a:r>
              <a:rPr lang="en-US" dirty="0"/>
              <a:t>Expanded Federal role in influenza immunization</a:t>
            </a:r>
          </a:p>
        </p:txBody>
      </p:sp>
    </p:spTree>
    <p:extLst>
      <p:ext uri="{BB962C8B-B14F-4D97-AF65-F5344CB8AC3E}">
        <p14:creationId xmlns:p14="http://schemas.microsoft.com/office/powerpoint/2010/main" val="112658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Point-source, (common source) epidemic</a:t>
            </a:r>
          </a:p>
        </p:txBody>
      </p:sp>
      <p:pic>
        <p:nvPicPr>
          <p:cNvPr id="7" name="Content Placeholder 6"/>
          <p:cNvPicPr>
            <a:picLocks noGrp="1" noChangeAspect="1"/>
          </p:cNvPicPr>
          <p:nvPr>
            <p:ph sz="quarter" idx="1"/>
          </p:nvPr>
        </p:nvPicPr>
        <p:blipFill>
          <a:blip r:embed="rId3"/>
          <a:stretch>
            <a:fillRect/>
          </a:stretch>
        </p:blipFill>
        <p:spPr>
          <a:xfrm>
            <a:off x="2855279" y="1628800"/>
            <a:ext cx="6475346" cy="4694036"/>
          </a:xfrm>
          <a:prstGeom prst="rect">
            <a:avLst/>
          </a:prstGeom>
        </p:spPr>
      </p:pic>
    </p:spTree>
    <p:extLst>
      <p:ext uri="{BB962C8B-B14F-4D97-AF65-F5344CB8AC3E}">
        <p14:creationId xmlns:p14="http://schemas.microsoft.com/office/powerpoint/2010/main" val="4167578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Propagating (contagious) epidemic</a:t>
            </a:r>
          </a:p>
        </p:txBody>
      </p:sp>
      <p:sp>
        <p:nvSpPr>
          <p:cNvPr id="3" name="Content Placeholder 2"/>
          <p:cNvSpPr>
            <a:spLocks noGrp="1"/>
          </p:cNvSpPr>
          <p:nvPr>
            <p:ph sz="quarter" idx="1"/>
          </p:nvPr>
        </p:nvSpPr>
        <p:spPr>
          <a:xfrm>
            <a:off x="1608260" y="1411600"/>
            <a:ext cx="3262136" cy="4854280"/>
          </a:xfrm>
        </p:spPr>
        <p:txBody>
          <a:bodyPr>
            <a:normAutofit fontScale="92500" lnSpcReduction="20000"/>
          </a:bodyPr>
          <a:lstStyle/>
          <a:p>
            <a:r>
              <a:rPr lang="en-GB" dirty="0"/>
              <a:t>One that does not have a common source but rather spreads more gradually from person to person, typically in a cumulative fashion</a:t>
            </a:r>
          </a:p>
          <a:p>
            <a:r>
              <a:rPr lang="en-GB" dirty="0"/>
              <a:t> The epidemic curve reflects a series of peaks indicative of a growing number of cases</a:t>
            </a:r>
            <a:endParaRPr lang="en-US" dirty="0"/>
          </a:p>
        </p:txBody>
      </p:sp>
      <p:sp>
        <p:nvSpPr>
          <p:cNvPr id="4" name="Rectangle 2"/>
          <p:cNvSpPr>
            <a:spLocks noChangeArrowheads="1"/>
          </p:cNvSpPr>
          <p:nvPr/>
        </p:nvSpPr>
        <p:spPr bwMode="auto">
          <a:xfrm>
            <a:off x="4583833" y="17321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nvGraphicFramePr>
        <p:xfrm>
          <a:off x="4887544" y="1786512"/>
          <a:ext cx="5472608" cy="4104456"/>
        </p:xfrm>
        <a:graphic>
          <a:graphicData uri="http://schemas.openxmlformats.org/presentationml/2006/ole">
            <mc:AlternateContent xmlns:mc="http://schemas.openxmlformats.org/markup-compatibility/2006">
              <mc:Choice xmlns:v="urn:schemas-microsoft-com:vml" Requires="v">
                <p:oleObj spid="_x0000_s1055" name="Slide" r:id="rId4" imgW="4549280" imgH="3411128" progId="PowerPoint.Slide.8">
                  <p:embed/>
                </p:oleObj>
              </mc:Choice>
              <mc:Fallback>
                <p:oleObj name="Slide" r:id="rId4" imgW="4549280" imgH="3411128" progId="PowerPoint.Slide.8">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544" y="1786512"/>
                        <a:ext cx="5472608" cy="4104456"/>
                      </a:xfrm>
                      <a:prstGeom prst="rect">
                        <a:avLst/>
                      </a:prstGeom>
                      <a:noFill/>
                    </p:spPr>
                  </p:pic>
                </p:oleObj>
              </mc:Fallback>
            </mc:AlternateContent>
          </a:graphicData>
        </a:graphic>
      </p:graphicFrame>
    </p:spTree>
    <p:extLst>
      <p:ext uri="{BB962C8B-B14F-4D97-AF65-F5344CB8AC3E}">
        <p14:creationId xmlns:p14="http://schemas.microsoft.com/office/powerpoint/2010/main" val="177771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Cyclical epidemics</a:t>
            </a:r>
          </a:p>
        </p:txBody>
      </p:sp>
      <p:sp>
        <p:nvSpPr>
          <p:cNvPr id="3" name="Content Placeholder 2"/>
          <p:cNvSpPr>
            <a:spLocks noGrp="1"/>
          </p:cNvSpPr>
          <p:nvPr>
            <p:ph sz="quarter" idx="1"/>
          </p:nvPr>
        </p:nvSpPr>
        <p:spPr/>
        <p:txBody>
          <a:bodyPr>
            <a:normAutofit/>
          </a:bodyPr>
          <a:lstStyle/>
          <a:p>
            <a:r>
              <a:rPr lang="en-US" dirty="0"/>
              <a:t>Example: measles</a:t>
            </a:r>
          </a:p>
          <a:p>
            <a:pPr lvl="1"/>
            <a:r>
              <a:rPr lang="en-CA" dirty="0"/>
              <a:t>Three types dependent on (1) population size and (2) the degree of isolation</a:t>
            </a:r>
          </a:p>
          <a:p>
            <a:pPr lvl="1"/>
            <a:r>
              <a:rPr lang="en-CA" dirty="0"/>
              <a:t>Type I</a:t>
            </a:r>
          </a:p>
          <a:p>
            <a:pPr lvl="2"/>
            <a:r>
              <a:rPr lang="en-CA" dirty="0"/>
              <a:t>Large urban populations (size &gt;250,000)</a:t>
            </a:r>
          </a:p>
          <a:p>
            <a:pPr lvl="2"/>
            <a:r>
              <a:rPr lang="en-CA" dirty="0"/>
              <a:t>epidemic waves are described as regular and continuous</a:t>
            </a:r>
          </a:p>
          <a:p>
            <a:pPr lvl="2"/>
            <a:r>
              <a:rPr lang="en-CA" dirty="0"/>
              <a:t>measles cases never reaches zero (measles is endemic)</a:t>
            </a:r>
          </a:p>
        </p:txBody>
      </p:sp>
    </p:spTree>
    <p:extLst>
      <p:ext uri="{BB962C8B-B14F-4D97-AF65-F5344CB8AC3E}">
        <p14:creationId xmlns:p14="http://schemas.microsoft.com/office/powerpoint/2010/main" val="2054735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Cyclical epidemics</a:t>
            </a:r>
          </a:p>
        </p:txBody>
      </p:sp>
      <p:sp>
        <p:nvSpPr>
          <p:cNvPr id="3" name="Content Placeholder 2"/>
          <p:cNvSpPr>
            <a:spLocks noGrp="1"/>
          </p:cNvSpPr>
          <p:nvPr>
            <p:ph sz="quarter" idx="1"/>
          </p:nvPr>
        </p:nvSpPr>
        <p:spPr>
          <a:xfrm>
            <a:off x="1825752" y="1527048"/>
            <a:ext cx="8534400" cy="4782272"/>
          </a:xfrm>
        </p:spPr>
        <p:txBody>
          <a:bodyPr>
            <a:normAutofit fontScale="92500" lnSpcReduction="20000"/>
          </a:bodyPr>
          <a:lstStyle/>
          <a:p>
            <a:r>
              <a:rPr lang="en-CA" dirty="0"/>
              <a:t>Example: measles</a:t>
            </a:r>
          </a:p>
          <a:p>
            <a:pPr lvl="1"/>
            <a:r>
              <a:rPr lang="en-CA" dirty="0"/>
              <a:t>Type II</a:t>
            </a:r>
          </a:p>
          <a:p>
            <a:pPr lvl="2"/>
            <a:r>
              <a:rPr lang="en-CA" dirty="0"/>
              <a:t>urban populations (size &lt;250,000) </a:t>
            </a:r>
          </a:p>
          <a:p>
            <a:pPr lvl="2"/>
            <a:r>
              <a:rPr lang="en-CA" dirty="0"/>
              <a:t>Wave are regular but discontinuous</a:t>
            </a:r>
          </a:p>
          <a:p>
            <a:pPr lvl="2"/>
            <a:r>
              <a:rPr lang="en-CA" dirty="0"/>
              <a:t>disappears completely from the community and must be re-introduced from an individual in another community </a:t>
            </a:r>
          </a:p>
          <a:p>
            <a:pPr lvl="2"/>
            <a:r>
              <a:rPr lang="en-CA" dirty="0"/>
              <a:t>timing cycle between epidemics varies with the size of the population</a:t>
            </a:r>
          </a:p>
          <a:p>
            <a:pPr lvl="2"/>
            <a:r>
              <a:rPr lang="en-CA" dirty="0"/>
              <a:t>susceptible individuals is influenced by: the birth rate, the number of immigrants to the population and the proximity to larger populations where the virus may be found </a:t>
            </a:r>
            <a:endParaRPr lang="en-US" dirty="0"/>
          </a:p>
          <a:p>
            <a:endParaRPr lang="en-CA" dirty="0"/>
          </a:p>
          <a:p>
            <a:pPr lvl="1"/>
            <a:r>
              <a:rPr lang="en-CA" dirty="0"/>
              <a:t>Type III</a:t>
            </a:r>
          </a:p>
          <a:p>
            <a:pPr lvl="2"/>
            <a:r>
              <a:rPr lang="en-CA" dirty="0"/>
              <a:t>Epidemics are usually triggered by the importation of the disease by an infective to the community</a:t>
            </a:r>
          </a:p>
          <a:p>
            <a:pPr lvl="2"/>
            <a:r>
              <a:rPr lang="en-CA" dirty="0"/>
              <a:t>Once the virus has run out of </a:t>
            </a:r>
            <a:r>
              <a:rPr lang="en-CA" dirty="0" err="1"/>
              <a:t>suspectibles</a:t>
            </a:r>
            <a:r>
              <a:rPr lang="en-CA" dirty="0"/>
              <a:t>, measles disappears</a:t>
            </a:r>
            <a:endParaRPr lang="en-US" dirty="0"/>
          </a:p>
        </p:txBody>
      </p:sp>
    </p:spTree>
    <p:extLst>
      <p:ext uri="{BB962C8B-B14F-4D97-AF65-F5344CB8AC3E}">
        <p14:creationId xmlns:p14="http://schemas.microsoft.com/office/powerpoint/2010/main" val="1874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sz="quarter" idx="1"/>
          </p:nvPr>
        </p:nvPicPr>
        <p:blipFill>
          <a:blip r:embed="rId3" cstate="print"/>
          <a:srcRect/>
          <a:stretch>
            <a:fillRect/>
          </a:stretch>
        </p:blipFill>
        <p:spPr bwMode="auto">
          <a:xfrm>
            <a:off x="3017173" y="1527175"/>
            <a:ext cx="6121142" cy="4572000"/>
          </a:xfrm>
          <a:prstGeom prst="rect">
            <a:avLst/>
          </a:prstGeom>
          <a:noFill/>
          <a:ln w="9525">
            <a:noFill/>
            <a:miter lim="800000"/>
            <a:headEnd/>
            <a:tailEnd/>
          </a:ln>
        </p:spPr>
      </p:pic>
    </p:spTree>
    <p:extLst>
      <p:ext uri="{BB962C8B-B14F-4D97-AF65-F5344CB8AC3E}">
        <p14:creationId xmlns:p14="http://schemas.microsoft.com/office/powerpoint/2010/main" val="176465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0BC1-D22A-45F5-ABBA-1145FFDDB90D}"/>
              </a:ext>
            </a:extLst>
          </p:cNvPr>
          <p:cNvSpPr>
            <a:spLocks noGrp="1"/>
          </p:cNvSpPr>
          <p:nvPr>
            <p:ph type="title"/>
          </p:nvPr>
        </p:nvSpPr>
        <p:spPr/>
        <p:txBody>
          <a:bodyPr/>
          <a:lstStyle/>
          <a:p>
            <a:r>
              <a:rPr lang="en-US" dirty="0"/>
              <a:t>Influenza Viruses</a:t>
            </a:r>
          </a:p>
        </p:txBody>
      </p:sp>
      <p:sp>
        <p:nvSpPr>
          <p:cNvPr id="3" name="Content Placeholder 2">
            <a:extLst>
              <a:ext uri="{FF2B5EF4-FFF2-40B4-BE49-F238E27FC236}">
                <a16:creationId xmlns:a16="http://schemas.microsoft.com/office/drawing/2014/main" id="{2AFDE010-D0D2-498F-9E35-8FD78AA4DB39}"/>
              </a:ext>
            </a:extLst>
          </p:cNvPr>
          <p:cNvSpPr>
            <a:spLocks noGrp="1"/>
          </p:cNvSpPr>
          <p:nvPr>
            <p:ph sz="quarter" idx="1"/>
          </p:nvPr>
        </p:nvSpPr>
        <p:spPr>
          <a:xfrm>
            <a:off x="402336" y="1527048"/>
            <a:ext cx="7471664" cy="4792472"/>
          </a:xfrm>
        </p:spPr>
        <p:txBody>
          <a:bodyPr/>
          <a:lstStyle/>
          <a:p>
            <a:r>
              <a:rPr lang="en-US" dirty="0"/>
              <a:t>Family: </a:t>
            </a:r>
            <a:r>
              <a:rPr lang="en-US" i="1" dirty="0"/>
              <a:t>Orthomyxoviridae</a:t>
            </a:r>
          </a:p>
          <a:p>
            <a:pPr lvl="1"/>
            <a:r>
              <a:rPr lang="en-US" dirty="0"/>
              <a:t>RNA viruses: not living organism</a:t>
            </a:r>
          </a:p>
          <a:p>
            <a:pPr lvl="2"/>
            <a:r>
              <a:rPr lang="en-US" dirty="0"/>
              <a:t>Need to acquire energy from their environment to allow them to assemble and procreate, and they have to transmit the instructions for making themselves to their progeny (Rader, April 2020)</a:t>
            </a:r>
          </a:p>
          <a:p>
            <a:r>
              <a:rPr lang="en-US" dirty="0">
                <a:hlinkClick r:id="rId2"/>
              </a:rPr>
              <a:t>https://www.princegeorgecitizen.com/opinion/columnists/inside-an-rna-virus-1.24115721?utm_campaign=magnet&amp;utm_source=entity_page&amp;utm_medium=related_articles</a:t>
            </a:r>
            <a:endParaRPr lang="en-US" dirty="0"/>
          </a:p>
        </p:txBody>
      </p:sp>
      <p:pic>
        <p:nvPicPr>
          <p:cNvPr id="4" name="Picture 3">
            <a:extLst>
              <a:ext uri="{FF2B5EF4-FFF2-40B4-BE49-F238E27FC236}">
                <a16:creationId xmlns:a16="http://schemas.microsoft.com/office/drawing/2014/main" id="{8708D3EF-6CAB-4E78-B637-8F67C4E2F749}"/>
              </a:ext>
            </a:extLst>
          </p:cNvPr>
          <p:cNvPicPr>
            <a:picLocks noChangeAspect="1"/>
          </p:cNvPicPr>
          <p:nvPr/>
        </p:nvPicPr>
        <p:blipFill>
          <a:blip r:embed="rId3"/>
          <a:stretch>
            <a:fillRect/>
          </a:stretch>
        </p:blipFill>
        <p:spPr>
          <a:xfrm>
            <a:off x="7874000" y="2573655"/>
            <a:ext cx="4214976" cy="2757297"/>
          </a:xfrm>
          <a:prstGeom prst="rect">
            <a:avLst/>
          </a:prstGeom>
        </p:spPr>
      </p:pic>
    </p:spTree>
    <p:extLst>
      <p:ext uri="{BB962C8B-B14F-4D97-AF65-F5344CB8AC3E}">
        <p14:creationId xmlns:p14="http://schemas.microsoft.com/office/powerpoint/2010/main" val="41515142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15604</TotalTime>
  <Words>2258</Words>
  <Application>Microsoft Office PowerPoint</Application>
  <PresentationFormat>Widescreen</PresentationFormat>
  <Paragraphs>209</Paragraphs>
  <Slides>36</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Calibri</vt:lpstr>
      <vt:lpstr>Cambria</vt:lpstr>
      <vt:lpstr>Georgia</vt:lpstr>
      <vt:lpstr>Times New Roman</vt:lpstr>
      <vt:lpstr>Wingdings</vt:lpstr>
      <vt:lpstr>Wingdings 2</vt:lpstr>
      <vt:lpstr>Civic</vt:lpstr>
      <vt:lpstr>Slide</vt:lpstr>
      <vt:lpstr>Influenza pandemics</vt:lpstr>
      <vt:lpstr> Epidemic types</vt:lpstr>
      <vt:lpstr>Continuous, common source epidemic</vt:lpstr>
      <vt:lpstr>Point-source, (common source) epidemic</vt:lpstr>
      <vt:lpstr>Propagating (contagious) epidemic</vt:lpstr>
      <vt:lpstr>Cyclical epidemics</vt:lpstr>
      <vt:lpstr>Cyclical epidemics</vt:lpstr>
      <vt:lpstr>PowerPoint Presentation</vt:lpstr>
      <vt:lpstr>Influenza Viruses</vt:lpstr>
      <vt:lpstr>Geographical origin of the 1918 pandemic virus?</vt:lpstr>
      <vt:lpstr>How does one catch the “flu”?</vt:lpstr>
      <vt:lpstr>1918/19 influenza: Why was it an event of historical significance? </vt:lpstr>
      <vt:lpstr>2. Extremely high mortality rates </vt:lpstr>
      <vt:lpstr>T33. Animal to human transmissionType A</vt:lpstr>
      <vt:lpstr>T33. Animal to human transmission</vt:lpstr>
      <vt:lpstr>3. Antigenic drift and Antigenic shift</vt:lpstr>
      <vt:lpstr>4. W-shaped age mortality curve</vt:lpstr>
      <vt:lpstr>4. Explanations for why young adults had high mortality</vt:lpstr>
      <vt:lpstr>4. Explanations for why young adults had high mortality</vt:lpstr>
      <vt:lpstr>The American experience: epidemic curves</vt:lpstr>
      <vt:lpstr>PowerPoint Presentation</vt:lpstr>
      <vt:lpstr>The Australian experience</vt:lpstr>
      <vt:lpstr>Influenza in PG</vt:lpstr>
      <vt:lpstr>Malta vs. Gozo: Variation in the morbidity experience</vt:lpstr>
      <vt:lpstr>Variation in the morbidity experience</vt:lpstr>
      <vt:lpstr>  Why the difference in illness between the two islands? </vt:lpstr>
      <vt:lpstr>Syndemic defined</vt:lpstr>
      <vt:lpstr>Syndemic potential</vt:lpstr>
      <vt:lpstr>Syndemic potential</vt:lpstr>
      <vt:lpstr>Gender differences in morbidity rates in Gozo</vt:lpstr>
      <vt:lpstr>Conclusion: Common and Non-contributory features</vt:lpstr>
      <vt:lpstr>Conclusions: Common and Non-contributory features</vt:lpstr>
      <vt:lpstr>1957 Asian influenza</vt:lpstr>
      <vt:lpstr>“Hong Kong Flu” – 1968/69</vt:lpstr>
      <vt:lpstr>1976 influenza: The epidemic that never was </vt:lpstr>
      <vt:lpstr>Legacies from The epidemic that never was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Deconstructing epidemics and “Harvesting the Vulnerable”: Case studies from the historical Mediterranean</dc:title>
  <dc:creator>Lianne Tripp</dc:creator>
  <cp:lastModifiedBy>admin</cp:lastModifiedBy>
  <cp:revision>380</cp:revision>
  <cp:lastPrinted>2017-11-21T23:04:38Z</cp:lastPrinted>
  <dcterms:created xsi:type="dcterms:W3CDTF">2017-05-24T03:11:59Z</dcterms:created>
  <dcterms:modified xsi:type="dcterms:W3CDTF">2020-05-13T21:40:49Z</dcterms:modified>
</cp:coreProperties>
</file>