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53" r:id="rId4"/>
    <p:sldId id="354" r:id="rId5"/>
    <p:sldId id="355" r:id="rId6"/>
    <p:sldId id="320" r:id="rId7"/>
    <p:sldId id="356" r:id="rId8"/>
    <p:sldId id="357" r:id="rId9"/>
    <p:sldId id="358" r:id="rId10"/>
    <p:sldId id="262" r:id="rId11"/>
    <p:sldId id="359" r:id="rId12"/>
    <p:sldId id="360" r:id="rId13"/>
    <p:sldId id="362" r:id="rId14"/>
    <p:sldId id="361" r:id="rId15"/>
    <p:sldId id="349" r:id="rId16"/>
    <p:sldId id="314" r:id="rId17"/>
    <p:sldId id="350" r:id="rId18"/>
    <p:sldId id="35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5" d="100"/>
          <a:sy n="75" d="100"/>
        </p:scale>
        <p:origin x="2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35C72A-F839-4453-B943-CB45BD8F2189}"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10788F-7BA7-441F-94E7-422D4F2CC4BF}" type="slidenum">
              <a:rPr lang="en-US" smtClean="0"/>
              <a:t>‹#›</a:t>
            </a:fld>
            <a:endParaRPr lang="en-US"/>
          </a:p>
        </p:txBody>
      </p:sp>
    </p:spTree>
    <p:extLst>
      <p:ext uri="{BB962C8B-B14F-4D97-AF65-F5344CB8AC3E}">
        <p14:creationId xmlns:p14="http://schemas.microsoft.com/office/powerpoint/2010/main" val="42432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39CA35A-5805-4E9E-9A79-0CEABF48A0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395869C-9D0B-4E81-B795-D2576B2412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a:p>
        </p:txBody>
      </p:sp>
      <p:sp>
        <p:nvSpPr>
          <p:cNvPr id="30724" name="Slide Number Placeholder 3">
            <a:extLst>
              <a:ext uri="{FF2B5EF4-FFF2-40B4-BE49-F238E27FC236}">
                <a16:creationId xmlns:a16="http://schemas.microsoft.com/office/drawing/2014/main" id="{7E5007D9-BC27-4044-9319-1B01584E6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5CF45F1-4C55-4E6B-8706-6CD005E9E054}" type="slidenum">
              <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a:p>
        </p:txBody>
      </p:sp>
      <p:sp>
        <p:nvSpPr>
          <p:cNvPr id="4" name="Slide Number Placeholder 3"/>
          <p:cNvSpPr>
            <a:spLocks noGrp="1"/>
          </p:cNvSpPr>
          <p:nvPr>
            <p:ph type="sldNum" sz="quarter" idx="5"/>
          </p:nvPr>
        </p:nvSpPr>
        <p:spPr/>
        <p:txBody>
          <a:bodyPr/>
          <a:lstStyle/>
          <a:p>
            <a:fld id="{0910788F-7BA7-441F-94E7-422D4F2CC4BF}" type="slidenum">
              <a:rPr lang="en-US" smtClean="0"/>
              <a:t>11</a:t>
            </a:fld>
            <a:endParaRPr lang="en-US"/>
          </a:p>
        </p:txBody>
      </p:sp>
    </p:spTree>
    <p:extLst>
      <p:ext uri="{BB962C8B-B14F-4D97-AF65-F5344CB8AC3E}">
        <p14:creationId xmlns:p14="http://schemas.microsoft.com/office/powerpoint/2010/main" val="3691839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0910788F-7BA7-441F-94E7-422D4F2CC4BF}" type="slidenum">
              <a:rPr lang="en-US" smtClean="0"/>
              <a:t>13</a:t>
            </a:fld>
            <a:endParaRPr lang="en-US"/>
          </a:p>
        </p:txBody>
      </p:sp>
    </p:spTree>
    <p:extLst>
      <p:ext uri="{BB962C8B-B14F-4D97-AF65-F5344CB8AC3E}">
        <p14:creationId xmlns:p14="http://schemas.microsoft.com/office/powerpoint/2010/main" val="332562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853DB-D415-4961-8CFC-DE6694383835}" type="slidenum">
              <a:rPr lang="en-CA" smtClean="0"/>
              <a:pPr/>
              <a:t>14</a:t>
            </a:fld>
            <a:endParaRPr lang="en-CA"/>
          </a:p>
        </p:txBody>
      </p:sp>
    </p:spTree>
    <p:extLst>
      <p:ext uri="{BB962C8B-B14F-4D97-AF65-F5344CB8AC3E}">
        <p14:creationId xmlns:p14="http://schemas.microsoft.com/office/powerpoint/2010/main" val="547039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853DB-D415-4961-8CFC-DE6694383835}" type="slidenum">
              <a:rPr lang="en-CA" smtClean="0"/>
              <a:pPr/>
              <a:t>15</a:t>
            </a:fld>
            <a:endParaRPr lang="en-CA"/>
          </a:p>
        </p:txBody>
      </p:sp>
    </p:spTree>
    <p:extLst>
      <p:ext uri="{BB962C8B-B14F-4D97-AF65-F5344CB8AC3E}">
        <p14:creationId xmlns:p14="http://schemas.microsoft.com/office/powerpoint/2010/main" val="94105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853DB-D415-4961-8CFC-DE6694383835}" type="slidenum">
              <a:rPr lang="en-CA" smtClean="0"/>
              <a:pPr/>
              <a:t>16</a:t>
            </a:fld>
            <a:endParaRPr lang="en-CA"/>
          </a:p>
        </p:txBody>
      </p:sp>
    </p:spTree>
    <p:extLst>
      <p:ext uri="{BB962C8B-B14F-4D97-AF65-F5344CB8AC3E}">
        <p14:creationId xmlns:p14="http://schemas.microsoft.com/office/powerpoint/2010/main" val="751485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88F-7BA7-441F-94E7-422D4F2CC4BF}" type="slidenum">
              <a:rPr lang="en-US" smtClean="0"/>
              <a:t>17</a:t>
            </a:fld>
            <a:endParaRPr lang="en-US"/>
          </a:p>
        </p:txBody>
      </p:sp>
    </p:spTree>
    <p:extLst>
      <p:ext uri="{BB962C8B-B14F-4D97-AF65-F5344CB8AC3E}">
        <p14:creationId xmlns:p14="http://schemas.microsoft.com/office/powerpoint/2010/main" val="304666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AC10D-CF12-4248-9F6A-7A0C9C8494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39DDA0-B237-4DA2-B18B-3289B5745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3B3B40-676E-46CC-90FA-7B99C2D3838C}"/>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836144F0-850A-47F8-A5D1-DADD14985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D8448-072F-46A3-ACAC-1F6F858E1D3A}"/>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299785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81A7-F028-423B-B9D7-C1A4838AB4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F9589B-BC84-463A-8B07-A2C125DC7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894CC-8FD5-40DD-9D09-B47BE2718F57}"/>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9CA26AB6-A223-433C-8AB7-1E6462411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5D9FF-64BD-4DBA-86FC-DD76CAF30C79}"/>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380897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ABAB6-376D-4D84-85E1-B14D6D5489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53928B-5D6E-41AC-8A36-F80B79AC52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78118-153E-4D6E-B495-623331883360}"/>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242530CF-A7A3-49CE-844D-C8E756CCC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374DE-09FD-41B3-805A-48A868BDCF42}"/>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213195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9001368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5815584" y="1026373"/>
            <a:ext cx="609600" cy="441325"/>
          </a:xfrm>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5246045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67632419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6E04C26C-0F24-4416-A7CE-23DE7D4F3236}" type="datetimeFigureOut">
              <a:rPr lang="en-CA" smtClean="0"/>
              <a:pPr/>
              <a:t>2020-05-14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37517006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8" name="Footer Placeholder 7"/>
          <p:cNvSpPr>
            <a:spLocks noGrp="1"/>
          </p:cNvSpPr>
          <p:nvPr>
            <p:ph type="ftr" sz="quarter" idx="11"/>
          </p:nvPr>
        </p:nvSpPr>
        <p:spPr>
          <a:xfrm>
            <a:off x="406400" y="6409944"/>
            <a:ext cx="4775200" cy="365760"/>
          </a:xfrm>
        </p:spPr>
        <p:txBody>
          <a:bodyPr/>
          <a:lstStyle/>
          <a:p>
            <a:endParaRPr lang="en-CA"/>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73532749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5791200" y="1036021"/>
            <a:ext cx="609600" cy="441325"/>
          </a:xfrm>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Tree>
    <p:extLst>
      <p:ext uri="{BB962C8B-B14F-4D97-AF65-F5344CB8AC3E}">
        <p14:creationId xmlns:p14="http://schemas.microsoft.com/office/powerpoint/2010/main" val="4279593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A6FC79FA-3AE9-4475-AAE3-D49A59A23CDF}" type="slidenum">
              <a:rPr lang="en-CA" smtClean="0"/>
              <a:pPr/>
              <a:t>‹#›</a:t>
            </a:fld>
            <a:endParaRPr lang="en-CA"/>
          </a:p>
        </p:txBody>
      </p:sp>
    </p:spTree>
    <p:extLst>
      <p:ext uri="{BB962C8B-B14F-4D97-AF65-F5344CB8AC3E}">
        <p14:creationId xmlns:p14="http://schemas.microsoft.com/office/powerpoint/2010/main" val="3893322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6" name="Footer Placeholder 5"/>
          <p:cNvSpPr>
            <a:spLocks noGrp="1"/>
          </p:cNvSpPr>
          <p:nvPr>
            <p:ph type="ftr" sz="quarter" idx="11"/>
          </p:nvPr>
        </p:nvSpPr>
        <p:spPr>
          <a:xfrm>
            <a:off x="402336" y="6410848"/>
            <a:ext cx="4511040" cy="365760"/>
          </a:xfrm>
        </p:spPr>
        <p:txBody>
          <a:bodyPr/>
          <a:lstStyle/>
          <a:p>
            <a:endParaRPr lang="en-CA"/>
          </a:p>
        </p:txBody>
      </p:sp>
    </p:spTree>
    <p:extLst>
      <p:ext uri="{BB962C8B-B14F-4D97-AF65-F5344CB8AC3E}">
        <p14:creationId xmlns:p14="http://schemas.microsoft.com/office/powerpoint/2010/main" val="3383765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EF80-ABEE-4043-BC04-1D5A5979C1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ED1DD-985A-4FA6-913F-94764E7DA0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1D1BBD-8661-4E76-A1BF-898ACD3D999B}"/>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6CF71F24-C4C3-42FD-97AF-5711F85D9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FBE80-14C8-451A-86DE-DA6BCDDFB696}"/>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3317931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6E04C26C-0F24-4416-A7CE-23DE7D4F3236}" type="datetimeFigureOut">
              <a:rPr lang="en-CA" smtClean="0"/>
              <a:pPr/>
              <a:t>2020-05-14</a:t>
            </a:fld>
            <a:endParaRPr lang="en-CA"/>
          </a:p>
        </p:txBody>
      </p:sp>
      <p:sp>
        <p:nvSpPr>
          <p:cNvPr id="6" name="Footer Placeholder 5"/>
          <p:cNvSpPr>
            <a:spLocks noGrp="1"/>
          </p:cNvSpPr>
          <p:nvPr>
            <p:ph type="ftr" sz="quarter" idx="11"/>
          </p:nvPr>
        </p:nvSpPr>
        <p:spPr>
          <a:xfrm>
            <a:off x="402336" y="6410848"/>
            <a:ext cx="4779264" cy="365760"/>
          </a:xfrm>
        </p:spPr>
        <p:txBody>
          <a:bodyPr/>
          <a:lstStyle/>
          <a:p>
            <a:endParaRPr lang="en-CA"/>
          </a:p>
        </p:txBody>
      </p:sp>
    </p:spTree>
    <p:extLst>
      <p:ext uri="{BB962C8B-B14F-4D97-AF65-F5344CB8AC3E}">
        <p14:creationId xmlns:p14="http://schemas.microsoft.com/office/powerpoint/2010/main" val="2774552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Tree>
    <p:extLst>
      <p:ext uri="{BB962C8B-B14F-4D97-AF65-F5344CB8AC3E}">
        <p14:creationId xmlns:p14="http://schemas.microsoft.com/office/powerpoint/2010/main" val="1860483677"/>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04C26C-0F24-4416-A7CE-23DE7D4F3236}" type="datetimeFigureOut">
              <a:rPr lang="en-CA" smtClean="0"/>
              <a:pPr/>
              <a:t>2020-05-14</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39406501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097D4-B2EA-44B3-AB9F-57A7C295A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65940D-27B8-47E8-AFD2-77BBAC616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BE4FD9-8005-4198-9FA4-81EA233252E1}"/>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D170E711-3028-488F-8435-2B5B2E0E6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81205-6FA9-4E2A-8EBA-086F11CBCF3A}"/>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184943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823D7-F920-436C-B957-DBFDC9D1F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9D2103-72EC-4D34-9942-280402D047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894F6C-0062-49CF-8C0D-C62B4C3312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965DB6-D5E6-4810-ADE3-6BAA0228B2B8}"/>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6" name="Footer Placeholder 5">
            <a:extLst>
              <a:ext uri="{FF2B5EF4-FFF2-40B4-BE49-F238E27FC236}">
                <a16:creationId xmlns:a16="http://schemas.microsoft.com/office/drawing/2014/main" id="{43256393-4C0F-4EFE-BEBC-EBFD8763CB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428A4A-8584-4CAF-868C-7CAC10244ECA}"/>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50049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A407-78A6-499B-AF51-E8BF90C16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B9AAF4-0DC6-4B7B-B763-0D85C05FD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ABF732-FE15-404A-999E-E9D5733428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A3332E-B668-4388-9F00-14954D0AF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7E305-DE60-49EE-9026-1F5264295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9A6862-C4F5-4E4E-817F-DF971C345AA6}"/>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8" name="Footer Placeholder 7">
            <a:extLst>
              <a:ext uri="{FF2B5EF4-FFF2-40B4-BE49-F238E27FC236}">
                <a16:creationId xmlns:a16="http://schemas.microsoft.com/office/drawing/2014/main" id="{00913929-B0B8-43E4-92B7-215FC8121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7C8446-9DBD-483F-9174-F18E5D2D4E26}"/>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346878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84B5-5B61-4DC6-AD2C-4A8D440AFC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B79142-535B-44FA-9E3F-63BEB8B6DF58}"/>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4" name="Footer Placeholder 3">
            <a:extLst>
              <a:ext uri="{FF2B5EF4-FFF2-40B4-BE49-F238E27FC236}">
                <a16:creationId xmlns:a16="http://schemas.microsoft.com/office/drawing/2014/main" id="{3C2132E2-2351-4586-8631-7F6791A997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312815-D83E-47D1-9D08-3E69D163B5DE}"/>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277648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394836-E515-4185-B68D-1D43A2AB7C1C}"/>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3" name="Footer Placeholder 2">
            <a:extLst>
              <a:ext uri="{FF2B5EF4-FFF2-40B4-BE49-F238E27FC236}">
                <a16:creationId xmlns:a16="http://schemas.microsoft.com/office/drawing/2014/main" id="{E1D7B35A-4B1F-4F21-B1BF-2D80C95B4E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CA617D-3ECC-4B01-85FD-77D9999E7EA0}"/>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271307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1073-88E6-4BFD-9CCC-38F91E9AF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AF9DDA-7E4E-43B6-88EA-E61004F79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007224-12F8-47DB-9CE2-C206F262E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4D51F-DDED-4E6C-8D55-FDF65D3FB83C}"/>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6" name="Footer Placeholder 5">
            <a:extLst>
              <a:ext uri="{FF2B5EF4-FFF2-40B4-BE49-F238E27FC236}">
                <a16:creationId xmlns:a16="http://schemas.microsoft.com/office/drawing/2014/main" id="{4FF7AEF6-D665-4137-A204-165120DB7A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18D6C4-8490-4C56-8059-7B8EF21AB1DE}"/>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11127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99AD-404F-4C4F-88B6-6315F03B3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98CF4D-6DCF-43A3-92E3-C453253A4A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6A28C-EB7D-474B-AF6B-BAFDC56B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645CD-46E1-4BB4-B961-6E6552A0D4E6}"/>
              </a:ext>
            </a:extLst>
          </p:cNvPr>
          <p:cNvSpPr>
            <a:spLocks noGrp="1"/>
          </p:cNvSpPr>
          <p:nvPr>
            <p:ph type="dt" sz="half" idx="10"/>
          </p:nvPr>
        </p:nvSpPr>
        <p:spPr/>
        <p:txBody>
          <a:bodyPr/>
          <a:lstStyle/>
          <a:p>
            <a:fld id="{CDA1F689-2973-4AF3-BD0B-7A4DE01DE95A}" type="datetimeFigureOut">
              <a:rPr lang="en-US" smtClean="0"/>
              <a:t>5/14/2020</a:t>
            </a:fld>
            <a:endParaRPr lang="en-US"/>
          </a:p>
        </p:txBody>
      </p:sp>
      <p:sp>
        <p:nvSpPr>
          <p:cNvPr id="6" name="Footer Placeholder 5">
            <a:extLst>
              <a:ext uri="{FF2B5EF4-FFF2-40B4-BE49-F238E27FC236}">
                <a16:creationId xmlns:a16="http://schemas.microsoft.com/office/drawing/2014/main" id="{46815965-3EBF-4268-A3D2-8132F102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3D495F-A340-406C-A16E-01EECBFB39C4}"/>
              </a:ext>
            </a:extLst>
          </p:cNvPr>
          <p:cNvSpPr>
            <a:spLocks noGrp="1"/>
          </p:cNvSpPr>
          <p:nvPr>
            <p:ph type="sldNum" sz="quarter" idx="12"/>
          </p:nvPr>
        </p:nvSpPr>
        <p:spPr/>
        <p:txBody>
          <a:bodyPr/>
          <a:lstStyle/>
          <a:p>
            <a:fld id="{34CC34E6-3D4F-48DE-B6D5-1C5C23BD9E9B}" type="slidenum">
              <a:rPr lang="en-US" smtClean="0"/>
              <a:t>‹#›</a:t>
            </a:fld>
            <a:endParaRPr lang="en-US"/>
          </a:p>
        </p:txBody>
      </p:sp>
    </p:spTree>
    <p:extLst>
      <p:ext uri="{BB962C8B-B14F-4D97-AF65-F5344CB8AC3E}">
        <p14:creationId xmlns:p14="http://schemas.microsoft.com/office/powerpoint/2010/main" val="330586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B757D1-E9DC-4972-898E-E3D2F3F55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F7C96B-8583-4AE1-9FA4-834B8B0BB6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D222B-2970-44B4-8C1A-654791CA20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1F689-2973-4AF3-BD0B-7A4DE01DE95A}" type="datetimeFigureOut">
              <a:rPr lang="en-US" smtClean="0"/>
              <a:t>5/14/2020</a:t>
            </a:fld>
            <a:endParaRPr lang="en-US"/>
          </a:p>
        </p:txBody>
      </p:sp>
      <p:sp>
        <p:nvSpPr>
          <p:cNvPr id="5" name="Footer Placeholder 4">
            <a:extLst>
              <a:ext uri="{FF2B5EF4-FFF2-40B4-BE49-F238E27FC236}">
                <a16:creationId xmlns:a16="http://schemas.microsoft.com/office/drawing/2014/main" id="{77D62F9E-543A-4DF2-87B4-23A0C9835E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C84F73-A92B-4BCF-8868-A625D0459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C34E6-3D4F-48DE-B6D5-1C5C23BD9E9B}" type="slidenum">
              <a:rPr lang="en-US" smtClean="0"/>
              <a:t>‹#›</a:t>
            </a:fld>
            <a:endParaRPr lang="en-US"/>
          </a:p>
        </p:txBody>
      </p:sp>
    </p:spTree>
    <p:extLst>
      <p:ext uri="{BB962C8B-B14F-4D97-AF65-F5344CB8AC3E}">
        <p14:creationId xmlns:p14="http://schemas.microsoft.com/office/powerpoint/2010/main" val="1963853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6E04C26C-0F24-4416-A7CE-23DE7D4F3236}" type="datetimeFigureOut">
              <a:rPr lang="en-CA" smtClean="0"/>
              <a:pPr/>
              <a:t>2020-05-14</a:t>
            </a:fld>
            <a:endParaRPr lang="en-CA"/>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6FC79FA-3AE9-4475-AAE3-D49A59A23CDF}" type="slidenum">
              <a:rPr lang="en-CA" smtClean="0">
                <a:solidFill>
                  <a:srgbClr val="8CADAE">
                    <a:shade val="75000"/>
                  </a:srgbClr>
                </a:solidFill>
              </a:rPr>
              <a:pPr/>
              <a:t>‹#›</a:t>
            </a:fld>
            <a:endParaRPr lang="en-CA">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262732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ovie-usa.glencoesoftware.com/video/10.1073/pnas.2004911117/video-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BB2CD9-33F1-4F27-B5A6-F4493A78634E}"/>
              </a:ext>
            </a:extLst>
          </p:cNvPr>
          <p:cNvSpPr>
            <a:spLocks noGrp="1"/>
          </p:cNvSpPr>
          <p:nvPr>
            <p:ph type="ctrTitle"/>
          </p:nvPr>
        </p:nvSpPr>
        <p:spPr>
          <a:xfrm>
            <a:off x="1524000" y="1293338"/>
            <a:ext cx="9144000" cy="3274592"/>
          </a:xfrm>
        </p:spPr>
        <p:txBody>
          <a:bodyPr anchor="ctr">
            <a:normAutofit/>
          </a:bodyPr>
          <a:lstStyle/>
          <a:p>
            <a:r>
              <a:rPr lang="en-US" sz="7200"/>
              <a:t>Rates </a:t>
            </a:r>
            <a:r>
              <a:rPr lang="en-US" sz="7200" dirty="0"/>
              <a:t>&amp; other measures of disease</a:t>
            </a:r>
          </a:p>
        </p:txBody>
      </p:sp>
      <p:sp>
        <p:nvSpPr>
          <p:cNvPr id="3" name="Subtitle 2">
            <a:extLst>
              <a:ext uri="{FF2B5EF4-FFF2-40B4-BE49-F238E27FC236}">
                <a16:creationId xmlns:a16="http://schemas.microsoft.com/office/drawing/2014/main" id="{42243D91-3D75-438C-A183-1657E4A09374}"/>
              </a:ext>
            </a:extLst>
          </p:cNvPr>
          <p:cNvSpPr>
            <a:spLocks noGrp="1"/>
          </p:cNvSpPr>
          <p:nvPr>
            <p:ph type="subTitle" idx="1"/>
          </p:nvPr>
        </p:nvSpPr>
        <p:spPr>
          <a:xfrm>
            <a:off x="1524000" y="5514052"/>
            <a:ext cx="9144000" cy="651910"/>
          </a:xfrm>
        </p:spPr>
        <p:txBody>
          <a:bodyPr anchor="ctr">
            <a:normAutofit/>
          </a:bodyPr>
          <a:lstStyle/>
          <a:p>
            <a:r>
              <a:rPr lang="en-US" dirty="0"/>
              <a:t>ANTH298: Pandemics Past &amp; Present</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67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E7ACE-6C48-4470-955B-FA3155966434}"/>
              </a:ext>
            </a:extLst>
          </p:cNvPr>
          <p:cNvSpPr>
            <a:spLocks noGrp="1"/>
          </p:cNvSpPr>
          <p:nvPr>
            <p:ph type="title"/>
          </p:nvPr>
        </p:nvSpPr>
        <p:spPr/>
        <p:txBody>
          <a:bodyPr/>
          <a:lstStyle/>
          <a:p>
            <a:r>
              <a:rPr lang="en-US" sz="2800" b="1" dirty="0">
                <a:solidFill>
                  <a:prstClr val="black"/>
                </a:solidFill>
                <a:latin typeface="Georgia" panose="02040502050405020303" pitchFamily="18" charset="0"/>
                <a:cs typeface="Times New Roman" panose="02020603050405020304" pitchFamily="18" charset="0"/>
              </a:rPr>
              <a:t>Why is demography important for the study of disease?</a:t>
            </a:r>
            <a:endParaRPr lang="en-US" dirty="0"/>
          </a:p>
        </p:txBody>
      </p:sp>
      <p:sp>
        <p:nvSpPr>
          <p:cNvPr id="3" name="Content Placeholder 2">
            <a:extLst>
              <a:ext uri="{FF2B5EF4-FFF2-40B4-BE49-F238E27FC236}">
                <a16:creationId xmlns:a16="http://schemas.microsoft.com/office/drawing/2014/main" id="{FE40B480-E41B-4D8F-B5E1-5E726B30D937}"/>
              </a:ext>
            </a:extLst>
          </p:cNvPr>
          <p:cNvSpPr>
            <a:spLocks noGrp="1"/>
          </p:cNvSpPr>
          <p:nvPr>
            <p:ph idx="1"/>
          </p:nvPr>
        </p:nvSpPr>
        <p:spPr/>
        <p:txBody>
          <a:bodyPr>
            <a:normAutofit/>
          </a:bodyPr>
          <a:lstStyle/>
          <a:p>
            <a:r>
              <a:rPr lang="en-US" dirty="0">
                <a:latin typeface="Georgia" panose="02040502050405020303" pitchFamily="18" charset="0"/>
              </a:rPr>
              <a:t>Age structure of a population may help explain differences in fatality rates</a:t>
            </a:r>
          </a:p>
          <a:p>
            <a:pPr lvl="1"/>
            <a:r>
              <a:rPr lang="en-US" dirty="0">
                <a:latin typeface="Georgia" panose="02040502050405020303" pitchFamily="18" charset="0"/>
              </a:rPr>
              <a:t>The role of age structure in deaths in Italy and South Korea</a:t>
            </a:r>
          </a:p>
          <a:p>
            <a:pPr lvl="2"/>
            <a:r>
              <a:rPr lang="en-US" dirty="0">
                <a:latin typeface="Georgia" panose="02040502050405020303" pitchFamily="18" charset="0"/>
              </a:rPr>
              <a:t>Can demonstrate how the pandemic could unfold in populations with similar population sizes but different age structures</a:t>
            </a:r>
          </a:p>
          <a:p>
            <a:pPr lvl="2"/>
            <a:r>
              <a:rPr lang="en-US" dirty="0"/>
              <a:t>This contributed to a low overall CFR in South Korea relative to Italy (1.6% vs. 10.6%)</a:t>
            </a:r>
          </a:p>
          <a:p>
            <a:pPr lvl="2"/>
            <a:endParaRPr lang="en-US" dirty="0"/>
          </a:p>
          <a:p>
            <a:pPr lvl="1"/>
            <a:r>
              <a:rPr lang="en-US" b="1" dirty="0">
                <a:latin typeface="Georgia" panose="02040502050405020303" pitchFamily="18" charset="0"/>
              </a:rPr>
              <a:t>A dramatically higher burden of mortality in countries with older versus younger populations</a:t>
            </a:r>
          </a:p>
          <a:p>
            <a:pPr lvl="1"/>
            <a:r>
              <a:rPr lang="en-US" dirty="0">
                <a:latin typeface="Georgia" panose="02040502050405020303" pitchFamily="18" charset="0"/>
              </a:rPr>
              <a:t> Social distancing and other policies to slow transmission should consider the age composition of local and national contexts as well as intergenerational interactions</a:t>
            </a:r>
          </a:p>
        </p:txBody>
      </p:sp>
    </p:spTree>
    <p:extLst>
      <p:ext uri="{BB962C8B-B14F-4D97-AF65-F5344CB8AC3E}">
        <p14:creationId xmlns:p14="http://schemas.microsoft.com/office/powerpoint/2010/main" val="35543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960C61-DDE9-44B0-AA6A-1664A9117A74}"/>
              </a:ext>
            </a:extLst>
          </p:cNvPr>
          <p:cNvSpPr>
            <a:spLocks noGrp="1"/>
          </p:cNvSpPr>
          <p:nvPr>
            <p:ph type="title"/>
          </p:nvPr>
        </p:nvSpPr>
        <p:spPr>
          <a:xfrm>
            <a:off x="589560" y="856180"/>
            <a:ext cx="4560584" cy="1128068"/>
          </a:xfrm>
        </p:spPr>
        <p:txBody>
          <a:bodyPr anchor="ctr">
            <a:normAutofit/>
          </a:bodyPr>
          <a:lstStyle/>
          <a:p>
            <a:r>
              <a:rPr lang="en-US" sz="4000" dirty="0">
                <a:latin typeface="Georgia" panose="02040502050405020303" pitchFamily="18" charset="0"/>
              </a:rPr>
              <a:t>Age structure</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89A726-1276-4BCD-8972-249CCCF06A7C}"/>
              </a:ext>
            </a:extLst>
          </p:cNvPr>
          <p:cNvSpPr>
            <a:spLocks noGrp="1"/>
          </p:cNvSpPr>
          <p:nvPr>
            <p:ph idx="1"/>
          </p:nvPr>
        </p:nvSpPr>
        <p:spPr>
          <a:xfrm>
            <a:off x="496824" y="2298462"/>
            <a:ext cx="4559425" cy="3979585"/>
          </a:xfrm>
        </p:spPr>
        <p:txBody>
          <a:bodyPr anchor="ctr">
            <a:normAutofit lnSpcReduction="10000"/>
          </a:bodyPr>
          <a:lstStyle/>
          <a:p>
            <a:r>
              <a:rPr lang="en-US" sz="2400" dirty="0">
                <a:latin typeface="Georgia" panose="02040502050405020303" pitchFamily="18" charset="0"/>
              </a:rPr>
              <a:t>The larger number of expected fatalities is clearly visible in Fig. 1, Top Right for Italy (302,530) versus Korea (177,822).</a:t>
            </a:r>
          </a:p>
          <a:p>
            <a:r>
              <a:rPr lang="en-US" sz="2400" dirty="0">
                <a:latin typeface="Georgia" panose="02040502050405020303" pitchFamily="18" charset="0"/>
              </a:rPr>
              <a:t>Brazil has 2.0% of its population over age 80+ y, with a simulated scenario leading to dramatically more deaths (452,694) compared to Nigeria (142,056), where only 0.2% are 80+ y</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55B01141-C888-407B-9EAE-C3D7BD581C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 b="3308"/>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AE31F01-8962-4B32-B380-49E8888E152B}"/>
              </a:ext>
            </a:extLst>
          </p:cNvPr>
          <p:cNvSpPr txBox="1"/>
          <p:nvPr/>
        </p:nvSpPr>
        <p:spPr>
          <a:xfrm>
            <a:off x="5884776" y="6453189"/>
            <a:ext cx="3107267" cy="369332"/>
          </a:xfrm>
          <a:prstGeom prst="rect">
            <a:avLst/>
          </a:prstGeom>
          <a:noFill/>
        </p:spPr>
        <p:txBody>
          <a:bodyPr wrap="square" rtlCol="0">
            <a:spAutoFit/>
          </a:bodyPr>
          <a:lstStyle/>
          <a:p>
            <a:r>
              <a:rPr lang="en-US" dirty="0">
                <a:latin typeface="Georgia" panose="02040502050405020303" pitchFamily="18" charset="0"/>
              </a:rPr>
              <a:t>(Dowd et al., 2020)</a:t>
            </a:r>
          </a:p>
        </p:txBody>
      </p:sp>
    </p:spTree>
    <p:extLst>
      <p:ext uri="{BB962C8B-B14F-4D97-AF65-F5344CB8AC3E}">
        <p14:creationId xmlns:p14="http://schemas.microsoft.com/office/powerpoint/2010/main" val="3285522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EACE-43C8-46AF-878D-0FD334F482D5}"/>
              </a:ext>
            </a:extLst>
          </p:cNvPr>
          <p:cNvSpPr>
            <a:spLocks noGrp="1"/>
          </p:cNvSpPr>
          <p:nvPr>
            <p:ph type="title"/>
          </p:nvPr>
        </p:nvSpPr>
        <p:spPr/>
        <p:txBody>
          <a:bodyPr>
            <a:normAutofit fontScale="90000"/>
          </a:bodyPr>
          <a:lstStyle/>
          <a:p>
            <a:br>
              <a:rPr lang="en-US" b="1" dirty="0">
                <a:latin typeface="Georgia" panose="02040502050405020303" pitchFamily="18" charset="0"/>
              </a:rPr>
            </a:br>
            <a:br>
              <a:rPr lang="en-US" b="1" dirty="0">
                <a:latin typeface="Georgia" panose="02040502050405020303" pitchFamily="18" charset="0"/>
              </a:rPr>
            </a:br>
            <a:r>
              <a:rPr lang="en-US" b="1" dirty="0">
                <a:latin typeface="Georgia" panose="02040502050405020303" pitchFamily="18" charset="0"/>
              </a:rPr>
              <a:t>Demographic science aids in understanding the spread and fatality rates of COVID-19 (Dowd et al., 2020)</a:t>
            </a:r>
            <a:br>
              <a:rPr lang="en-US" b="1" dirty="0"/>
            </a:br>
            <a:endParaRPr lang="en-US" dirty="0"/>
          </a:p>
        </p:txBody>
      </p:sp>
      <p:sp>
        <p:nvSpPr>
          <p:cNvPr id="3" name="Content Placeholder 2">
            <a:extLst>
              <a:ext uri="{FF2B5EF4-FFF2-40B4-BE49-F238E27FC236}">
                <a16:creationId xmlns:a16="http://schemas.microsoft.com/office/drawing/2014/main" id="{7DC7A099-B604-4052-B71D-0A80782E8F70}"/>
              </a:ext>
            </a:extLst>
          </p:cNvPr>
          <p:cNvSpPr>
            <a:spLocks noGrp="1"/>
          </p:cNvSpPr>
          <p:nvPr>
            <p:ph idx="1"/>
          </p:nvPr>
        </p:nvSpPr>
        <p:spPr/>
        <p:txBody>
          <a:bodyPr/>
          <a:lstStyle/>
          <a:p>
            <a:endParaRPr lang="en-US" dirty="0">
              <a:hlinkClick r:id="rId2"/>
            </a:endParaRPr>
          </a:p>
          <a:p>
            <a:endParaRPr lang="en-US" dirty="0">
              <a:hlinkClick r:id="rId2"/>
            </a:endParaRPr>
          </a:p>
          <a:p>
            <a:endParaRPr lang="en-US" dirty="0">
              <a:hlinkClick r:id="rId2"/>
            </a:endParaRPr>
          </a:p>
          <a:p>
            <a:pPr marL="0" indent="0">
              <a:buNone/>
            </a:pPr>
            <a:r>
              <a:rPr lang="en-US" dirty="0">
                <a:hlinkClick r:id="rId2"/>
              </a:rPr>
              <a:t>https://movie-usa.glencoesoftware.com/video/10.1073/pnas.2004911117/video-1</a:t>
            </a:r>
            <a:endParaRPr lang="en-US" dirty="0"/>
          </a:p>
          <a:p>
            <a:endParaRPr lang="en-US" dirty="0"/>
          </a:p>
        </p:txBody>
      </p:sp>
    </p:spTree>
    <p:extLst>
      <p:ext uri="{BB962C8B-B14F-4D97-AF65-F5344CB8AC3E}">
        <p14:creationId xmlns:p14="http://schemas.microsoft.com/office/powerpoint/2010/main" val="1782855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30D4-DBBA-4A8E-9466-7609804C93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347589-02DC-4E8D-AB1C-3B1EEFA564B6}"/>
              </a:ext>
            </a:extLst>
          </p:cNvPr>
          <p:cNvSpPr>
            <a:spLocks noGrp="1"/>
          </p:cNvSpPr>
          <p:nvPr>
            <p:ph idx="1"/>
          </p:nvPr>
        </p:nvSpPr>
        <p:spPr/>
        <p:txBody>
          <a:bodyPr>
            <a:normAutofit/>
          </a:bodyPr>
          <a:lstStyle/>
          <a:p>
            <a:r>
              <a:rPr lang="en-US" dirty="0">
                <a:latin typeface="Georgia" panose="02040502050405020303" pitchFamily="18" charset="0"/>
              </a:rPr>
              <a:t>Visualizes expected deaths by age groups in countries with different population age structures: Italy (older), United States (middle), and Nigeria (younger)</a:t>
            </a:r>
          </a:p>
          <a:p>
            <a:pPr lvl="1"/>
            <a:r>
              <a:rPr lang="en-US" dirty="0">
                <a:latin typeface="Georgia" panose="02040502050405020303" pitchFamily="18" charset="0"/>
              </a:rPr>
              <a:t>Stark implications of an older age structure for higher fatalities, amplified at higher population infection rates. </a:t>
            </a:r>
          </a:p>
          <a:p>
            <a:r>
              <a:rPr lang="en-US" dirty="0">
                <a:latin typeface="Georgia" panose="02040502050405020303" pitchFamily="18" charset="0"/>
              </a:rPr>
              <a:t> The lower than expected number of cases detected in Africa (despite extensive trade and travel links with China) suggests that the young age structure may be protective of severe and thus detectable cases</a:t>
            </a:r>
          </a:p>
          <a:p>
            <a:pPr lvl="1"/>
            <a:r>
              <a:rPr lang="en-US" dirty="0">
                <a:latin typeface="Georgia" panose="02040502050405020303" pitchFamily="18" charset="0"/>
              </a:rPr>
              <a:t>demography can shed light on the large sex differences: men at higher risk of dying</a:t>
            </a:r>
          </a:p>
        </p:txBody>
      </p:sp>
    </p:spTree>
    <p:extLst>
      <p:ext uri="{BB962C8B-B14F-4D97-AF65-F5344CB8AC3E}">
        <p14:creationId xmlns:p14="http://schemas.microsoft.com/office/powerpoint/2010/main" val="109180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Mortality</a:t>
            </a:r>
          </a:p>
        </p:txBody>
      </p:sp>
      <p:sp>
        <p:nvSpPr>
          <p:cNvPr id="3" name="Content Placeholder 2"/>
          <p:cNvSpPr>
            <a:spLocks noGrp="1"/>
          </p:cNvSpPr>
          <p:nvPr>
            <p:ph sz="quarter" idx="1"/>
          </p:nvPr>
        </p:nvSpPr>
        <p:spPr/>
        <p:txBody>
          <a:bodyPr/>
          <a:lstStyle/>
          <a:p>
            <a:r>
              <a:rPr lang="en-US" altLang="en-US" sz="2800" b="1" dirty="0">
                <a:solidFill>
                  <a:srgbClr val="000514"/>
                </a:solidFill>
                <a:latin typeface="+mj-lt"/>
              </a:rPr>
              <a:t>Sudden and dramatic increase in mortality occurring from a single triggering source over a very short period</a:t>
            </a:r>
          </a:p>
          <a:p>
            <a:r>
              <a:rPr lang="en-US" altLang="en-US" sz="2800" b="1" dirty="0">
                <a:solidFill>
                  <a:srgbClr val="000514"/>
                </a:solidFill>
                <a:latin typeface="+mj-lt"/>
              </a:rPr>
              <a:t>Famine, floods, war and epidemic disease</a:t>
            </a:r>
            <a:endParaRPr lang="en-CA" altLang="en-US" sz="2800" b="1" dirty="0">
              <a:solidFill>
                <a:srgbClr val="000514"/>
              </a:solidFill>
              <a:latin typeface="+mj-lt"/>
            </a:endParaRPr>
          </a:p>
          <a:p>
            <a:endParaRPr lang="en-US" dirty="0"/>
          </a:p>
        </p:txBody>
      </p:sp>
    </p:spTree>
    <p:extLst>
      <p:ext uri="{BB962C8B-B14F-4D97-AF65-F5344CB8AC3E}">
        <p14:creationId xmlns:p14="http://schemas.microsoft.com/office/powerpoint/2010/main" val="281736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544" y="404664"/>
            <a:ext cx="8534400" cy="758952"/>
          </a:xfrm>
        </p:spPr>
        <p:txBody>
          <a:bodyPr>
            <a:normAutofit fontScale="90000"/>
          </a:bodyPr>
          <a:lstStyle/>
          <a:p>
            <a:br>
              <a:rPr lang="en-US" dirty="0"/>
            </a:br>
            <a:r>
              <a:rPr lang="en-US" dirty="0"/>
              <a:t>Crisis mortality</a:t>
            </a:r>
            <a:br>
              <a:rPr lang="en-US" dirty="0"/>
            </a:br>
            <a:endParaRPr lang="en-US" dirty="0"/>
          </a:p>
        </p:txBody>
      </p:sp>
      <p:pic>
        <p:nvPicPr>
          <p:cNvPr id="4" name="Content Placeholder 3"/>
          <p:cNvPicPr>
            <a:picLocks noGrp="1" noChangeAspect="1"/>
          </p:cNvPicPr>
          <p:nvPr>
            <p:ph idx="1"/>
          </p:nvPr>
        </p:nvPicPr>
        <p:blipFill>
          <a:blip r:embed="rId3"/>
          <a:stretch>
            <a:fillRect/>
          </a:stretch>
        </p:blipFill>
        <p:spPr>
          <a:xfrm>
            <a:off x="2127060" y="1628800"/>
            <a:ext cx="7901368" cy="3657844"/>
          </a:xfrm>
          <a:prstGeom prst="rect">
            <a:avLst/>
          </a:prstGeom>
        </p:spPr>
      </p:pic>
      <p:pic>
        <p:nvPicPr>
          <p:cNvPr id="5" name="Picture 4"/>
          <p:cNvPicPr>
            <a:picLocks noChangeAspect="1"/>
          </p:cNvPicPr>
          <p:nvPr/>
        </p:nvPicPr>
        <p:blipFill>
          <a:blip r:embed="rId4"/>
          <a:stretch>
            <a:fillRect/>
          </a:stretch>
        </p:blipFill>
        <p:spPr>
          <a:xfrm>
            <a:off x="2870795" y="5627516"/>
            <a:ext cx="6072276" cy="465781"/>
          </a:xfrm>
          <a:prstGeom prst="rect">
            <a:avLst/>
          </a:prstGeom>
        </p:spPr>
      </p:pic>
    </p:spTree>
    <p:extLst>
      <p:ext uri="{BB962C8B-B14F-4D97-AF65-F5344CB8AC3E}">
        <p14:creationId xmlns:p14="http://schemas.microsoft.com/office/powerpoint/2010/main" val="1290423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mortality: Crisis index</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H- index</a:t>
                </a:r>
              </a:p>
              <a:p>
                <a14:m>
                  <m:oMath xmlns:m="http://schemas.openxmlformats.org/officeDocument/2006/math">
                    <m:sSub>
                      <m:sSubPr>
                        <m:ctrlPr>
                          <a:rPr lang="en-US" i="1">
                            <a:latin typeface="Cambria Math" panose="02040503050406030204" pitchFamily="18" charset="0"/>
                          </a:rPr>
                        </m:ctrlPr>
                      </m:sSubPr>
                      <m:e>
                        <m:r>
                          <a:rPr lang="en-GB" i="1">
                            <a:latin typeface="Cambria Math" panose="02040503050406030204" pitchFamily="18" charset="0"/>
                          </a:rPr>
                          <m:t>𝐻</m:t>
                        </m:r>
                      </m:e>
                      <m:sub>
                        <m:r>
                          <a:rPr lang="en-GB" i="1">
                            <a:latin typeface="Cambria Math" panose="02040503050406030204" pitchFamily="18" charset="0"/>
                          </a:rPr>
                          <m:t>𝑚𝑜𝑟𝑡𝑎𝑙𝑖𝑡𝑦</m:t>
                        </m:r>
                      </m:sub>
                    </m:sSub>
                    <m:r>
                      <a:rPr lang="en-GB" i="1">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GB" i="1">
                                <a:latin typeface="Cambria Math" panose="02040503050406030204" pitchFamily="18" charset="0"/>
                              </a:rPr>
                              <m:t>𝑝</m:t>
                            </m:r>
                          </m:num>
                          <m:den>
                            <m:r>
                              <a:rPr lang="en-GB" i="1">
                                <a:latin typeface="Cambria Math" panose="02040503050406030204" pitchFamily="18" charset="0"/>
                              </a:rPr>
                              <m:t>1−</m:t>
                            </m:r>
                            <m:r>
                              <a:rPr lang="en-GB" i="1">
                                <a:latin typeface="Cambria Math" panose="02040503050406030204" pitchFamily="18" charset="0"/>
                              </a:rPr>
                              <m:t>𝑝</m:t>
                            </m:r>
                          </m:den>
                        </m:f>
                      </m:e>
                    </m:d>
                    <m:r>
                      <a:rPr lang="en-GB" i="1">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GB" i="1">
                                <a:latin typeface="Cambria Math" panose="02040503050406030204" pitchFamily="18" charset="0"/>
                              </a:rPr>
                              <m:t>1</m:t>
                            </m:r>
                          </m:num>
                          <m:den>
                            <m:rad>
                              <m:radPr>
                                <m:degHide m:val="on"/>
                                <m:ctrlPr>
                                  <a:rPr lang="en-US" i="1">
                                    <a:latin typeface="Cambria Math" panose="02040503050406030204" pitchFamily="18" charset="0"/>
                                  </a:rPr>
                                </m:ctrlPr>
                              </m:radPr>
                              <m:deg/>
                              <m:e>
                                <m:r>
                                  <a:rPr lang="en-GB" i="1">
                                    <a:latin typeface="Cambria Math" panose="02040503050406030204" pitchFamily="18" charset="0"/>
                                  </a:rPr>
                                  <m:t>𝑡</m:t>
                                </m:r>
                              </m:e>
                            </m:rad>
                          </m:den>
                        </m:f>
                      </m:e>
                    </m:d>
                    <m:r>
                      <a:rPr lang="en-GB" i="1">
                        <a:latin typeface="Cambria Math" panose="02040503050406030204" pitchFamily="18" charset="0"/>
                      </a:rPr>
                      <m:t>∗1000</m:t>
                    </m:r>
                  </m:oMath>
                </a14:m>
                <a:endParaRPr lang="en-US" dirty="0"/>
              </a:p>
              <a:p>
                <a:pPr lvl="1"/>
                <a:r>
                  <a:rPr lang="en-US" dirty="0"/>
                  <a:t>assess the intensity of an epidemic</a:t>
                </a:r>
              </a:p>
              <a:p>
                <a:pPr lvl="1"/>
                <a:r>
                  <a:rPr lang="en-US" dirty="0"/>
                  <a:t>Intra-population variation in epidemics</a:t>
                </a:r>
              </a:p>
              <a:p>
                <a:pPr lvl="1"/>
                <a:r>
                  <a:rPr lang="en-US" dirty="0"/>
                  <a:t>Inter-population variation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789" t="-1333"/>
                </a:stretch>
              </a:blipFill>
            </p:spPr>
            <p:txBody>
              <a:bodyPr/>
              <a:lstStyle/>
              <a:p>
                <a:r>
                  <a:rPr lang="en-US">
                    <a:noFill/>
                  </a:rPr>
                  <a:t> </a:t>
                </a:r>
              </a:p>
            </p:txBody>
          </p:sp>
        </mc:Fallback>
      </mc:AlternateContent>
      <p:pic>
        <p:nvPicPr>
          <p:cNvPr id="5" name="Picture 4"/>
          <p:cNvPicPr>
            <a:picLocks noChangeAspect="1"/>
          </p:cNvPicPr>
          <p:nvPr/>
        </p:nvPicPr>
        <p:blipFill>
          <a:blip r:embed="rId4"/>
          <a:stretch>
            <a:fillRect/>
          </a:stretch>
        </p:blipFill>
        <p:spPr>
          <a:xfrm>
            <a:off x="2279576" y="4077072"/>
            <a:ext cx="6891338" cy="2427750"/>
          </a:xfrm>
          <a:prstGeom prst="rect">
            <a:avLst/>
          </a:prstGeom>
        </p:spPr>
      </p:pic>
    </p:spTree>
    <p:extLst>
      <p:ext uri="{BB962C8B-B14F-4D97-AF65-F5344CB8AC3E}">
        <p14:creationId xmlns:p14="http://schemas.microsoft.com/office/powerpoint/2010/main" val="201531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Index: Cholera in Gibraltar 1865</a:t>
            </a:r>
          </a:p>
        </p:txBody>
      </p:sp>
      <p:graphicFrame>
        <p:nvGraphicFramePr>
          <p:cNvPr id="9" name="Content Placeholder 8">
            <a:extLst>
              <a:ext uri="{FF2B5EF4-FFF2-40B4-BE49-F238E27FC236}">
                <a16:creationId xmlns:a16="http://schemas.microsoft.com/office/drawing/2014/main" id="{A0635E4B-4000-4083-BA1D-14DDCCC8B824}"/>
              </a:ext>
            </a:extLst>
          </p:cNvPr>
          <p:cNvGraphicFramePr>
            <a:graphicFrameLocks noGrp="1"/>
          </p:cNvGraphicFramePr>
          <p:nvPr>
            <p:ph sz="quarter" idx="1"/>
            <p:extLst>
              <p:ext uri="{D42A27DB-BD31-4B8C-83A1-F6EECF244321}">
                <p14:modId xmlns:p14="http://schemas.microsoft.com/office/powerpoint/2010/main" val="1594778720"/>
              </p:ext>
            </p:extLst>
          </p:nvPr>
        </p:nvGraphicFramePr>
        <p:xfrm>
          <a:off x="3769916" y="1498601"/>
          <a:ext cx="4652168" cy="5050160"/>
        </p:xfrm>
        <a:graphic>
          <a:graphicData uri="http://schemas.openxmlformats.org/drawingml/2006/table">
            <a:tbl>
              <a:tblPr firstRow="1" firstCol="1" bandRow="1">
                <a:tableStyleId>{5C22544A-7EE6-4342-B048-85BDC9FD1C3A}</a:tableStyleId>
              </a:tblPr>
              <a:tblGrid>
                <a:gridCol w="1448844">
                  <a:extLst>
                    <a:ext uri="{9D8B030D-6E8A-4147-A177-3AD203B41FA5}">
                      <a16:colId xmlns:a16="http://schemas.microsoft.com/office/drawing/2014/main" val="2118254367"/>
                    </a:ext>
                  </a:extLst>
                </a:gridCol>
                <a:gridCol w="1012478">
                  <a:extLst>
                    <a:ext uri="{9D8B030D-6E8A-4147-A177-3AD203B41FA5}">
                      <a16:colId xmlns:a16="http://schemas.microsoft.com/office/drawing/2014/main" val="1921917369"/>
                    </a:ext>
                  </a:extLst>
                </a:gridCol>
                <a:gridCol w="1095423">
                  <a:extLst>
                    <a:ext uri="{9D8B030D-6E8A-4147-A177-3AD203B41FA5}">
                      <a16:colId xmlns:a16="http://schemas.microsoft.com/office/drawing/2014/main" val="3596372177"/>
                    </a:ext>
                  </a:extLst>
                </a:gridCol>
                <a:gridCol w="1095423">
                  <a:extLst>
                    <a:ext uri="{9D8B030D-6E8A-4147-A177-3AD203B41FA5}">
                      <a16:colId xmlns:a16="http://schemas.microsoft.com/office/drawing/2014/main" val="2589118031"/>
                    </a:ext>
                  </a:extLst>
                </a:gridCol>
              </a:tblGrid>
              <a:tr h="534370">
                <a:tc rowSpan="2">
                  <a:txBody>
                    <a:bodyPr/>
                    <a:lstStyle/>
                    <a:p>
                      <a:pPr marL="0" marR="0" algn="ctr">
                        <a:lnSpc>
                          <a:spcPct val="115000"/>
                        </a:lnSpc>
                        <a:spcBef>
                          <a:spcPts val="0"/>
                        </a:spcBef>
                        <a:spcAft>
                          <a:spcPts val="0"/>
                        </a:spcAft>
                      </a:pPr>
                      <a:r>
                        <a:rPr lang="en-CA" sz="1400">
                          <a:effectLst/>
                        </a:rPr>
                        <a:t>Population at risk</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CA" sz="1400">
                          <a:effectLst/>
                        </a:rPr>
                        <a:t>Civilians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CA" sz="1400">
                          <a:effectLst/>
                        </a:rPr>
                        <a:t>Convicts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CA" sz="1400">
                          <a:effectLst/>
                        </a:rPr>
                        <a:t>Military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5785520"/>
                  </a:ext>
                </a:extLst>
              </a:tr>
              <a:tr h="258400">
                <a:tc vMerge="1">
                  <a:txBody>
                    <a:bodyPr/>
                    <a:lstStyle/>
                    <a:p>
                      <a:endParaRPr lang="en-US"/>
                    </a:p>
                  </a:txBody>
                  <a:tcPr/>
                </a:tc>
                <a:tc>
                  <a:txBody>
                    <a:bodyPr/>
                    <a:lstStyle/>
                    <a:p>
                      <a:pPr marL="0" marR="0" algn="ctr">
                        <a:lnSpc>
                          <a:spcPct val="115000"/>
                        </a:lnSpc>
                        <a:spcBef>
                          <a:spcPts val="0"/>
                        </a:spcBef>
                        <a:spcAft>
                          <a:spcPts val="1000"/>
                        </a:spcAft>
                      </a:pPr>
                      <a:r>
                        <a:rPr lang="en-CA" sz="1400">
                          <a:effectLst/>
                        </a:rPr>
                        <a:t>15,462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CA" sz="1400">
                          <a:effectLst/>
                        </a:rPr>
                        <a:t>891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CA" sz="1400">
                          <a:effectLst/>
                        </a:rPr>
                        <a:t>4,803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4059119"/>
                  </a:ext>
                </a:extLst>
              </a:tr>
              <a:tr h="258400">
                <a:tc>
                  <a:txBody>
                    <a:bodyPr/>
                    <a:lstStyle/>
                    <a:p>
                      <a:pPr marL="0" marR="0" algn="ctr">
                        <a:lnSpc>
                          <a:spcPct val="115000"/>
                        </a:lnSpc>
                        <a:spcBef>
                          <a:spcPts val="0"/>
                        </a:spcBef>
                        <a:spcAft>
                          <a:spcPts val="0"/>
                        </a:spcAft>
                      </a:pPr>
                      <a:r>
                        <a:rPr lang="en-CA" sz="1400">
                          <a:effectLst/>
                        </a:rPr>
                        <a:t>Cases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821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81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156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5187576"/>
                  </a:ext>
                </a:extLst>
              </a:tr>
              <a:tr h="258400">
                <a:tc>
                  <a:txBody>
                    <a:bodyPr/>
                    <a:lstStyle/>
                    <a:p>
                      <a:pPr marL="0" marR="0" algn="ctr">
                        <a:lnSpc>
                          <a:spcPct val="115000"/>
                        </a:lnSpc>
                        <a:spcBef>
                          <a:spcPts val="0"/>
                        </a:spcBef>
                        <a:spcAft>
                          <a:spcPts val="0"/>
                        </a:spcAft>
                      </a:pPr>
                      <a:r>
                        <a:rPr lang="en-CA" sz="1400">
                          <a:effectLst/>
                        </a:rPr>
                        <a:t>Deaths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420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57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98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7963044"/>
                  </a:ext>
                </a:extLst>
              </a:tr>
              <a:tr h="534370">
                <a:tc>
                  <a:txBody>
                    <a:bodyPr/>
                    <a:lstStyle/>
                    <a:p>
                      <a:pPr marL="0" marR="0" algn="ctr">
                        <a:lnSpc>
                          <a:spcPct val="115000"/>
                        </a:lnSpc>
                        <a:spcBef>
                          <a:spcPts val="0"/>
                        </a:spcBef>
                        <a:spcAft>
                          <a:spcPts val="0"/>
                        </a:spcAft>
                      </a:pPr>
                      <a:r>
                        <a:rPr lang="en-CA" sz="1400">
                          <a:effectLst/>
                        </a:rPr>
                        <a:t>Morbidity Rate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53.1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90.9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32.5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0356717"/>
                  </a:ext>
                </a:extLst>
              </a:tr>
              <a:tr h="1086310">
                <a:tc>
                  <a:txBody>
                    <a:bodyPr/>
                    <a:lstStyle/>
                    <a:p>
                      <a:pPr marL="0" marR="0" algn="l">
                        <a:lnSpc>
                          <a:spcPct val="115000"/>
                        </a:lnSpc>
                        <a:spcBef>
                          <a:spcPts val="0"/>
                        </a:spcBef>
                        <a:spcAft>
                          <a:spcPts val="0"/>
                        </a:spcAft>
                      </a:pPr>
                      <a:r>
                        <a:rPr lang="en-CA" sz="1400">
                          <a:effectLst/>
                        </a:rPr>
                        <a:t>Mortality Rate per 1000 living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27.2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63.9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20.4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2557661"/>
                  </a:ext>
                </a:extLst>
              </a:tr>
              <a:tr h="810340">
                <a:tc>
                  <a:txBody>
                    <a:bodyPr/>
                    <a:lstStyle/>
                    <a:p>
                      <a:pPr marL="0" marR="0" algn="ctr">
                        <a:lnSpc>
                          <a:spcPct val="115000"/>
                        </a:lnSpc>
                        <a:spcBef>
                          <a:spcPts val="0"/>
                        </a:spcBef>
                        <a:spcAft>
                          <a:spcPts val="0"/>
                        </a:spcAft>
                      </a:pPr>
                      <a:r>
                        <a:rPr lang="en-CA" sz="1400">
                          <a:effectLst/>
                        </a:rPr>
                        <a:t>Case Fatality Rate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51.2%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70.4%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62.8%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8872670"/>
                  </a:ext>
                </a:extLst>
              </a:tr>
              <a:tr h="258400">
                <a:tc gridSpan="4">
                  <a:txBody>
                    <a:bodyPr/>
                    <a:lstStyle/>
                    <a:p>
                      <a:pPr marL="0" marR="0" algn="ctr">
                        <a:lnSpc>
                          <a:spcPct val="115000"/>
                        </a:lnSpc>
                        <a:spcBef>
                          <a:spcPts val="0"/>
                        </a:spcBef>
                        <a:spcAft>
                          <a:spcPts val="0"/>
                        </a:spcAft>
                      </a:pPr>
                      <a:r>
                        <a:rPr lang="en-CA" sz="1400">
                          <a:effectLst/>
                        </a:rPr>
                        <a:t>Crisis Index (H)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7939979"/>
                  </a:ext>
                </a:extLst>
              </a:tr>
              <a:tr h="258400">
                <a:tc>
                  <a:txBody>
                    <a:bodyPr/>
                    <a:lstStyle/>
                    <a:p>
                      <a:pPr marL="0" marR="0" algn="l">
                        <a:lnSpc>
                          <a:spcPct val="115000"/>
                        </a:lnSpc>
                        <a:spcBef>
                          <a:spcPts val="0"/>
                        </a:spcBef>
                        <a:spcAft>
                          <a:spcPts val="0"/>
                        </a:spcAft>
                      </a:pPr>
                      <a:r>
                        <a:rPr lang="en-CA" sz="1400">
                          <a:effectLst/>
                        </a:rPr>
                        <a:t>Weeks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63874150"/>
                  </a:ext>
                </a:extLst>
              </a:tr>
              <a:tr h="534370">
                <a:tc>
                  <a:txBody>
                    <a:bodyPr/>
                    <a:lstStyle/>
                    <a:p>
                      <a:pPr marL="0" marR="0" algn="l">
                        <a:lnSpc>
                          <a:spcPct val="115000"/>
                        </a:lnSpc>
                        <a:spcBef>
                          <a:spcPts val="0"/>
                        </a:spcBef>
                        <a:spcAft>
                          <a:spcPts val="0"/>
                        </a:spcAft>
                      </a:pPr>
                      <a:r>
                        <a:rPr lang="en-CA" sz="1400">
                          <a:effectLst/>
                        </a:rPr>
                        <a:t>Morbidity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16.2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44.7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9.3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068386"/>
                  </a:ext>
                </a:extLst>
              </a:tr>
              <a:tr h="258400">
                <a:tc>
                  <a:txBody>
                    <a:bodyPr/>
                    <a:lstStyle/>
                    <a:p>
                      <a:pPr marL="0" marR="0" algn="l">
                        <a:lnSpc>
                          <a:spcPct val="115000"/>
                        </a:lnSpc>
                        <a:spcBef>
                          <a:spcPts val="0"/>
                        </a:spcBef>
                        <a:spcAft>
                          <a:spcPts val="0"/>
                        </a:spcAft>
                      </a:pPr>
                      <a:r>
                        <a:rPr lang="en-CA" sz="1400">
                          <a:effectLst/>
                        </a:rPr>
                        <a:t>Mortality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8.1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a:effectLst/>
                        </a:rPr>
                        <a:t>30.6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400" dirty="0">
                          <a:effectLst/>
                        </a:rPr>
                        <a:t>5.8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178338"/>
                  </a:ext>
                </a:extLst>
              </a:tr>
            </a:tbl>
          </a:graphicData>
        </a:graphic>
      </p:graphicFrame>
    </p:spTree>
    <p:extLst>
      <p:ext uri="{BB962C8B-B14F-4D97-AF65-F5344CB8AC3E}">
        <p14:creationId xmlns:p14="http://schemas.microsoft.com/office/powerpoint/2010/main" val="115732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4475321-F90F-4CBB-A1A8-91A9F83BBAA1}"/>
              </a:ext>
            </a:extLst>
          </p:cNvPr>
          <p:cNvSpPr>
            <a:spLocks noGrp="1"/>
          </p:cNvSpPr>
          <p:nvPr>
            <p:ph type="title"/>
          </p:nvPr>
        </p:nvSpPr>
        <p:spPr/>
        <p:txBody>
          <a:bodyPr/>
          <a:lstStyle/>
          <a:p>
            <a:r>
              <a:rPr lang="en-CA" altLang="en-US" dirty="0"/>
              <a:t>morbidity</a:t>
            </a:r>
          </a:p>
        </p:txBody>
      </p:sp>
      <p:sp>
        <p:nvSpPr>
          <p:cNvPr id="3" name="Content Placeholder 2">
            <a:extLst>
              <a:ext uri="{FF2B5EF4-FFF2-40B4-BE49-F238E27FC236}">
                <a16:creationId xmlns:a16="http://schemas.microsoft.com/office/drawing/2014/main" id="{86CBD032-CFA5-4C0A-8F8D-F92CCA8EA724}"/>
              </a:ext>
            </a:extLst>
          </p:cNvPr>
          <p:cNvSpPr>
            <a:spLocks noGrp="1"/>
          </p:cNvSpPr>
          <p:nvPr>
            <p:ph idx="1"/>
          </p:nvPr>
        </p:nvSpPr>
        <p:spPr/>
        <p:txBody>
          <a:bodyPr rtlCol="0">
            <a:normAutofit lnSpcReduction="10000"/>
          </a:bodyPr>
          <a:lstStyle/>
          <a:p>
            <a:pPr>
              <a:defRPr/>
            </a:pPr>
            <a:r>
              <a:rPr lang="en-US" dirty="0"/>
              <a:t>The occurrence of illness or diseases and is quantified as incidence and prevalence rates.</a:t>
            </a:r>
          </a:p>
          <a:p>
            <a:pPr>
              <a:defRPr/>
            </a:pPr>
            <a:r>
              <a:rPr lang="en-US" dirty="0"/>
              <a:t>Can calculate with population at risk or person-years, (if people at risk are observed for different periods of time)</a:t>
            </a:r>
          </a:p>
          <a:p>
            <a:pPr>
              <a:defRPr/>
            </a:pPr>
            <a:r>
              <a:rPr lang="en-CA" dirty="0"/>
              <a:t>Two measures: incidence and prevalence</a:t>
            </a:r>
            <a:endParaRPr lang="en-US" b="1" dirty="0"/>
          </a:p>
          <a:p>
            <a:pPr lvl="1">
              <a:defRPr/>
            </a:pPr>
            <a:r>
              <a:rPr lang="en-US" b="1" dirty="0"/>
              <a:t>Incidence rate</a:t>
            </a:r>
            <a:r>
              <a:rPr lang="en-US" dirty="0"/>
              <a:t>: number of new cases of a disease occurring in a population at risk of developing that disease over a specified time period</a:t>
            </a:r>
          </a:p>
          <a:p>
            <a:pPr lvl="1">
              <a:defRPr/>
            </a:pPr>
            <a:endParaRPr lang="en-US" dirty="0"/>
          </a:p>
          <a:p>
            <a:pPr lvl="1">
              <a:defRPr/>
            </a:pPr>
            <a:endParaRPr lang="en-US" dirty="0"/>
          </a:p>
          <a:p>
            <a:pPr lvl="1">
              <a:defRPr/>
            </a:pPr>
            <a:r>
              <a:rPr lang="en-US" b="1" dirty="0"/>
              <a:t>Prevalence rate</a:t>
            </a:r>
            <a:r>
              <a:rPr lang="en-US" dirty="0"/>
              <a:t>: number of people in the population with a certain disease at any given point in time</a:t>
            </a:r>
          </a:p>
          <a:p>
            <a:pPr lvl="1">
              <a:defRPr/>
            </a:pPr>
            <a:endParaRPr lang="en-CA" dirty="0"/>
          </a:p>
          <a:p>
            <a:pPr>
              <a:defRPr/>
            </a:pPr>
            <a:endParaRPr lang="en-CA" dirty="0"/>
          </a:p>
          <a:p>
            <a:pPr>
              <a:defRPr/>
            </a:pPr>
            <a:endParaRPr lang="en-CA" dirty="0"/>
          </a:p>
          <a:p>
            <a:pPr>
              <a:defRPr/>
            </a:pPr>
            <a:endParaRPr lang="en-CA" dirty="0"/>
          </a:p>
          <a:p>
            <a:pPr>
              <a:defRPr/>
            </a:pPr>
            <a:endParaRPr lang="en-CA" dirty="0"/>
          </a:p>
        </p:txBody>
      </p:sp>
      <p:pic>
        <p:nvPicPr>
          <p:cNvPr id="8" name="Picture 7">
            <a:extLst>
              <a:ext uri="{FF2B5EF4-FFF2-40B4-BE49-F238E27FC236}">
                <a16:creationId xmlns:a16="http://schemas.microsoft.com/office/drawing/2014/main" id="{C6AA6D23-B8B7-4D66-880D-FB17FCB50381}"/>
              </a:ext>
            </a:extLst>
          </p:cNvPr>
          <p:cNvPicPr>
            <a:picLocks noChangeAspect="1"/>
          </p:cNvPicPr>
          <p:nvPr/>
        </p:nvPicPr>
        <p:blipFill>
          <a:blip r:embed="rId2"/>
          <a:stretch>
            <a:fillRect/>
          </a:stretch>
        </p:blipFill>
        <p:spPr>
          <a:xfrm>
            <a:off x="936292" y="4317559"/>
            <a:ext cx="7935209" cy="704019"/>
          </a:xfrm>
          <a:prstGeom prst="rect">
            <a:avLst/>
          </a:prstGeom>
        </p:spPr>
      </p:pic>
      <p:pic>
        <p:nvPicPr>
          <p:cNvPr id="9" name="Picture 8">
            <a:extLst>
              <a:ext uri="{FF2B5EF4-FFF2-40B4-BE49-F238E27FC236}">
                <a16:creationId xmlns:a16="http://schemas.microsoft.com/office/drawing/2014/main" id="{9CF37E67-C2B6-4E60-A126-03D156872D15}"/>
              </a:ext>
            </a:extLst>
          </p:cNvPr>
          <p:cNvPicPr>
            <a:picLocks noChangeAspect="1"/>
          </p:cNvPicPr>
          <p:nvPr/>
        </p:nvPicPr>
        <p:blipFill>
          <a:blip r:embed="rId3"/>
          <a:stretch>
            <a:fillRect/>
          </a:stretch>
        </p:blipFill>
        <p:spPr>
          <a:xfrm>
            <a:off x="1163435" y="5658746"/>
            <a:ext cx="8044035" cy="7729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27B8CB5-DFE1-43B4-A2E9-315EA1C46251}"/>
              </a:ext>
            </a:extLst>
          </p:cNvPr>
          <p:cNvSpPr>
            <a:spLocks noGrp="1"/>
          </p:cNvSpPr>
          <p:nvPr>
            <p:ph type="title"/>
          </p:nvPr>
        </p:nvSpPr>
        <p:spPr/>
        <p:txBody>
          <a:bodyPr/>
          <a:lstStyle/>
          <a:p>
            <a:r>
              <a:rPr lang="en-CA" altLang="en-US" dirty="0"/>
              <a:t>Death rates</a:t>
            </a:r>
          </a:p>
        </p:txBody>
      </p:sp>
      <p:sp>
        <p:nvSpPr>
          <p:cNvPr id="3" name="Content Placeholder 2">
            <a:extLst>
              <a:ext uri="{FF2B5EF4-FFF2-40B4-BE49-F238E27FC236}">
                <a16:creationId xmlns:a16="http://schemas.microsoft.com/office/drawing/2014/main" id="{9C4DBC56-FB90-4D8E-A4F9-94563E21CAAD}"/>
              </a:ext>
            </a:extLst>
          </p:cNvPr>
          <p:cNvSpPr>
            <a:spLocks noGrp="1"/>
          </p:cNvSpPr>
          <p:nvPr>
            <p:ph idx="1"/>
          </p:nvPr>
        </p:nvSpPr>
        <p:spPr>
          <a:xfrm>
            <a:off x="402336" y="1457379"/>
            <a:ext cx="11338560" cy="4572000"/>
          </a:xfrm>
        </p:spPr>
        <p:txBody>
          <a:bodyPr rtlCol="0">
            <a:normAutofit/>
          </a:bodyPr>
          <a:lstStyle/>
          <a:p>
            <a:pPr>
              <a:buNone/>
              <a:defRPr/>
            </a:pPr>
            <a:r>
              <a:rPr lang="en-US" sz="2400" b="1" dirty="0">
                <a:solidFill>
                  <a:schemeClr val="tx2"/>
                </a:solidFill>
              </a:rPr>
              <a:t>crude mortality rate (</a:t>
            </a:r>
            <a:r>
              <a:rPr lang="en-US" sz="2400" b="1" dirty="0" err="1">
                <a:solidFill>
                  <a:schemeClr val="tx2"/>
                </a:solidFill>
              </a:rPr>
              <a:t>ie</a:t>
            </a:r>
            <a:r>
              <a:rPr lang="en-US" sz="2400" b="1" dirty="0">
                <a:solidFill>
                  <a:schemeClr val="tx2"/>
                </a:solidFill>
              </a:rPr>
              <a:t>. annual mortality rate for all causes): </a:t>
            </a:r>
          </a:p>
          <a:p>
            <a:pPr marL="0" indent="0">
              <a:buNone/>
            </a:pPr>
            <a:r>
              <a:rPr lang="en-US" dirty="0"/>
              <a:t> =   </a:t>
            </a:r>
            <a:r>
              <a:rPr lang="en-US" u="sng" dirty="0"/>
              <a:t>Total no. of deaths from all causes in 1 year*    </a:t>
            </a:r>
            <a:r>
              <a:rPr lang="en-US" dirty="0"/>
              <a:t>  X 1,000</a:t>
            </a:r>
          </a:p>
          <a:p>
            <a:pPr marL="0" indent="0">
              <a:buNone/>
            </a:pPr>
            <a:r>
              <a:rPr lang="en-US" dirty="0"/>
              <a:t>       Number of persons in the population at midyear </a:t>
            </a:r>
            <a:endParaRPr lang="en-US" b="1" dirty="0"/>
          </a:p>
          <a:p>
            <a:pPr>
              <a:buNone/>
              <a:defRPr/>
            </a:pPr>
            <a:endParaRPr lang="en-US" b="1" dirty="0"/>
          </a:p>
          <a:p>
            <a:pPr>
              <a:defRPr/>
            </a:pPr>
            <a:r>
              <a:rPr lang="en-US" dirty="0"/>
              <a:t>The number of persons in the population at midyear is used as an approximation of size because of changes in population size over time.</a:t>
            </a:r>
          </a:p>
          <a:p>
            <a:pPr lvl="1">
              <a:defRPr/>
            </a:pPr>
            <a:r>
              <a:rPr lang="en-US" dirty="0"/>
              <a:t>Can be misleading</a:t>
            </a:r>
          </a:p>
          <a:p>
            <a:pPr lvl="1">
              <a:defRPr/>
            </a:pPr>
            <a:endParaRPr lang="en-US" dirty="0"/>
          </a:p>
          <a:p>
            <a:pPr marL="274320" lvl="1" indent="0">
              <a:buNone/>
              <a:defRPr/>
            </a:pPr>
            <a:r>
              <a:rPr lang="en-US" dirty="0"/>
              <a:t>*Does not have to be one year, but this is what is typically done. Also, the population at risk doesn’t have to be midyear and could be taken from a census point instead.</a:t>
            </a:r>
          </a:p>
          <a:p>
            <a:pPr lvl="1">
              <a:defRPr/>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2DD-9BFD-4EAA-B902-3E6ADAF03848}"/>
              </a:ext>
            </a:extLst>
          </p:cNvPr>
          <p:cNvSpPr>
            <a:spLocks noGrp="1"/>
          </p:cNvSpPr>
          <p:nvPr>
            <p:ph type="title"/>
          </p:nvPr>
        </p:nvSpPr>
        <p:spPr/>
        <p:txBody>
          <a:bodyPr/>
          <a:lstStyle/>
          <a:p>
            <a:r>
              <a:rPr lang="en-US" dirty="0"/>
              <a:t>Specific mortality rates</a:t>
            </a:r>
          </a:p>
        </p:txBody>
      </p:sp>
      <p:sp>
        <p:nvSpPr>
          <p:cNvPr id="3" name="Content Placeholder 2">
            <a:extLst>
              <a:ext uri="{FF2B5EF4-FFF2-40B4-BE49-F238E27FC236}">
                <a16:creationId xmlns:a16="http://schemas.microsoft.com/office/drawing/2014/main" id="{1ED62C0D-C87B-42BC-9991-96910CAD3BA6}"/>
              </a:ext>
            </a:extLst>
          </p:cNvPr>
          <p:cNvSpPr>
            <a:spLocks noGrp="1"/>
          </p:cNvSpPr>
          <p:nvPr>
            <p:ph sz="quarter" idx="1"/>
          </p:nvPr>
        </p:nvSpPr>
        <p:spPr/>
        <p:txBody>
          <a:bodyPr/>
          <a:lstStyle/>
          <a:p>
            <a:pPr>
              <a:defRPr/>
            </a:pPr>
            <a:r>
              <a:rPr lang="en-US" dirty="0"/>
              <a:t>Mortality rate can be calculated for specific age limits, sex or for a particular disease. This is</a:t>
            </a:r>
            <a:r>
              <a:rPr lang="en-US" b="1" dirty="0"/>
              <a:t> </a:t>
            </a:r>
            <a:r>
              <a:rPr lang="en-US" dirty="0"/>
              <a:t>known as </a:t>
            </a:r>
            <a:r>
              <a:rPr lang="en-US" b="1" dirty="0"/>
              <a:t>a specific rate</a:t>
            </a:r>
            <a:r>
              <a:rPr lang="en-US" dirty="0"/>
              <a:t>. </a:t>
            </a:r>
            <a:endParaRPr lang="en-CA" dirty="0"/>
          </a:p>
          <a:p>
            <a:pPr>
              <a:defRPr/>
            </a:pPr>
            <a:endParaRPr lang="en-CA" dirty="0"/>
          </a:p>
          <a:p>
            <a:pPr>
              <a:defRPr/>
            </a:pPr>
            <a:r>
              <a:rPr lang="en-US" dirty="0"/>
              <a:t>For example </a:t>
            </a:r>
            <a:r>
              <a:rPr lang="en-US" b="1" dirty="0"/>
              <a:t>cause-specific mortality rate</a:t>
            </a:r>
            <a:r>
              <a:rPr lang="en-US" dirty="0"/>
              <a:t> is: </a:t>
            </a:r>
            <a:endParaRPr lang="en-CA" dirty="0"/>
          </a:p>
          <a:p>
            <a:pPr marL="0" indent="0">
              <a:buNone/>
            </a:pPr>
            <a:r>
              <a:rPr lang="en-US" dirty="0"/>
              <a:t>=           </a:t>
            </a:r>
            <a:r>
              <a:rPr lang="en-US" u="sng" dirty="0"/>
              <a:t>Number of deaths from a specific disease in one year*</a:t>
            </a:r>
            <a:r>
              <a:rPr lang="en-US" dirty="0"/>
              <a:t>    X 1,000</a:t>
            </a:r>
          </a:p>
          <a:p>
            <a:pPr marL="0" indent="0">
              <a:buNone/>
            </a:pPr>
            <a:r>
              <a:rPr lang="en-US" dirty="0"/>
              <a:t>                Number of persons in the population at midyear</a:t>
            </a:r>
          </a:p>
          <a:p>
            <a:r>
              <a:rPr lang="en-US" dirty="0"/>
              <a:t>Can calculate sex-specific rate, age-specific rate, or any combination of age, sex and cause</a:t>
            </a:r>
          </a:p>
          <a:p>
            <a:pPr marL="274320" lvl="1" indent="0">
              <a:buClr>
                <a:srgbClr val="CCB400"/>
              </a:buClr>
              <a:buNone/>
              <a:defRPr/>
            </a:pPr>
            <a:r>
              <a:rPr lang="en-US" dirty="0">
                <a:solidFill>
                  <a:srgbClr val="646B86"/>
                </a:solidFill>
              </a:rPr>
              <a:t>*Does not have to be one year, but this is what is typically done. Also, the population at risk doesn’t have to be midyear and could be taken from a census point instead.</a:t>
            </a:r>
          </a:p>
          <a:p>
            <a:endParaRPr lang="en-US" dirty="0"/>
          </a:p>
        </p:txBody>
      </p:sp>
    </p:spTree>
    <p:extLst>
      <p:ext uri="{BB962C8B-B14F-4D97-AF65-F5344CB8AC3E}">
        <p14:creationId xmlns:p14="http://schemas.microsoft.com/office/powerpoint/2010/main" val="135917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018A-70B2-4983-B93C-615D2D680306}"/>
              </a:ext>
            </a:extLst>
          </p:cNvPr>
          <p:cNvSpPr>
            <a:spLocks noGrp="1"/>
          </p:cNvSpPr>
          <p:nvPr>
            <p:ph type="title"/>
          </p:nvPr>
        </p:nvSpPr>
        <p:spPr/>
        <p:txBody>
          <a:bodyPr>
            <a:normAutofit fontScale="90000"/>
          </a:bodyPr>
          <a:lstStyle/>
          <a:p>
            <a:br>
              <a:rPr lang="en-US" b="1" u="sng" dirty="0"/>
            </a:br>
            <a:br>
              <a:rPr lang="en-US" b="1" u="sng" dirty="0"/>
            </a:br>
            <a:br>
              <a:rPr lang="en-US" b="1" u="sng" dirty="0"/>
            </a:br>
            <a:br>
              <a:rPr lang="en-US" b="1" u="sng" dirty="0"/>
            </a:br>
            <a:br>
              <a:rPr lang="en-US" b="1" u="sng" dirty="0"/>
            </a:br>
            <a:r>
              <a:rPr lang="en-US" b="1" u="sng" dirty="0"/>
              <a:t>Case- fatality rate</a:t>
            </a:r>
            <a:br>
              <a:rPr lang="en-US" dirty="0"/>
            </a:br>
            <a:endParaRPr lang="en-US" dirty="0"/>
          </a:p>
        </p:txBody>
      </p:sp>
      <p:sp>
        <p:nvSpPr>
          <p:cNvPr id="3" name="Content Placeholder 2">
            <a:extLst>
              <a:ext uri="{FF2B5EF4-FFF2-40B4-BE49-F238E27FC236}">
                <a16:creationId xmlns:a16="http://schemas.microsoft.com/office/drawing/2014/main" id="{AB6A8721-DE0F-4D9B-8741-FB0CB3A02F8E}"/>
              </a:ext>
            </a:extLst>
          </p:cNvPr>
          <p:cNvSpPr>
            <a:spLocks noGrp="1"/>
          </p:cNvSpPr>
          <p:nvPr>
            <p:ph sz="quarter" idx="1"/>
          </p:nvPr>
        </p:nvSpPr>
        <p:spPr/>
        <p:txBody>
          <a:bodyPr/>
          <a:lstStyle/>
          <a:p>
            <a:endParaRPr lang="en-US" dirty="0"/>
          </a:p>
          <a:p>
            <a:r>
              <a:rPr lang="en-US" dirty="0"/>
              <a:t>Case- fatality rate describes what percentage of people diagnosed as having a certain disease die within a certain time after diagnosis.</a:t>
            </a:r>
          </a:p>
          <a:p>
            <a:endParaRPr lang="en-US" dirty="0"/>
          </a:p>
          <a:p>
            <a:pPr marL="0" indent="0">
              <a:buNone/>
            </a:pPr>
            <a:r>
              <a:rPr lang="en-US" dirty="0"/>
              <a:t>         No. of individuals dying during a specified period</a:t>
            </a:r>
          </a:p>
          <a:p>
            <a:r>
              <a:rPr lang="en-US" dirty="0"/>
              <a:t> =  </a:t>
            </a:r>
            <a:r>
              <a:rPr lang="en-US" u="sng" dirty="0"/>
              <a:t>       of time after disease onset or diagnosis                 </a:t>
            </a:r>
            <a:r>
              <a:rPr lang="en-US" dirty="0"/>
              <a:t>     X 100</a:t>
            </a:r>
          </a:p>
          <a:p>
            <a:pPr marL="0" indent="0">
              <a:buNone/>
            </a:pPr>
            <a:r>
              <a:rPr lang="en-US" dirty="0"/>
              <a:t>               No. of individuals with the specified disease</a:t>
            </a:r>
          </a:p>
          <a:p>
            <a:endParaRPr lang="en-US" dirty="0"/>
          </a:p>
          <a:p>
            <a:endParaRPr lang="en-US" dirty="0"/>
          </a:p>
        </p:txBody>
      </p:sp>
    </p:spTree>
    <p:extLst>
      <p:ext uri="{BB962C8B-B14F-4D97-AF65-F5344CB8AC3E}">
        <p14:creationId xmlns:p14="http://schemas.microsoft.com/office/powerpoint/2010/main" val="66600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B32E-F9CA-4423-9C65-BF52A373FB1B}"/>
              </a:ext>
            </a:extLst>
          </p:cNvPr>
          <p:cNvSpPr>
            <a:spLocks noGrp="1"/>
          </p:cNvSpPr>
          <p:nvPr>
            <p:ph type="title"/>
          </p:nvPr>
        </p:nvSpPr>
        <p:spPr/>
        <p:txBody>
          <a:bodyPr/>
          <a:lstStyle/>
          <a:p>
            <a:r>
              <a:rPr lang="en-US" dirty="0"/>
              <a:t>Example question</a:t>
            </a:r>
          </a:p>
        </p:txBody>
      </p:sp>
      <p:sp>
        <p:nvSpPr>
          <p:cNvPr id="3" name="Content Placeholder 2">
            <a:extLst>
              <a:ext uri="{FF2B5EF4-FFF2-40B4-BE49-F238E27FC236}">
                <a16:creationId xmlns:a16="http://schemas.microsoft.com/office/drawing/2014/main" id="{212D004E-8AC3-4DE4-ADB9-88FCD4138246}"/>
              </a:ext>
            </a:extLst>
          </p:cNvPr>
          <p:cNvSpPr>
            <a:spLocks noGrp="1"/>
          </p:cNvSpPr>
          <p:nvPr>
            <p:ph sz="quarter" idx="1"/>
          </p:nvPr>
        </p:nvSpPr>
        <p:spPr/>
        <p:txBody>
          <a:bodyPr/>
          <a:lstStyle/>
          <a:p>
            <a:r>
              <a:rPr lang="en-US" dirty="0"/>
              <a:t> In a European country with a population of 7.5 million people, 83,000 deaths occurred during the year ending December 31, 2003. These included 34,000 deaths from lung cancer in 100,000 people who were sick with lung cancer.</a:t>
            </a:r>
          </a:p>
          <a:p>
            <a:endParaRPr lang="en-US" dirty="0"/>
          </a:p>
          <a:p>
            <a:pPr lvl="1"/>
            <a:r>
              <a:rPr lang="en-US" dirty="0"/>
              <a:t>What is the cause-specific mortality rate from lung cancer in 2003?</a:t>
            </a:r>
          </a:p>
          <a:p>
            <a:pPr lvl="1"/>
            <a:endParaRPr lang="en-US" dirty="0"/>
          </a:p>
          <a:p>
            <a:pPr lvl="1"/>
            <a:r>
              <a:rPr lang="en-US" dirty="0"/>
              <a:t>What is the case-fatality rate from lung cancer in 2003?</a:t>
            </a:r>
          </a:p>
          <a:p>
            <a:pPr lvl="1"/>
            <a:endParaRPr lang="en-US" dirty="0"/>
          </a:p>
          <a:p>
            <a:pPr lvl="1"/>
            <a:endParaRPr lang="en-US" dirty="0"/>
          </a:p>
          <a:p>
            <a:endParaRPr lang="en-US" dirty="0"/>
          </a:p>
        </p:txBody>
      </p:sp>
    </p:spTree>
    <p:extLst>
      <p:ext uri="{BB962C8B-B14F-4D97-AF65-F5344CB8AC3E}">
        <p14:creationId xmlns:p14="http://schemas.microsoft.com/office/powerpoint/2010/main" val="39749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67F5-A8C2-4E0F-8537-6022B6876B33}"/>
              </a:ext>
            </a:extLst>
          </p:cNvPr>
          <p:cNvSpPr>
            <a:spLocks noGrp="1"/>
          </p:cNvSpPr>
          <p:nvPr>
            <p:ph type="title"/>
          </p:nvPr>
        </p:nvSpPr>
        <p:spPr/>
        <p:txBody>
          <a:bodyPr/>
          <a:lstStyle/>
          <a:p>
            <a:r>
              <a:rPr lang="en-US" dirty="0"/>
              <a:t>Example question</a:t>
            </a:r>
          </a:p>
        </p:txBody>
      </p:sp>
      <p:sp>
        <p:nvSpPr>
          <p:cNvPr id="3" name="Content Placeholder 2">
            <a:extLst>
              <a:ext uri="{FF2B5EF4-FFF2-40B4-BE49-F238E27FC236}">
                <a16:creationId xmlns:a16="http://schemas.microsoft.com/office/drawing/2014/main" id="{38277B1F-DAE1-44C0-B1A5-BB15586B79F3}"/>
              </a:ext>
            </a:extLst>
          </p:cNvPr>
          <p:cNvSpPr>
            <a:spLocks noGrp="1"/>
          </p:cNvSpPr>
          <p:nvPr>
            <p:ph sz="quarter" idx="1"/>
          </p:nvPr>
        </p:nvSpPr>
        <p:spPr/>
        <p:txBody>
          <a:bodyPr/>
          <a:lstStyle/>
          <a:p>
            <a:pPr lvl="1"/>
            <a:r>
              <a:rPr lang="en-US" sz="2400" dirty="0"/>
              <a:t>What is the cause-specific mortality rate from lung cancer in 2003?</a:t>
            </a:r>
          </a:p>
          <a:p>
            <a:endParaRPr lang="en-US" sz="2400" dirty="0"/>
          </a:p>
          <a:p>
            <a:pPr lvl="1"/>
            <a:r>
              <a:rPr lang="en-US" sz="2400" i="1" dirty="0"/>
              <a:t>The cause-specific mortality rate from lung cancer in 2003 was: </a:t>
            </a:r>
            <a:endParaRPr lang="en-US" sz="2400" dirty="0"/>
          </a:p>
          <a:p>
            <a:pPr lvl="1"/>
            <a:r>
              <a:rPr lang="en-US" sz="2400" i="1" dirty="0"/>
              <a:t>CSR=34,000 / 7,500,000 x 1,000 = 4.5/1,000</a:t>
            </a:r>
          </a:p>
          <a:p>
            <a:pPr lvl="1"/>
            <a:endParaRPr lang="en-US" sz="2400" dirty="0"/>
          </a:p>
          <a:p>
            <a:pPr lvl="1"/>
            <a:r>
              <a:rPr lang="en-US" sz="2400" b="1" dirty="0"/>
              <a:t>Final statement: </a:t>
            </a:r>
            <a:r>
              <a:rPr lang="en-US" sz="2400" dirty="0"/>
              <a:t>The lung cancer rate in the European population in 2003 was 4.5 per 1000 living individuals</a:t>
            </a:r>
          </a:p>
          <a:p>
            <a:pPr marL="0" indent="0">
              <a:buNone/>
            </a:pPr>
            <a:r>
              <a:rPr lang="en-US" b="1" dirty="0"/>
              <a:t> </a:t>
            </a:r>
          </a:p>
          <a:p>
            <a:endParaRPr lang="en-US" dirty="0"/>
          </a:p>
        </p:txBody>
      </p:sp>
    </p:spTree>
    <p:extLst>
      <p:ext uri="{BB962C8B-B14F-4D97-AF65-F5344CB8AC3E}">
        <p14:creationId xmlns:p14="http://schemas.microsoft.com/office/powerpoint/2010/main" val="72302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8A06-E5A1-4F99-8652-E0953D14B263}"/>
              </a:ext>
            </a:extLst>
          </p:cNvPr>
          <p:cNvSpPr>
            <a:spLocks noGrp="1"/>
          </p:cNvSpPr>
          <p:nvPr>
            <p:ph type="title"/>
          </p:nvPr>
        </p:nvSpPr>
        <p:spPr/>
        <p:txBody>
          <a:bodyPr/>
          <a:lstStyle/>
          <a:p>
            <a:r>
              <a:rPr lang="en-US" dirty="0"/>
              <a:t>Example question</a:t>
            </a:r>
          </a:p>
        </p:txBody>
      </p:sp>
      <p:sp>
        <p:nvSpPr>
          <p:cNvPr id="3" name="Content Placeholder 2">
            <a:extLst>
              <a:ext uri="{FF2B5EF4-FFF2-40B4-BE49-F238E27FC236}">
                <a16:creationId xmlns:a16="http://schemas.microsoft.com/office/drawing/2014/main" id="{C1678EAA-1FE3-4F3B-AF2D-E1F3BF17D514}"/>
              </a:ext>
            </a:extLst>
          </p:cNvPr>
          <p:cNvSpPr>
            <a:spLocks noGrp="1"/>
          </p:cNvSpPr>
          <p:nvPr>
            <p:ph sz="quarter" idx="1"/>
          </p:nvPr>
        </p:nvSpPr>
        <p:spPr/>
        <p:txBody>
          <a:bodyPr>
            <a:normAutofit/>
          </a:bodyPr>
          <a:lstStyle/>
          <a:p>
            <a:pPr lvl="1"/>
            <a:r>
              <a:rPr lang="en-US" sz="2400" dirty="0"/>
              <a:t>What is the case-fatality rate from lung cancer in 2003?</a:t>
            </a:r>
          </a:p>
          <a:p>
            <a:pPr lvl="1"/>
            <a:endParaRPr lang="en-US" sz="2400" i="1" dirty="0"/>
          </a:p>
          <a:p>
            <a:pPr lvl="1"/>
            <a:r>
              <a:rPr lang="en-US" sz="2400" i="1" dirty="0"/>
              <a:t>The case-fatality rate from lung cancer in 2003 was:</a:t>
            </a:r>
            <a:endParaRPr lang="en-US" sz="2400" dirty="0"/>
          </a:p>
          <a:p>
            <a:pPr lvl="1"/>
            <a:r>
              <a:rPr lang="en-US" sz="2400" i="1" dirty="0"/>
              <a:t>CFR=34,000 / 100,000 x 100 = 34%</a:t>
            </a:r>
          </a:p>
          <a:p>
            <a:pPr lvl="1"/>
            <a:endParaRPr lang="en-US" sz="2400" dirty="0"/>
          </a:p>
          <a:p>
            <a:pPr lvl="1"/>
            <a:r>
              <a:rPr lang="en-US" sz="2400" b="1" dirty="0"/>
              <a:t>Final statement</a:t>
            </a:r>
            <a:r>
              <a:rPr lang="en-US" sz="2400" dirty="0"/>
              <a:t>: The CFR in the European population from lung in 2003 was 34 percent.</a:t>
            </a:r>
          </a:p>
        </p:txBody>
      </p:sp>
    </p:spTree>
    <p:extLst>
      <p:ext uri="{BB962C8B-B14F-4D97-AF65-F5344CB8AC3E}">
        <p14:creationId xmlns:p14="http://schemas.microsoft.com/office/powerpoint/2010/main" val="26981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1013" y="3752849"/>
            <a:ext cx="3290887" cy="2452687"/>
          </a:xfrm>
        </p:spPr>
        <p:txBody>
          <a:bodyPr anchor="ctr">
            <a:normAutofit/>
          </a:bodyPr>
          <a:lstStyle/>
          <a:p>
            <a:r>
              <a:rPr lang="en-CA" sz="3600" b="1" dirty="0">
                <a:latin typeface="Georgia" panose="02040502050405020303" pitchFamily="18" charset="0"/>
                <a:cs typeface="Times New Roman" panose="02020603050405020304" pitchFamily="18" charset="0"/>
              </a:rPr>
              <a:t>Demography</a:t>
            </a:r>
          </a:p>
        </p:txBody>
      </p:sp>
      <p:pic>
        <p:nvPicPr>
          <p:cNvPr id="4" name="Picture 2" descr="cystic 2"/>
          <p:cNvPicPr>
            <a:picLocks noChangeAspect="1" noChangeArrowheads="1"/>
          </p:cNvPicPr>
          <p:nvPr/>
        </p:nvPicPr>
        <p:blipFill rotWithShape="1">
          <a:blip r:embed="rId2" cstate="print"/>
          <a:srcRect r="4" b="50162"/>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3" name="Content Placeholder 2"/>
          <p:cNvSpPr>
            <a:spLocks noGrp="1"/>
          </p:cNvSpPr>
          <p:nvPr>
            <p:ph sz="quarter" idx="1"/>
          </p:nvPr>
        </p:nvSpPr>
        <p:spPr>
          <a:xfrm>
            <a:off x="4223982" y="3752850"/>
            <a:ext cx="7485413" cy="2452687"/>
          </a:xfrm>
        </p:spPr>
        <p:txBody>
          <a:bodyPr anchor="ctr">
            <a:normAutofit/>
          </a:bodyPr>
          <a:lstStyle/>
          <a:p>
            <a:r>
              <a:rPr lang="en-US" sz="2400" b="1" dirty="0">
                <a:latin typeface="Georgia" panose="02040502050405020303" pitchFamily="18" charset="0"/>
                <a:cs typeface="Times New Roman" panose="02020603050405020304" pitchFamily="18" charset="0"/>
              </a:rPr>
              <a:t>The systematic study of populations, including their size, composition, and distribution and the causes and consequences  (fertility, mortality, and migration) of change in those factors</a:t>
            </a:r>
          </a:p>
          <a:p>
            <a:endParaRPr lang="en-CA" sz="1800" dirty="0"/>
          </a:p>
        </p:txBody>
      </p:sp>
    </p:spTree>
    <p:extLst>
      <p:ext uri="{BB962C8B-B14F-4D97-AF65-F5344CB8AC3E}">
        <p14:creationId xmlns:p14="http://schemas.microsoft.com/office/powerpoint/2010/main" val="222823539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1">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1031</Words>
  <Application>Microsoft Office PowerPoint</Application>
  <PresentationFormat>Widescreen</PresentationFormat>
  <Paragraphs>141</Paragraphs>
  <Slides>17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Calibri Light</vt:lpstr>
      <vt:lpstr>Cambria Math</vt:lpstr>
      <vt:lpstr>Georgia</vt:lpstr>
      <vt:lpstr>Wingdings</vt:lpstr>
      <vt:lpstr>Wingdings 2</vt:lpstr>
      <vt:lpstr>Office Theme</vt:lpstr>
      <vt:lpstr>Civic</vt:lpstr>
      <vt:lpstr>Rates &amp; other measures of disease</vt:lpstr>
      <vt:lpstr>morbidity</vt:lpstr>
      <vt:lpstr>Death rates</vt:lpstr>
      <vt:lpstr>Specific mortality rates</vt:lpstr>
      <vt:lpstr>     Case- fatality rate </vt:lpstr>
      <vt:lpstr>Example question</vt:lpstr>
      <vt:lpstr>Example question</vt:lpstr>
      <vt:lpstr>Example question</vt:lpstr>
      <vt:lpstr>Demography</vt:lpstr>
      <vt:lpstr>Why is demography important for the study of disease?</vt:lpstr>
      <vt:lpstr>Age structure</vt:lpstr>
      <vt:lpstr>  Demographic science aids in understanding the spread and fatality rates of COVID-19 (Dowd et al., 2020) </vt:lpstr>
      <vt:lpstr>PowerPoint Presentation</vt:lpstr>
      <vt:lpstr>Crisis Mortality</vt:lpstr>
      <vt:lpstr> Crisis mortality </vt:lpstr>
      <vt:lpstr>Crisis mortality: Crisis index</vt:lpstr>
      <vt:lpstr>Crisis Index: Cholera in Gibraltar 1865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 and Basic disease rates </dc:title>
  <dc:creator>admin</dc:creator>
  <cp:lastModifiedBy>admin</cp:lastModifiedBy>
  <cp:revision>29</cp:revision>
  <dcterms:created xsi:type="dcterms:W3CDTF">2020-05-14T01:22:32Z</dcterms:created>
  <dcterms:modified xsi:type="dcterms:W3CDTF">2020-05-14T22:50:52Z</dcterms:modified>
</cp:coreProperties>
</file>