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370" r:id="rId3"/>
    <p:sldId id="372" r:id="rId4"/>
    <p:sldId id="369" r:id="rId5"/>
    <p:sldId id="371" r:id="rId6"/>
    <p:sldId id="311" r:id="rId7"/>
    <p:sldId id="318" r:id="rId8"/>
    <p:sldId id="319" r:id="rId9"/>
    <p:sldId id="320" r:id="rId10"/>
    <p:sldId id="373" r:id="rId11"/>
    <p:sldId id="321" r:id="rId12"/>
    <p:sldId id="339" r:id="rId13"/>
    <p:sldId id="340" r:id="rId14"/>
    <p:sldId id="341" r:id="rId15"/>
    <p:sldId id="316" r:id="rId16"/>
    <p:sldId id="342" r:id="rId17"/>
    <p:sldId id="322" r:id="rId18"/>
    <p:sldId id="353" r:id="rId19"/>
    <p:sldId id="336" r:id="rId20"/>
    <p:sldId id="354" r:id="rId21"/>
    <p:sldId id="355" r:id="rId22"/>
    <p:sldId id="356" r:id="rId23"/>
    <p:sldId id="366" r:id="rId24"/>
    <p:sldId id="375" r:id="rId25"/>
    <p:sldId id="376" r:id="rId26"/>
    <p:sldId id="357" r:id="rId27"/>
    <p:sldId id="358" r:id="rId28"/>
    <p:sldId id="300" r:id="rId29"/>
    <p:sldId id="359" r:id="rId30"/>
    <p:sldId id="360" r:id="rId31"/>
    <p:sldId id="361" r:id="rId32"/>
    <p:sldId id="362" r:id="rId33"/>
    <p:sldId id="363" r:id="rId34"/>
    <p:sldId id="365" r:id="rId35"/>
    <p:sldId id="374"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53C7"/>
    <a:srgbClr val="06A1C6"/>
    <a:srgbClr val="1087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p:cViewPr varScale="1">
        <p:scale>
          <a:sx n="75" d="100"/>
          <a:sy n="75" d="100"/>
        </p:scale>
        <p:origin x="1032"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6B499D-03B8-45F3-9387-114947A57A96}" type="datetimeFigureOut">
              <a:rPr lang="en-CA" smtClean="0"/>
              <a:pPr/>
              <a:t>2020-05-14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A853DB-D415-4961-8CFC-DE6694383835}" type="slidenum">
              <a:rPr lang="en-CA" smtClean="0"/>
              <a:pPr/>
              <a:t>‹#›</a:t>
            </a:fld>
            <a:endParaRPr lang="en-CA"/>
          </a:p>
        </p:txBody>
      </p:sp>
    </p:spTree>
    <p:extLst>
      <p:ext uri="{BB962C8B-B14F-4D97-AF65-F5344CB8AC3E}">
        <p14:creationId xmlns:p14="http://schemas.microsoft.com/office/powerpoint/2010/main" val="2345586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A853DB-D415-4961-8CFC-DE6694383835}" type="slidenum">
              <a:rPr lang="en-CA" smtClean="0"/>
              <a:pPr/>
              <a:t>2</a:t>
            </a:fld>
            <a:endParaRPr lang="en-CA"/>
          </a:p>
        </p:txBody>
      </p:sp>
    </p:spTree>
    <p:extLst>
      <p:ext uri="{BB962C8B-B14F-4D97-AF65-F5344CB8AC3E}">
        <p14:creationId xmlns:p14="http://schemas.microsoft.com/office/powerpoint/2010/main" val="1746326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A853DB-D415-4961-8CFC-DE6694383835}" type="slidenum">
              <a:rPr lang="en-CA" smtClean="0"/>
              <a:pPr/>
              <a:t>22</a:t>
            </a:fld>
            <a:endParaRPr lang="en-CA"/>
          </a:p>
        </p:txBody>
      </p:sp>
    </p:spTree>
    <p:extLst>
      <p:ext uri="{BB962C8B-B14F-4D97-AF65-F5344CB8AC3E}">
        <p14:creationId xmlns:p14="http://schemas.microsoft.com/office/powerpoint/2010/main" val="3561431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A853DB-D415-4961-8CFC-DE6694383835}" type="slidenum">
              <a:rPr lang="en-CA" smtClean="0"/>
              <a:pPr/>
              <a:t>23</a:t>
            </a:fld>
            <a:endParaRPr lang="en-CA"/>
          </a:p>
        </p:txBody>
      </p:sp>
    </p:spTree>
    <p:extLst>
      <p:ext uri="{BB962C8B-B14F-4D97-AF65-F5344CB8AC3E}">
        <p14:creationId xmlns:p14="http://schemas.microsoft.com/office/powerpoint/2010/main" val="3151758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A853DB-D415-4961-8CFC-DE6694383835}" type="slidenum">
              <a:rPr lang="en-CA" smtClean="0"/>
              <a:pPr/>
              <a:t>24</a:t>
            </a:fld>
            <a:endParaRPr lang="en-CA"/>
          </a:p>
        </p:txBody>
      </p:sp>
    </p:spTree>
    <p:extLst>
      <p:ext uri="{BB962C8B-B14F-4D97-AF65-F5344CB8AC3E}">
        <p14:creationId xmlns:p14="http://schemas.microsoft.com/office/powerpoint/2010/main" val="2598470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A853DB-D415-4961-8CFC-DE6694383835}" type="slidenum">
              <a:rPr lang="en-CA" smtClean="0"/>
              <a:pPr/>
              <a:t>26</a:t>
            </a:fld>
            <a:endParaRPr lang="en-CA"/>
          </a:p>
        </p:txBody>
      </p:sp>
    </p:spTree>
    <p:extLst>
      <p:ext uri="{BB962C8B-B14F-4D97-AF65-F5344CB8AC3E}">
        <p14:creationId xmlns:p14="http://schemas.microsoft.com/office/powerpoint/2010/main" val="3828343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a:p>
        </p:txBody>
      </p:sp>
      <p:sp>
        <p:nvSpPr>
          <p:cNvPr id="4" name="Slide Number Placeholder 3"/>
          <p:cNvSpPr>
            <a:spLocks noGrp="1"/>
          </p:cNvSpPr>
          <p:nvPr>
            <p:ph type="sldNum" sz="quarter" idx="10"/>
          </p:nvPr>
        </p:nvSpPr>
        <p:spPr/>
        <p:txBody>
          <a:bodyPr/>
          <a:lstStyle/>
          <a:p>
            <a:fld id="{C6074690-7256-4BB9-AC0F-97AEAE8CDEC2}" type="slidenum">
              <a:rPr lang="en-US" smtClean="0"/>
              <a:t>28</a:t>
            </a:fld>
            <a:endParaRPr lang="en-US"/>
          </a:p>
        </p:txBody>
      </p:sp>
    </p:spTree>
    <p:extLst>
      <p:ext uri="{BB962C8B-B14F-4D97-AF65-F5344CB8AC3E}">
        <p14:creationId xmlns:p14="http://schemas.microsoft.com/office/powerpoint/2010/main" val="3429334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A853DB-D415-4961-8CFC-DE6694383835}" type="slidenum">
              <a:rPr lang="en-CA" smtClean="0"/>
              <a:pPr/>
              <a:t>33</a:t>
            </a:fld>
            <a:endParaRPr lang="en-CA"/>
          </a:p>
        </p:txBody>
      </p:sp>
    </p:spTree>
    <p:extLst>
      <p:ext uri="{BB962C8B-B14F-4D97-AF65-F5344CB8AC3E}">
        <p14:creationId xmlns:p14="http://schemas.microsoft.com/office/powerpoint/2010/main" val="1098983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A853DB-D415-4961-8CFC-DE6694383835}" type="slidenum">
              <a:rPr lang="en-CA" smtClean="0"/>
              <a:pPr/>
              <a:t>3</a:t>
            </a:fld>
            <a:endParaRPr lang="en-CA"/>
          </a:p>
        </p:txBody>
      </p:sp>
    </p:spTree>
    <p:extLst>
      <p:ext uri="{BB962C8B-B14F-4D97-AF65-F5344CB8AC3E}">
        <p14:creationId xmlns:p14="http://schemas.microsoft.com/office/powerpoint/2010/main" val="120544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A853DB-D415-4961-8CFC-DE6694383835}" type="slidenum">
              <a:rPr lang="en-CA" smtClean="0"/>
              <a:pPr/>
              <a:t>4</a:t>
            </a:fld>
            <a:endParaRPr lang="en-CA"/>
          </a:p>
        </p:txBody>
      </p:sp>
    </p:spTree>
    <p:extLst>
      <p:ext uri="{BB962C8B-B14F-4D97-AF65-F5344CB8AC3E}">
        <p14:creationId xmlns:p14="http://schemas.microsoft.com/office/powerpoint/2010/main" val="1063615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A853DB-D415-4961-8CFC-DE6694383835}" type="slidenum">
              <a:rPr lang="en-CA" smtClean="0"/>
              <a:pPr/>
              <a:t>5</a:t>
            </a:fld>
            <a:endParaRPr lang="en-CA"/>
          </a:p>
        </p:txBody>
      </p:sp>
    </p:spTree>
    <p:extLst>
      <p:ext uri="{BB962C8B-B14F-4D97-AF65-F5344CB8AC3E}">
        <p14:creationId xmlns:p14="http://schemas.microsoft.com/office/powerpoint/2010/main" val="869264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A853DB-D415-4961-8CFC-DE6694383835}" type="slidenum">
              <a:rPr lang="en-CA" smtClean="0"/>
              <a:pPr/>
              <a:t>6</a:t>
            </a:fld>
            <a:endParaRPr lang="en-CA"/>
          </a:p>
        </p:txBody>
      </p:sp>
    </p:spTree>
    <p:extLst>
      <p:ext uri="{BB962C8B-B14F-4D97-AF65-F5344CB8AC3E}">
        <p14:creationId xmlns:p14="http://schemas.microsoft.com/office/powerpoint/2010/main" val="1440671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A853DB-D415-4961-8CFC-DE6694383835}" type="slidenum">
              <a:rPr lang="en-CA" smtClean="0"/>
              <a:pPr/>
              <a:t>7</a:t>
            </a:fld>
            <a:endParaRPr lang="en-CA"/>
          </a:p>
        </p:txBody>
      </p:sp>
    </p:spTree>
    <p:extLst>
      <p:ext uri="{BB962C8B-B14F-4D97-AF65-F5344CB8AC3E}">
        <p14:creationId xmlns:p14="http://schemas.microsoft.com/office/powerpoint/2010/main" val="2731114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A853DB-D415-4961-8CFC-DE6694383835}" type="slidenum">
              <a:rPr lang="en-CA" smtClean="0"/>
              <a:pPr/>
              <a:t>9</a:t>
            </a:fld>
            <a:endParaRPr lang="en-CA"/>
          </a:p>
        </p:txBody>
      </p:sp>
    </p:spTree>
    <p:extLst>
      <p:ext uri="{BB962C8B-B14F-4D97-AF65-F5344CB8AC3E}">
        <p14:creationId xmlns:p14="http://schemas.microsoft.com/office/powerpoint/2010/main" val="2710596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A853DB-D415-4961-8CFC-DE6694383835}" type="slidenum">
              <a:rPr lang="en-CA" smtClean="0"/>
              <a:pPr/>
              <a:t>10</a:t>
            </a:fld>
            <a:endParaRPr lang="en-CA"/>
          </a:p>
        </p:txBody>
      </p:sp>
    </p:spTree>
    <p:extLst>
      <p:ext uri="{BB962C8B-B14F-4D97-AF65-F5344CB8AC3E}">
        <p14:creationId xmlns:p14="http://schemas.microsoft.com/office/powerpoint/2010/main" val="2806325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A853DB-D415-4961-8CFC-DE6694383835}" type="slidenum">
              <a:rPr lang="en-CA" smtClean="0"/>
              <a:pPr/>
              <a:t>13</a:t>
            </a:fld>
            <a:endParaRPr lang="en-CA"/>
          </a:p>
        </p:txBody>
      </p:sp>
    </p:spTree>
    <p:extLst>
      <p:ext uri="{BB962C8B-B14F-4D97-AF65-F5344CB8AC3E}">
        <p14:creationId xmlns:p14="http://schemas.microsoft.com/office/powerpoint/2010/main" val="3059960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6E04C26C-0F24-4416-A7CE-23DE7D4F3236}" type="datetimeFigureOut">
              <a:rPr lang="en-CA" smtClean="0"/>
              <a:pPr/>
              <a:t>2020-05-14</a:t>
            </a:fld>
            <a:endParaRPr lang="en-CA"/>
          </a:p>
        </p:txBody>
      </p:sp>
      <p:sp>
        <p:nvSpPr>
          <p:cNvPr id="17" name="Footer Placeholder 16"/>
          <p:cNvSpPr>
            <a:spLocks noGrp="1"/>
          </p:cNvSpPr>
          <p:nvPr>
            <p:ph type="ftr" sz="quarter" idx="11"/>
          </p:nvPr>
        </p:nvSpPr>
        <p:spPr/>
        <p:txBody>
          <a:bodyPr/>
          <a:lstStyle/>
          <a:p>
            <a:endParaRPr lang="en-CA"/>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6FC79FA-3AE9-4475-AAE3-D49A59A23CDF}" type="slidenum">
              <a:rPr lang="en-CA" smtClean="0"/>
              <a:pPr/>
              <a:t>‹#›</a:t>
            </a:fld>
            <a:endParaRPr lang="en-CA"/>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E04C26C-0F24-4416-A7CE-23DE7D4F3236}" type="datetimeFigureOut">
              <a:rPr lang="en-CA" smtClean="0"/>
              <a:pPr/>
              <a:t>2020-05-14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6FC79FA-3AE9-4475-AAE3-D49A59A23CDF}" type="slidenum">
              <a:rPr lang="en-CA" smtClean="0"/>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A6FC79FA-3AE9-4475-AAE3-D49A59A23CDF}" type="slidenum">
              <a:rPr lang="en-CA" smtClean="0"/>
              <a:pPr/>
              <a:t>‹#›</a:t>
            </a:fld>
            <a:endParaRPr lang="en-CA"/>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E04C26C-0F24-4416-A7CE-23DE7D4F3236}" type="datetimeFigureOut">
              <a:rPr lang="en-CA" smtClean="0"/>
              <a:pPr/>
              <a:t>2020-05-14</a:t>
            </a:fld>
            <a:endParaRPr lang="en-CA"/>
          </a:p>
        </p:txBody>
      </p:sp>
      <p:sp>
        <p:nvSpPr>
          <p:cNvPr id="5" name="Footer Placeholder 4"/>
          <p:cNvSpPr>
            <a:spLocks noGrp="1"/>
          </p:cNvSpPr>
          <p:nvPr>
            <p:ph type="ftr" sz="quarter" idx="11"/>
          </p:nvPr>
        </p:nvSpPr>
        <p:spPr/>
        <p:txBody>
          <a:bodyPr/>
          <a:lstStyle/>
          <a:p>
            <a:endParaRPr lang="en-CA"/>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6E04C26C-0F24-4416-A7CE-23DE7D4F3236}" type="datetimeFigureOut">
              <a:rPr lang="en-CA" smtClean="0"/>
              <a:pPr/>
              <a:t>2020-05-14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4361688" y="1026372"/>
            <a:ext cx="457200" cy="441325"/>
          </a:xfrm>
        </p:spPr>
        <p:txBody>
          <a:bodyPr/>
          <a:lstStyle/>
          <a:p>
            <a:fld id="{A6FC79FA-3AE9-4475-AAE3-D49A59A23CDF}" type="slidenum">
              <a:rPr lang="en-CA" smtClean="0"/>
              <a:pPr/>
              <a:t>‹#›</a:t>
            </a:fld>
            <a:endParaRPr lang="en-CA"/>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CA"/>
          </a:p>
        </p:txBody>
      </p:sp>
      <p:sp>
        <p:nvSpPr>
          <p:cNvPr id="4" name="Date Placeholder 3"/>
          <p:cNvSpPr>
            <a:spLocks noGrp="1"/>
          </p:cNvSpPr>
          <p:nvPr>
            <p:ph type="dt" sz="half" idx="10"/>
          </p:nvPr>
        </p:nvSpPr>
        <p:spPr/>
        <p:txBody>
          <a:bodyPr/>
          <a:lstStyle/>
          <a:p>
            <a:fld id="{6E04C26C-0F24-4416-A7CE-23DE7D4F3236}" type="datetimeFigureOut">
              <a:rPr lang="en-CA" smtClean="0"/>
              <a:pPr/>
              <a:t>2020-05-14</a:t>
            </a:fld>
            <a:endParaRPr lang="en-CA"/>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6FC79FA-3AE9-4475-AAE3-D49A59A23CDF}" type="slidenum">
              <a:rPr lang="en-CA" smtClean="0"/>
              <a:pPr/>
              <a:t>‹#›</a:t>
            </a:fld>
            <a:endParaRPr lang="en-CA"/>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6E04C26C-0F24-4416-A7CE-23DE7D4F3236}" type="datetimeFigureOut">
              <a:rPr lang="en-CA" smtClean="0"/>
              <a:pPr/>
              <a:t>2020-05-14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6FC79FA-3AE9-4475-AAE3-D49A59A23CDF}" type="slidenum">
              <a:rPr lang="en-CA" smtClean="0"/>
              <a:pPr/>
              <a:t>‹#›</a:t>
            </a:fld>
            <a:endParaRPr lang="en-CA"/>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6E04C26C-0F24-4416-A7CE-23DE7D4F3236}" type="datetimeFigureOut">
              <a:rPr lang="en-CA" smtClean="0"/>
              <a:pPr/>
              <a:t>2020-05-14</a:t>
            </a:fld>
            <a:endParaRPr lang="en-CA"/>
          </a:p>
        </p:txBody>
      </p:sp>
      <p:sp>
        <p:nvSpPr>
          <p:cNvPr id="8" name="Footer Placeholder 7"/>
          <p:cNvSpPr>
            <a:spLocks noGrp="1"/>
          </p:cNvSpPr>
          <p:nvPr>
            <p:ph type="ftr" sz="quarter" idx="11"/>
          </p:nvPr>
        </p:nvSpPr>
        <p:spPr>
          <a:xfrm>
            <a:off x="304800" y="6409944"/>
            <a:ext cx="3581400" cy="365760"/>
          </a:xfrm>
        </p:spPr>
        <p:txBody>
          <a:bodyPr/>
          <a:lstStyle/>
          <a:p>
            <a:endParaRPr lang="en-CA"/>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A6FC79FA-3AE9-4475-AAE3-D49A59A23CDF}" type="slidenum">
              <a:rPr lang="en-CA" smtClean="0"/>
              <a:pPr/>
              <a:t>‹#›</a:t>
            </a:fld>
            <a:endParaRPr lang="en-CA"/>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E04C26C-0F24-4416-A7CE-23DE7D4F3236}" type="datetimeFigureOut">
              <a:rPr lang="en-CA" smtClean="0"/>
              <a:pPr/>
              <a:t>2020-05-14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4343400" y="1036020"/>
            <a:ext cx="457200" cy="441325"/>
          </a:xfrm>
        </p:spPr>
        <p:txBody>
          <a:bodyPr/>
          <a:lstStyle/>
          <a:p>
            <a:fld id="{A6FC79FA-3AE9-4475-AAE3-D49A59A23CDF}"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6E04C26C-0F24-4416-A7CE-23DE7D4F3236}" type="datetimeFigureOut">
              <a:rPr lang="en-CA" smtClean="0"/>
              <a:pPr/>
              <a:t>2020-05-14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A6FC79FA-3AE9-4475-AAE3-D49A59A23CDF}"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A6FC79FA-3AE9-4475-AAE3-D49A59A23CDF}" type="slidenum">
              <a:rPr lang="en-CA" smtClean="0"/>
              <a:pPr/>
              <a:t>‹#›</a:t>
            </a:fld>
            <a:endParaRPr lang="en-CA"/>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6E04C26C-0F24-4416-A7CE-23DE7D4F3236}" type="datetimeFigureOut">
              <a:rPr lang="en-CA" smtClean="0"/>
              <a:pPr/>
              <a:t>2020-05-14</a:t>
            </a:fld>
            <a:endParaRPr lang="en-CA"/>
          </a:p>
        </p:txBody>
      </p:sp>
      <p:sp>
        <p:nvSpPr>
          <p:cNvPr id="6" name="Footer Placeholder 5"/>
          <p:cNvSpPr>
            <a:spLocks noGrp="1"/>
          </p:cNvSpPr>
          <p:nvPr>
            <p:ph type="ftr" sz="quarter" idx="11"/>
          </p:nvPr>
        </p:nvSpPr>
        <p:spPr>
          <a:xfrm>
            <a:off x="301752" y="6410848"/>
            <a:ext cx="3383280" cy="365760"/>
          </a:xfrm>
        </p:spPr>
        <p:txBody>
          <a:bodyPr/>
          <a:lstStyle/>
          <a:p>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A6FC79FA-3AE9-4475-AAE3-D49A59A23CDF}" type="slidenum">
              <a:rPr lang="en-CA" smtClean="0"/>
              <a:pPr/>
              <a:t>‹#›</a:t>
            </a:fld>
            <a:endParaRPr lang="en-CA"/>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6E04C26C-0F24-4416-A7CE-23DE7D4F3236}" type="datetimeFigureOut">
              <a:rPr lang="en-CA" smtClean="0"/>
              <a:pPr/>
              <a:t>2020-05-14</a:t>
            </a:fld>
            <a:endParaRPr lang="en-CA"/>
          </a:p>
        </p:txBody>
      </p:sp>
      <p:sp>
        <p:nvSpPr>
          <p:cNvPr id="6" name="Footer Placeholder 5"/>
          <p:cNvSpPr>
            <a:spLocks noGrp="1"/>
          </p:cNvSpPr>
          <p:nvPr>
            <p:ph type="ftr" sz="quarter" idx="11"/>
          </p:nvPr>
        </p:nvSpPr>
        <p:spPr>
          <a:xfrm>
            <a:off x="301752" y="6410848"/>
            <a:ext cx="3584448" cy="365760"/>
          </a:xfrm>
        </p:spPr>
        <p:txBody>
          <a:bodyPr/>
          <a:lstStyle/>
          <a:p>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E04C26C-0F24-4416-A7CE-23DE7D4F3236}" type="datetimeFigureOut">
              <a:rPr lang="en-CA" smtClean="0"/>
              <a:pPr/>
              <a:t>2020-05-14</a:t>
            </a:fld>
            <a:endParaRPr lang="en-CA"/>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CA"/>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A6FC79FA-3AE9-4475-AAE3-D49A59A23CDF}" type="slidenum">
              <a:rPr lang="en-CA" smtClean="0"/>
              <a:pPr/>
              <a:t>‹#›</a:t>
            </a:fld>
            <a:endParaRPr lang="en-CA"/>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globalnews.ca/news/6644915/un-no-pandemic-coronaviru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sciencedirect.com/topics/medicine-and-dentistry/endemic-disease"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CA" dirty="0"/>
              <a:t>ANTH298:Pandemics past and present</a:t>
            </a:r>
          </a:p>
        </p:txBody>
      </p:sp>
      <p:sp>
        <p:nvSpPr>
          <p:cNvPr id="2" name="Title 1"/>
          <p:cNvSpPr>
            <a:spLocks noGrp="1"/>
          </p:cNvSpPr>
          <p:nvPr>
            <p:ph type="ctrTitle"/>
          </p:nvPr>
        </p:nvSpPr>
        <p:spPr/>
        <p:txBody>
          <a:bodyPr/>
          <a:lstStyle/>
          <a:p>
            <a:r>
              <a:rPr lang="en-CA" dirty="0"/>
              <a:t>Disease Basics: fluidity of terms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3FC70-7DD4-41CA-A22C-AD8CA5AAF0F7}"/>
              </a:ext>
            </a:extLst>
          </p:cNvPr>
          <p:cNvSpPr>
            <a:spLocks noGrp="1"/>
          </p:cNvSpPr>
          <p:nvPr>
            <p:ph type="title"/>
          </p:nvPr>
        </p:nvSpPr>
        <p:spPr/>
        <p:txBody>
          <a:bodyPr/>
          <a:lstStyle/>
          <a:p>
            <a:r>
              <a:rPr lang="en-US" dirty="0"/>
              <a:t>Pandemic</a:t>
            </a:r>
          </a:p>
        </p:txBody>
      </p:sp>
      <p:sp>
        <p:nvSpPr>
          <p:cNvPr id="3" name="Content Placeholder 2">
            <a:extLst>
              <a:ext uri="{FF2B5EF4-FFF2-40B4-BE49-F238E27FC236}">
                <a16:creationId xmlns:a16="http://schemas.microsoft.com/office/drawing/2014/main" id="{AAC8C325-F626-4106-8C6C-BFAEB993F7F4}"/>
              </a:ext>
            </a:extLst>
          </p:cNvPr>
          <p:cNvSpPr>
            <a:spLocks noGrp="1"/>
          </p:cNvSpPr>
          <p:nvPr>
            <p:ph sz="quarter" idx="1"/>
          </p:nvPr>
        </p:nvSpPr>
        <p:spPr/>
        <p:txBody>
          <a:bodyPr>
            <a:normAutofit fontScale="92500" lnSpcReduction="20000"/>
          </a:bodyPr>
          <a:lstStyle/>
          <a:p>
            <a:r>
              <a:rPr lang="en-US" dirty="0"/>
              <a:t>“All people” see: </a:t>
            </a:r>
            <a:r>
              <a:rPr lang="en-US" dirty="0">
                <a:hlinkClick r:id="rId3"/>
              </a:rPr>
              <a:t>https://globalnews.ca/news/6644915/un-no-pandemic-coronavirus/</a:t>
            </a:r>
            <a:endParaRPr lang="en-US" dirty="0"/>
          </a:p>
          <a:p>
            <a:r>
              <a:rPr lang="en-US" dirty="0"/>
              <a:t>Disease is prevalent over a whole country or the world</a:t>
            </a:r>
          </a:p>
          <a:p>
            <a:r>
              <a:rPr lang="en-US" dirty="0"/>
              <a:t>Over a wide geographic area and affects an exceptionally high proportion of the population (Merriam-Webster, 2020)</a:t>
            </a:r>
          </a:p>
          <a:p>
            <a:r>
              <a:rPr lang="en-US" dirty="0"/>
              <a:t>Are near-global disease outbreaks</a:t>
            </a:r>
            <a:r>
              <a:rPr lang="en-US" i="1" dirty="0"/>
              <a:t> when multiple countries </a:t>
            </a:r>
            <a:r>
              <a:rPr lang="en-US" dirty="0"/>
              <a:t>across the world are infected.</a:t>
            </a:r>
          </a:p>
          <a:p>
            <a:r>
              <a:rPr lang="en-US" dirty="0"/>
              <a:t>An outbreak of an infectious disease that affects a large proportion of the population </a:t>
            </a:r>
            <a:r>
              <a:rPr lang="en-US" i="1" dirty="0"/>
              <a:t>in multiple countries </a:t>
            </a:r>
            <a:r>
              <a:rPr lang="en-US" dirty="0"/>
              <a:t>or worldwide</a:t>
            </a:r>
          </a:p>
          <a:p>
            <a:pPr lvl="1"/>
            <a:r>
              <a:rPr lang="en-US" dirty="0"/>
              <a:t>Pandemics arise from epidemics</a:t>
            </a:r>
          </a:p>
        </p:txBody>
      </p:sp>
      <p:pic>
        <p:nvPicPr>
          <p:cNvPr id="4" name="Picture 3">
            <a:extLst>
              <a:ext uri="{FF2B5EF4-FFF2-40B4-BE49-F238E27FC236}">
                <a16:creationId xmlns:a16="http://schemas.microsoft.com/office/drawing/2014/main" id="{DFDFBEFF-4D6C-4FD2-8F62-43920520307F}"/>
              </a:ext>
            </a:extLst>
          </p:cNvPr>
          <p:cNvPicPr>
            <a:picLocks noChangeAspect="1"/>
          </p:cNvPicPr>
          <p:nvPr/>
        </p:nvPicPr>
        <p:blipFill>
          <a:blip r:embed="rId4"/>
          <a:stretch>
            <a:fillRect/>
          </a:stretch>
        </p:blipFill>
        <p:spPr>
          <a:xfrm>
            <a:off x="5004048" y="5330952"/>
            <a:ext cx="2448272" cy="1378300"/>
          </a:xfrm>
          <a:prstGeom prst="rect">
            <a:avLst/>
          </a:prstGeom>
        </p:spPr>
      </p:pic>
    </p:spTree>
    <p:extLst>
      <p:ext uri="{BB962C8B-B14F-4D97-AF65-F5344CB8AC3E}">
        <p14:creationId xmlns:p14="http://schemas.microsoft.com/office/powerpoint/2010/main" val="1169109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Archaeo</a:t>
            </a:r>
            <a:r>
              <a:rPr lang="en-US" dirty="0"/>
              <a:t>-epidemiology</a:t>
            </a:r>
          </a:p>
        </p:txBody>
      </p:sp>
      <p:sp>
        <p:nvSpPr>
          <p:cNvPr id="3" name="Content Placeholder 2"/>
          <p:cNvSpPr>
            <a:spLocks noGrp="1"/>
          </p:cNvSpPr>
          <p:nvPr>
            <p:ph sz="quarter" idx="1"/>
          </p:nvPr>
        </p:nvSpPr>
        <p:spPr/>
        <p:txBody>
          <a:bodyPr>
            <a:normAutofit lnSpcReduction="10000"/>
          </a:bodyPr>
          <a:lstStyle/>
          <a:p>
            <a:r>
              <a:rPr lang="en-US" dirty="0"/>
              <a:t>The method of studying historical epidemics of infectious disease, discerns the pattern in the waves of cases and deaths. These findings, in turn, help researchers of contemporary epidemics to address public health concerns with counter measures such as effective vaccinations</a:t>
            </a:r>
          </a:p>
          <a:p>
            <a:r>
              <a:rPr lang="en-US" dirty="0"/>
              <a:t>Great epidemics have appeal as “defining moments” or flashpoints, through inducing periods of terrible stress, by which aspects of a community’s social, medical and sanitary structure are brilliantly revealed </a:t>
            </a:r>
          </a:p>
        </p:txBody>
      </p:sp>
    </p:spTree>
    <p:extLst>
      <p:ext uri="{BB962C8B-B14F-4D97-AF65-F5344CB8AC3E}">
        <p14:creationId xmlns:p14="http://schemas.microsoft.com/office/powerpoint/2010/main" val="515674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140" y="332656"/>
            <a:ext cx="8534400" cy="758952"/>
          </a:xfrm>
        </p:spPr>
        <p:txBody>
          <a:bodyPr>
            <a:normAutofit fontScale="90000"/>
          </a:bodyPr>
          <a:lstStyle/>
          <a:p>
            <a:br>
              <a:rPr lang="en-CA" dirty="0"/>
            </a:br>
            <a:br>
              <a:rPr lang="en-CA" dirty="0"/>
            </a:br>
            <a:r>
              <a:rPr lang="en-CA" dirty="0"/>
              <a:t>Harvesting Effect</a:t>
            </a:r>
            <a:br>
              <a:rPr lang="en-CA" dirty="0"/>
            </a:br>
            <a:r>
              <a:rPr lang="en-CA" dirty="0"/>
              <a:t>or short-term mortality displacement</a:t>
            </a:r>
          </a:p>
        </p:txBody>
      </p:sp>
      <p:sp>
        <p:nvSpPr>
          <p:cNvPr id="3" name="Content Placeholder 2"/>
          <p:cNvSpPr>
            <a:spLocks noGrp="1"/>
          </p:cNvSpPr>
          <p:nvPr>
            <p:ph idx="1"/>
          </p:nvPr>
        </p:nvSpPr>
        <p:spPr/>
        <p:txBody>
          <a:bodyPr>
            <a:normAutofit/>
          </a:bodyPr>
          <a:lstStyle/>
          <a:p>
            <a:r>
              <a:rPr lang="en-CA" dirty="0"/>
              <a:t>occurs when there is a heightened, temporary, mortality rate in those with health complications because of underlying health problems, especially cardio-respiratory diseases and among the elderly or increased vulnerability associated with lower socioeconomic status   (</a:t>
            </a:r>
            <a:r>
              <a:rPr lang="en-CA" dirty="0" err="1"/>
              <a:t>Dominici</a:t>
            </a:r>
            <a:r>
              <a:rPr lang="en-CA" dirty="0"/>
              <a:t> </a:t>
            </a:r>
            <a:r>
              <a:rPr lang="da-DK" dirty="0"/>
              <a:t>et al., 2003; Nobetti et al., 2000).</a:t>
            </a:r>
            <a:endParaRPr lang="en-CA" dirty="0"/>
          </a:p>
        </p:txBody>
      </p:sp>
    </p:spTree>
    <p:extLst>
      <p:ext uri="{BB962C8B-B14F-4D97-AF65-F5344CB8AC3E}">
        <p14:creationId xmlns:p14="http://schemas.microsoft.com/office/powerpoint/2010/main" val="3555214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Harvesting - </a:t>
            </a:r>
            <a:r>
              <a:rPr lang="en-CA" sz="2700" dirty="0"/>
              <a:t>Traditional Examples</a:t>
            </a:r>
          </a:p>
        </p:txBody>
      </p:sp>
      <p:sp>
        <p:nvSpPr>
          <p:cNvPr id="3" name="Content Placeholder 2"/>
          <p:cNvSpPr>
            <a:spLocks noGrp="1"/>
          </p:cNvSpPr>
          <p:nvPr>
            <p:ph idx="1"/>
          </p:nvPr>
        </p:nvSpPr>
        <p:spPr/>
        <p:txBody>
          <a:bodyPr>
            <a:normAutofit/>
          </a:bodyPr>
          <a:lstStyle/>
          <a:p>
            <a:r>
              <a:rPr lang="en-CA" dirty="0"/>
              <a:t>the aftermath of mortality experiences following outbreaks of respiratory disease among older individuals when preceded by heat waves, or episodes of air pollution and epidemics (Smith, 2003; </a:t>
            </a:r>
            <a:r>
              <a:rPr lang="en-CA" dirty="0" err="1"/>
              <a:t>Toulemon</a:t>
            </a:r>
            <a:r>
              <a:rPr lang="en-CA" dirty="0"/>
              <a:t> and Barbieri, 2008 )</a:t>
            </a:r>
          </a:p>
          <a:p>
            <a:r>
              <a:rPr lang="en-CA" dirty="0"/>
              <a:t>Period of temporary enhanced survivorship can last weeks and months because the frail and weak have been removed</a:t>
            </a:r>
          </a:p>
        </p:txBody>
      </p:sp>
    </p:spTree>
    <p:extLst>
      <p:ext uri="{BB962C8B-B14F-4D97-AF65-F5344CB8AC3E}">
        <p14:creationId xmlns:p14="http://schemas.microsoft.com/office/powerpoint/2010/main" val="346971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virus"/>
          <p:cNvPicPr>
            <a:picLocks noGrp="1" noChangeAspect="1" noChangeArrowheads="1"/>
          </p:cNvPicPr>
          <p:nvPr>
            <p:ph idx="1"/>
          </p:nvPr>
        </p:nvPicPr>
        <p:blipFill>
          <a:blip r:embed="rId2" cstate="print"/>
          <a:srcRect/>
          <a:stretch>
            <a:fillRect/>
          </a:stretch>
        </p:blipFill>
        <p:spPr bwMode="auto">
          <a:xfrm>
            <a:off x="3864769" y="3129559"/>
            <a:ext cx="1414463" cy="1250156"/>
          </a:xfrm>
          <a:prstGeom prst="rect">
            <a:avLst/>
          </a:prstGeom>
          <a:noFill/>
          <a:ln w="9525">
            <a:noFill/>
            <a:miter lim="800000"/>
            <a:headEnd/>
            <a:tailEnd/>
          </a:ln>
        </p:spPr>
      </p:pic>
      <p:pic>
        <p:nvPicPr>
          <p:cNvPr id="21509" name="Picture 5"/>
          <p:cNvPicPr>
            <a:picLocks noChangeAspect="1" noChangeArrowheads="1"/>
          </p:cNvPicPr>
          <p:nvPr/>
        </p:nvPicPr>
        <p:blipFill>
          <a:blip r:embed="rId3" cstate="print"/>
          <a:srcRect/>
          <a:stretch>
            <a:fillRect/>
          </a:stretch>
        </p:blipFill>
        <p:spPr bwMode="auto">
          <a:xfrm>
            <a:off x="1143000" y="857250"/>
            <a:ext cx="5395713" cy="5056026"/>
          </a:xfrm>
          <a:prstGeom prst="rect">
            <a:avLst/>
          </a:prstGeom>
          <a:noFill/>
          <a:ln w="9525">
            <a:noFill/>
            <a:miter lim="800000"/>
            <a:headEnd/>
            <a:tailEnd/>
          </a:ln>
          <a:effectLst/>
        </p:spPr>
      </p:pic>
      <p:cxnSp>
        <p:nvCxnSpPr>
          <p:cNvPr id="8" name="Straight Arrow Connector 7"/>
          <p:cNvCxnSpPr/>
          <p:nvPr/>
        </p:nvCxnSpPr>
        <p:spPr>
          <a:xfrm flipH="1">
            <a:off x="3977934" y="4023066"/>
            <a:ext cx="2754306" cy="32403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flipH="1">
            <a:off x="6624228" y="2510899"/>
            <a:ext cx="1188132" cy="2793072"/>
          </a:xfrm>
          <a:prstGeom prst="rect">
            <a:avLst/>
          </a:prstGeom>
        </p:spPr>
        <p:txBody>
          <a:bodyPr wrap="square">
            <a:spAutoFit/>
          </a:bodyPr>
          <a:lstStyle/>
          <a:p>
            <a:r>
              <a:rPr lang="en-CA" sz="1350" dirty="0"/>
              <a:t>1951</a:t>
            </a:r>
          </a:p>
          <a:p>
            <a:r>
              <a:rPr lang="en-CA" sz="1350" dirty="0"/>
              <a:t>the dramatic</a:t>
            </a:r>
          </a:p>
          <a:p>
            <a:r>
              <a:rPr lang="en-CA" sz="1350" dirty="0"/>
              <a:t>increase in the death rate among the aged, </a:t>
            </a:r>
          </a:p>
          <a:p>
            <a:endParaRPr lang="en-CA" sz="1350" dirty="0"/>
          </a:p>
          <a:p>
            <a:r>
              <a:rPr lang="en-CA" sz="1350" dirty="0"/>
              <a:t>followed</a:t>
            </a:r>
          </a:p>
          <a:p>
            <a:r>
              <a:rPr lang="en-CA" sz="1350" dirty="0"/>
              <a:t>by an immediate decline in mortality in March.</a:t>
            </a:r>
          </a:p>
        </p:txBody>
      </p:sp>
      <p:cxnSp>
        <p:nvCxnSpPr>
          <p:cNvPr id="12" name="Straight Arrow Connector 11"/>
          <p:cNvCxnSpPr/>
          <p:nvPr/>
        </p:nvCxnSpPr>
        <p:spPr>
          <a:xfrm flipH="1" flipV="1">
            <a:off x="3977934" y="998730"/>
            <a:ext cx="2700300" cy="205222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624228" y="1538791"/>
            <a:ext cx="1489463" cy="715581"/>
          </a:xfrm>
          <a:prstGeom prst="rect">
            <a:avLst/>
          </a:prstGeom>
          <a:noFill/>
          <a:ln>
            <a:solidFill>
              <a:srgbClr val="0070C0"/>
            </a:solidFill>
          </a:ln>
        </p:spPr>
        <p:txBody>
          <a:bodyPr wrap="square" rtlCol="0">
            <a:spAutoFit/>
          </a:bodyPr>
          <a:lstStyle/>
          <a:p>
            <a:pPr algn="ctr"/>
            <a:r>
              <a:rPr lang="en-CA" sz="1350" b="1" dirty="0">
                <a:solidFill>
                  <a:srgbClr val="00B0F0"/>
                </a:solidFill>
              </a:rPr>
              <a:t>INFLUENZA</a:t>
            </a:r>
          </a:p>
          <a:p>
            <a:pPr algn="ctr"/>
            <a:r>
              <a:rPr lang="en-CA" sz="1350" b="1" dirty="0">
                <a:solidFill>
                  <a:srgbClr val="00B0F0"/>
                </a:solidFill>
              </a:rPr>
              <a:t>&amp; </a:t>
            </a:r>
            <a:br>
              <a:rPr lang="en-CA" sz="1350" dirty="0"/>
            </a:br>
            <a:r>
              <a:rPr lang="en-CA" sz="1350" b="1" dirty="0">
                <a:solidFill>
                  <a:srgbClr val="00B0F0"/>
                </a:solidFill>
              </a:rPr>
              <a:t>HARVESTING</a:t>
            </a:r>
          </a:p>
        </p:txBody>
      </p:sp>
      <p:sp>
        <p:nvSpPr>
          <p:cNvPr id="11" name="Rectangle 10"/>
          <p:cNvSpPr/>
          <p:nvPr/>
        </p:nvSpPr>
        <p:spPr>
          <a:xfrm>
            <a:off x="3653898" y="5265204"/>
            <a:ext cx="864096" cy="7355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b="1" dirty="0"/>
          </a:p>
        </p:txBody>
      </p:sp>
    </p:spTree>
    <p:extLst>
      <p:ext uri="{BB962C8B-B14F-4D97-AF65-F5344CB8AC3E}">
        <p14:creationId xmlns:p14="http://schemas.microsoft.com/office/powerpoint/2010/main" val="3735463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470" y="332656"/>
            <a:ext cx="8534400" cy="758952"/>
          </a:xfrm>
        </p:spPr>
        <p:txBody>
          <a:bodyPr>
            <a:normAutofit fontScale="90000"/>
          </a:bodyPr>
          <a:lstStyle/>
          <a:p>
            <a:r>
              <a:rPr lang="en-US" dirty="0"/>
              <a:t>How long is the harvesting period? How soon should rebound occur?</a:t>
            </a:r>
          </a:p>
        </p:txBody>
      </p:sp>
      <p:sp>
        <p:nvSpPr>
          <p:cNvPr id="3" name="Content Placeholder 2"/>
          <p:cNvSpPr>
            <a:spLocks noGrp="1"/>
          </p:cNvSpPr>
          <p:nvPr>
            <p:ph idx="1"/>
          </p:nvPr>
        </p:nvSpPr>
        <p:spPr/>
        <p:txBody>
          <a:bodyPr/>
          <a:lstStyle/>
          <a:p>
            <a:r>
              <a:rPr lang="en-US" dirty="0"/>
              <a:t>Limits of healthy period has not been established</a:t>
            </a:r>
          </a:p>
        </p:txBody>
      </p:sp>
      <p:graphicFrame>
        <p:nvGraphicFramePr>
          <p:cNvPr id="4" name="Object 3"/>
          <p:cNvGraphicFramePr>
            <a:graphicFrameLocks/>
          </p:cNvGraphicFramePr>
          <p:nvPr>
            <p:extLst>
              <p:ext uri="{D42A27DB-BD31-4B8C-83A1-F6EECF244321}">
                <p14:modId xmlns:p14="http://schemas.microsoft.com/office/powerpoint/2010/main" val="2960396914"/>
              </p:ext>
            </p:extLst>
          </p:nvPr>
        </p:nvGraphicFramePr>
        <p:xfrm>
          <a:off x="1619672" y="2924944"/>
          <a:ext cx="6165620" cy="3360538"/>
        </p:xfrm>
        <a:graphic>
          <a:graphicData uri="http://schemas.openxmlformats.org/presentationml/2006/ole">
            <mc:AlternateContent xmlns:mc="http://schemas.openxmlformats.org/markup-compatibility/2006">
              <mc:Choice xmlns:v="urn:schemas-microsoft-com:vml" Requires="v">
                <p:oleObj spid="_x0000_s4125" name="Chart" r:id="rId3" imgW="5152791" imgH="3410009" progId="Excel.Chart.8">
                  <p:embed/>
                </p:oleObj>
              </mc:Choice>
              <mc:Fallback>
                <p:oleObj name="Chart" r:id="rId3" imgW="5152791" imgH="3410009"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2924944"/>
                        <a:ext cx="6165620" cy="3360538"/>
                      </a:xfrm>
                      <a:prstGeom prst="rect">
                        <a:avLst/>
                      </a:prstGeom>
                      <a:noFill/>
                    </p:spPr>
                  </p:pic>
                </p:oleObj>
              </mc:Fallback>
            </mc:AlternateContent>
          </a:graphicData>
        </a:graphic>
      </p:graphicFrame>
      <p:sp>
        <p:nvSpPr>
          <p:cNvPr id="5" name="Rectangle 4"/>
          <p:cNvSpPr/>
          <p:nvPr/>
        </p:nvSpPr>
        <p:spPr>
          <a:xfrm>
            <a:off x="1619672" y="2278613"/>
            <a:ext cx="6624736" cy="646331"/>
          </a:xfrm>
          <a:prstGeom prst="rect">
            <a:avLst/>
          </a:prstGeom>
        </p:spPr>
        <p:txBody>
          <a:bodyPr wrap="square">
            <a:spAutoFit/>
          </a:bodyPr>
          <a:lstStyle/>
          <a:p>
            <a:pPr lvl="0" eaLnBrk="0" fontAlgn="base" hangingPunct="0">
              <a:spcBef>
                <a:spcPct val="0"/>
              </a:spcBef>
              <a:spcAft>
                <a:spcPct val="0"/>
              </a:spcAft>
            </a:pPr>
            <a:r>
              <a:rPr lang="en-US" altLang="en-US" b="1" dirty="0" bmk="_Toc471664261">
                <a:latin typeface="Arial" panose="020B0604020202020204" pitchFamily="34" charset="0"/>
                <a:ea typeface="Times New Roman" panose="02020603050405020304" pitchFamily="18" charset="0"/>
              </a:rPr>
              <a:t>Figure 4‑9. Male and Female Tuberculosis Mortality rates: Malta 1911-1949</a:t>
            </a:r>
            <a:endParaRPr lang="en-US" altLang="en-US" sz="3200" dirty="0">
              <a:latin typeface="Arial" panose="020B0604020202020204" pitchFamily="34" charset="0"/>
            </a:endParaRPr>
          </a:p>
        </p:txBody>
      </p:sp>
    </p:spTree>
    <p:extLst>
      <p:ext uri="{BB962C8B-B14F-4D97-AF65-F5344CB8AC3E}">
        <p14:creationId xmlns:p14="http://schemas.microsoft.com/office/powerpoint/2010/main" val="862520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Stress, Gender &amp; Football</a:t>
            </a:r>
          </a:p>
        </p:txBody>
      </p:sp>
      <p:sp>
        <p:nvSpPr>
          <p:cNvPr id="3" name="Content Placeholder 2"/>
          <p:cNvSpPr>
            <a:spLocks noGrp="1"/>
          </p:cNvSpPr>
          <p:nvPr>
            <p:ph idx="1"/>
          </p:nvPr>
        </p:nvSpPr>
        <p:spPr>
          <a:xfrm>
            <a:off x="611560" y="1700808"/>
            <a:ext cx="4068452" cy="4752528"/>
          </a:xfrm>
        </p:spPr>
        <p:txBody>
          <a:bodyPr>
            <a:normAutofit/>
          </a:bodyPr>
          <a:lstStyle/>
          <a:p>
            <a:r>
              <a:rPr lang="en-CA" dirty="0"/>
              <a:t>One study found that males are more vulnerable to increased mortality due to myocardial infarction and stroke on the day of their home team losing a football match.</a:t>
            </a:r>
          </a:p>
          <a:p>
            <a:pPr>
              <a:buNone/>
            </a:pPr>
            <a:r>
              <a:rPr lang="en-CA" dirty="0"/>
              <a:t>		</a:t>
            </a:r>
            <a:r>
              <a:rPr lang="en-CA" sz="1350" dirty="0" err="1"/>
              <a:t>Kirkup</a:t>
            </a:r>
            <a:r>
              <a:rPr lang="en-CA" sz="1350" dirty="0"/>
              <a:t> and Merrick (2003) </a:t>
            </a:r>
          </a:p>
          <a:p>
            <a:endParaRPr lang="en-CA" dirty="0"/>
          </a:p>
        </p:txBody>
      </p:sp>
      <p:pic>
        <p:nvPicPr>
          <p:cNvPr id="47106" name="Picture 2" descr="https://encrypted-tbn3.gstatic.com/images?q=tbn:ANd9GcTHBTfcKoqyEuveMnKFqas1WWRBDhdZTWWx5LJk1wg9gYKj_tcd9A"/>
          <p:cNvPicPr>
            <a:picLocks noChangeAspect="1" noChangeArrowheads="1"/>
          </p:cNvPicPr>
          <p:nvPr/>
        </p:nvPicPr>
        <p:blipFill>
          <a:blip r:embed="rId2" cstate="print"/>
          <a:srcRect/>
          <a:stretch>
            <a:fillRect/>
          </a:stretch>
        </p:blipFill>
        <p:spPr bwMode="auto">
          <a:xfrm>
            <a:off x="4680012" y="1916832"/>
            <a:ext cx="3230724" cy="2156508"/>
          </a:xfrm>
          <a:prstGeom prst="rect">
            <a:avLst/>
          </a:prstGeom>
          <a:noFill/>
        </p:spPr>
      </p:pic>
    </p:spTree>
    <p:extLst>
      <p:ext uri="{BB962C8B-B14F-4D97-AF65-F5344CB8AC3E}">
        <p14:creationId xmlns:p14="http://schemas.microsoft.com/office/powerpoint/2010/main" val="3423566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Consequences of epidemics</a:t>
            </a:r>
          </a:p>
        </p:txBody>
      </p:sp>
      <p:sp>
        <p:nvSpPr>
          <p:cNvPr id="3" name="Content Placeholder 2"/>
          <p:cNvSpPr>
            <a:spLocks noGrp="1"/>
          </p:cNvSpPr>
          <p:nvPr>
            <p:ph sz="quarter" idx="1"/>
          </p:nvPr>
        </p:nvSpPr>
        <p:spPr/>
        <p:txBody>
          <a:bodyPr>
            <a:normAutofit/>
          </a:bodyPr>
          <a:lstStyle/>
          <a:p>
            <a:r>
              <a:rPr lang="en-US" dirty="0"/>
              <a:t>Can also elicit the deep-seated characters of community identity where the best and the worst human qualities are exposed, either through deeds of public and private charity or acts that ostracize minority groups or the powerless</a:t>
            </a:r>
          </a:p>
          <a:p>
            <a:pPr lvl="1"/>
            <a:r>
              <a:rPr lang="en-US" dirty="0"/>
              <a:t>Power relationships invariably surface as the majority controls, silences and casts blame upon the powerless or minorities</a:t>
            </a:r>
          </a:p>
          <a:p>
            <a:pPr lvl="1"/>
            <a:r>
              <a:rPr lang="en-US" dirty="0"/>
              <a:t>institutions implement costly and widespread reform to the sanitary and social infrastructure as well as bringing about changes in the very perception and treatment of the society’s underprivileged.</a:t>
            </a:r>
          </a:p>
          <a:p>
            <a:endParaRPr lang="en-US" dirty="0"/>
          </a:p>
        </p:txBody>
      </p:sp>
    </p:spTree>
    <p:extLst>
      <p:ext uri="{BB962C8B-B14F-4D97-AF65-F5344CB8AC3E}">
        <p14:creationId xmlns:p14="http://schemas.microsoft.com/office/powerpoint/2010/main" val="66778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accent3"/>
                </a:solidFill>
              </a:rPr>
              <a:t>Why Study Epidemics</a:t>
            </a:r>
            <a:endParaRPr lang="en-US" dirty="0">
              <a:solidFill>
                <a:schemeClr val="accent3"/>
              </a:solidFill>
            </a:endParaRPr>
          </a:p>
        </p:txBody>
      </p:sp>
      <p:sp>
        <p:nvSpPr>
          <p:cNvPr id="3" name="Content Placeholder 2"/>
          <p:cNvSpPr>
            <a:spLocks noGrp="1"/>
          </p:cNvSpPr>
          <p:nvPr>
            <p:ph sz="quarter" idx="1"/>
          </p:nvPr>
        </p:nvSpPr>
        <p:spPr/>
        <p:txBody>
          <a:bodyPr/>
          <a:lstStyle/>
          <a:p>
            <a:pPr marL="342900" lvl="0" indent="-342900" fontAlgn="base">
              <a:spcAft>
                <a:spcPct val="0"/>
              </a:spcAft>
              <a:buClr>
                <a:srgbClr val="FFCC00"/>
              </a:buClr>
              <a:buSzPct val="70000"/>
              <a:buFont typeface="Wingdings" panose="05000000000000000000" pitchFamily="2" charset="2"/>
              <a:buChar char="n"/>
              <a:defRPr/>
            </a:pPr>
            <a:r>
              <a:rPr lang="en-CA" sz="3200" b="1" kern="0" dirty="0">
                <a:solidFill>
                  <a:srgbClr val="000514"/>
                </a:solidFill>
                <a:effectLst>
                  <a:outerShdw blurRad="38100" dist="38100" dir="2700000" algn="tl">
                    <a:srgbClr val="C0C0C0"/>
                  </a:outerShdw>
                </a:effectLst>
                <a:latin typeface="Garamond"/>
              </a:rPr>
              <a:t>1. Serve as defining moments or flash points by which a community’s social, medical, and sanitary structure are illuminated</a:t>
            </a:r>
          </a:p>
          <a:p>
            <a:pPr marL="342900" lvl="0" indent="-342900" fontAlgn="base">
              <a:spcAft>
                <a:spcPct val="0"/>
              </a:spcAft>
              <a:buClr>
                <a:srgbClr val="FFCC00"/>
              </a:buClr>
              <a:buSzPct val="70000"/>
              <a:buFont typeface="Wingdings" panose="05000000000000000000" pitchFamily="2" charset="2"/>
              <a:buChar char="n"/>
              <a:defRPr/>
            </a:pPr>
            <a:r>
              <a:rPr lang="en-CA" sz="3200" b="1" kern="0" dirty="0">
                <a:solidFill>
                  <a:srgbClr val="000514"/>
                </a:solidFill>
                <a:effectLst>
                  <a:outerShdw blurRad="38100" dist="38100" dir="2700000" algn="tl">
                    <a:srgbClr val="C0C0C0"/>
                  </a:outerShdw>
                </a:effectLst>
                <a:latin typeface="Garamond"/>
              </a:rPr>
              <a:t>2. Can reveal deep-seated characteristics of community identity</a:t>
            </a:r>
          </a:p>
          <a:p>
            <a:pPr marL="742950" lvl="1" indent="-285750" fontAlgn="base">
              <a:spcAft>
                <a:spcPct val="0"/>
              </a:spcAft>
              <a:buClr>
                <a:srgbClr val="A886E0"/>
              </a:buClr>
              <a:buFont typeface="Wingdings" panose="05000000000000000000" pitchFamily="2" charset="2"/>
              <a:buChar char="n"/>
              <a:defRPr/>
            </a:pPr>
            <a:r>
              <a:rPr lang="en-CA" sz="2800" b="1" kern="0" dirty="0">
                <a:solidFill>
                  <a:srgbClr val="000514"/>
                </a:solidFill>
                <a:effectLst>
                  <a:outerShdw blurRad="38100" dist="38100" dir="2700000" algn="tl">
                    <a:srgbClr val="C0C0C0"/>
                  </a:outerShdw>
                </a:effectLst>
                <a:latin typeface="Garamond"/>
              </a:rPr>
              <a:t>Best and worst features of a society</a:t>
            </a:r>
          </a:p>
          <a:p>
            <a:pPr marL="1143000" lvl="2" fontAlgn="base">
              <a:spcAft>
                <a:spcPct val="0"/>
              </a:spcAft>
              <a:buClr>
                <a:srgbClr val="E5E5FF"/>
              </a:buClr>
              <a:buSzPct val="70000"/>
              <a:buFont typeface="Wingdings" panose="05000000000000000000" pitchFamily="2" charset="2"/>
              <a:buChar char="n"/>
              <a:defRPr/>
            </a:pPr>
            <a:r>
              <a:rPr lang="en-CA" sz="2400" b="1" kern="0" dirty="0">
                <a:solidFill>
                  <a:srgbClr val="000514"/>
                </a:solidFill>
                <a:effectLst>
                  <a:outerShdw blurRad="38100" dist="38100" dir="2700000" algn="tl">
                    <a:srgbClr val="C0C0C0"/>
                  </a:outerShdw>
                </a:effectLst>
                <a:latin typeface="Garamond"/>
              </a:rPr>
              <a:t>Charity versus scapegoating</a:t>
            </a:r>
          </a:p>
          <a:p>
            <a:endParaRPr lang="en-US" dirty="0"/>
          </a:p>
        </p:txBody>
      </p:sp>
    </p:spTree>
    <p:extLst>
      <p:ext uri="{BB962C8B-B14F-4D97-AF65-F5344CB8AC3E}">
        <p14:creationId xmlns:p14="http://schemas.microsoft.com/office/powerpoint/2010/main" val="3815702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study epidemics?</a:t>
            </a:r>
          </a:p>
        </p:txBody>
      </p:sp>
      <p:sp>
        <p:nvSpPr>
          <p:cNvPr id="3" name="Content Placeholder 2"/>
          <p:cNvSpPr>
            <a:spLocks noGrp="1"/>
          </p:cNvSpPr>
          <p:nvPr>
            <p:ph sz="quarter" idx="1"/>
          </p:nvPr>
        </p:nvSpPr>
        <p:spPr>
          <a:xfrm>
            <a:off x="301752" y="1527048"/>
            <a:ext cx="8374704" cy="4998296"/>
          </a:xfrm>
        </p:spPr>
        <p:txBody>
          <a:bodyPr/>
          <a:lstStyle/>
          <a:p>
            <a:pPr marL="257175" lvl="0" indent="-257175" fontAlgn="base">
              <a:lnSpc>
                <a:spcPct val="90000"/>
              </a:lnSpc>
              <a:spcAft>
                <a:spcPct val="0"/>
              </a:spcAft>
              <a:buClr>
                <a:srgbClr val="FFCC00"/>
              </a:buClr>
              <a:buSzPct val="70000"/>
              <a:buFont typeface="Wingdings" panose="05000000000000000000" pitchFamily="2" charset="2"/>
              <a:buChar char="n"/>
              <a:defRPr/>
            </a:pPr>
            <a:r>
              <a:rPr lang="en-CA" sz="2100" b="1" kern="0" dirty="0">
                <a:solidFill>
                  <a:srgbClr val="000514"/>
                </a:solidFill>
                <a:effectLst>
                  <a:outerShdw blurRad="38100" dist="38100" dir="2700000" algn="tl">
                    <a:srgbClr val="C0C0C0"/>
                  </a:outerShdw>
                </a:effectLst>
                <a:latin typeface="Garamond"/>
              </a:rPr>
              <a:t>3. Can provide unique opportunity to assess the actions of the government and/or the ruling class </a:t>
            </a:r>
          </a:p>
          <a:p>
            <a:pPr marL="257175" lvl="0" indent="-257175" fontAlgn="base">
              <a:lnSpc>
                <a:spcPct val="90000"/>
              </a:lnSpc>
              <a:spcAft>
                <a:spcPct val="0"/>
              </a:spcAft>
              <a:buClr>
                <a:srgbClr val="FFCC00"/>
              </a:buClr>
              <a:buSzPct val="70000"/>
              <a:buFont typeface="Wingdings" panose="05000000000000000000" pitchFamily="2" charset="2"/>
              <a:buChar char="n"/>
              <a:defRPr/>
            </a:pPr>
            <a:r>
              <a:rPr lang="en-CA" sz="2100" b="1" kern="0" dirty="0">
                <a:solidFill>
                  <a:srgbClr val="000514"/>
                </a:solidFill>
                <a:effectLst>
                  <a:outerShdw blurRad="38100" dist="38100" dir="2700000" algn="tl">
                    <a:srgbClr val="C0C0C0"/>
                  </a:outerShdw>
                </a:effectLst>
                <a:latin typeface="Garamond"/>
              </a:rPr>
              <a:t>4. Reveal the depth of privilege and poverty in a society and how that leads to health inequalities during an outbreak</a:t>
            </a:r>
          </a:p>
          <a:p>
            <a:pPr marL="257175" lvl="0" indent="-257175" fontAlgn="base">
              <a:lnSpc>
                <a:spcPct val="90000"/>
              </a:lnSpc>
              <a:spcAft>
                <a:spcPct val="0"/>
              </a:spcAft>
              <a:buClr>
                <a:srgbClr val="FFCC00"/>
              </a:buClr>
              <a:buSzPct val="70000"/>
              <a:buFont typeface="Wingdings" panose="05000000000000000000" pitchFamily="2" charset="2"/>
              <a:buChar char="n"/>
              <a:defRPr/>
            </a:pPr>
            <a:r>
              <a:rPr lang="en-CA" sz="2100" b="1" kern="0" dirty="0">
                <a:solidFill>
                  <a:srgbClr val="000514"/>
                </a:solidFill>
                <a:effectLst>
                  <a:outerShdw blurRad="38100" dist="38100" dir="2700000" algn="tl">
                    <a:srgbClr val="C0C0C0"/>
                  </a:outerShdw>
                </a:effectLst>
                <a:latin typeface="Garamond"/>
              </a:rPr>
              <a:t>5. Prepare for future outbreaks</a:t>
            </a:r>
          </a:p>
          <a:p>
            <a:pPr marL="257175" lvl="0" indent="-257175" fontAlgn="base">
              <a:lnSpc>
                <a:spcPct val="90000"/>
              </a:lnSpc>
              <a:spcAft>
                <a:spcPct val="0"/>
              </a:spcAft>
              <a:buClr>
                <a:srgbClr val="FFCC00"/>
              </a:buClr>
              <a:buSzPct val="70000"/>
              <a:buFont typeface="Wingdings" panose="05000000000000000000" pitchFamily="2" charset="2"/>
              <a:buChar char="n"/>
              <a:defRPr/>
            </a:pPr>
            <a:r>
              <a:rPr lang="en-CA" sz="2100" b="1" kern="0" dirty="0">
                <a:solidFill>
                  <a:srgbClr val="000514"/>
                </a:solidFill>
                <a:effectLst>
                  <a:outerShdw blurRad="38100" dist="38100" dir="2700000" algn="tl">
                    <a:srgbClr val="C0C0C0"/>
                  </a:outerShdw>
                </a:effectLst>
                <a:latin typeface="Garamond"/>
              </a:rPr>
              <a:t>6. There is inherent scientific value of the study of a disease itself</a:t>
            </a:r>
          </a:p>
          <a:p>
            <a:pPr marL="257175" lvl="0" indent="-257175" fontAlgn="base">
              <a:lnSpc>
                <a:spcPct val="90000"/>
              </a:lnSpc>
              <a:spcAft>
                <a:spcPct val="0"/>
              </a:spcAft>
              <a:buClr>
                <a:srgbClr val="FFCC00"/>
              </a:buClr>
              <a:buSzPct val="70000"/>
              <a:buFont typeface="Wingdings" panose="05000000000000000000" pitchFamily="2" charset="2"/>
              <a:buChar char="n"/>
              <a:defRPr/>
            </a:pPr>
            <a:r>
              <a:rPr lang="en-CA" sz="2100" b="1" kern="0" dirty="0">
                <a:solidFill>
                  <a:srgbClr val="000514"/>
                </a:solidFill>
                <a:effectLst>
                  <a:outerShdw blurRad="38100" dist="38100" dir="2700000" algn="tl">
                    <a:srgbClr val="C0C0C0"/>
                  </a:outerShdw>
                </a:effectLst>
                <a:latin typeface="Garamond"/>
              </a:rPr>
              <a:t>7. the disease can lead to change</a:t>
            </a:r>
          </a:p>
          <a:p>
            <a:pPr marL="557213" lvl="1" indent="-214313" fontAlgn="base">
              <a:lnSpc>
                <a:spcPct val="90000"/>
              </a:lnSpc>
              <a:spcAft>
                <a:spcPct val="0"/>
              </a:spcAft>
              <a:buClr>
                <a:srgbClr val="A886E0"/>
              </a:buClr>
              <a:buFont typeface="Wingdings" panose="05000000000000000000" pitchFamily="2" charset="2"/>
              <a:buChar char="n"/>
              <a:defRPr/>
            </a:pPr>
            <a:r>
              <a:rPr lang="en-CA" sz="1800" b="1" kern="0" dirty="0">
                <a:solidFill>
                  <a:srgbClr val="000514"/>
                </a:solidFill>
                <a:effectLst>
                  <a:outerShdw blurRad="38100" dist="38100" dir="2700000" algn="tl">
                    <a:srgbClr val="C0C0C0"/>
                  </a:outerShdw>
                </a:effectLst>
                <a:latin typeface="Garamond"/>
              </a:rPr>
              <a:t>Biological/genetic</a:t>
            </a:r>
          </a:p>
          <a:p>
            <a:pPr marL="557213" lvl="1" indent="-214313" fontAlgn="base">
              <a:lnSpc>
                <a:spcPct val="90000"/>
              </a:lnSpc>
              <a:spcAft>
                <a:spcPct val="0"/>
              </a:spcAft>
              <a:buClr>
                <a:srgbClr val="A886E0"/>
              </a:buClr>
              <a:buFont typeface="Wingdings" panose="05000000000000000000" pitchFamily="2" charset="2"/>
              <a:buChar char="n"/>
              <a:defRPr/>
            </a:pPr>
            <a:r>
              <a:rPr lang="en-CA" sz="1800" b="1" kern="0" dirty="0">
                <a:solidFill>
                  <a:srgbClr val="000514"/>
                </a:solidFill>
                <a:effectLst>
                  <a:outerShdw blurRad="38100" dist="38100" dir="2700000" algn="tl">
                    <a:srgbClr val="C0C0C0"/>
                  </a:outerShdw>
                </a:effectLst>
                <a:latin typeface="Garamond"/>
              </a:rPr>
              <a:t>Sanitary reform</a:t>
            </a:r>
          </a:p>
          <a:p>
            <a:endParaRPr lang="en-US" dirty="0"/>
          </a:p>
        </p:txBody>
      </p:sp>
    </p:spTree>
    <p:extLst>
      <p:ext uri="{BB962C8B-B14F-4D97-AF65-F5344CB8AC3E}">
        <p14:creationId xmlns:p14="http://schemas.microsoft.com/office/powerpoint/2010/main" val="94565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614C8-ADC1-483C-B54E-1049EC2C4262}"/>
              </a:ext>
            </a:extLst>
          </p:cNvPr>
          <p:cNvSpPr>
            <a:spLocks noGrp="1"/>
          </p:cNvSpPr>
          <p:nvPr>
            <p:ph type="title"/>
          </p:nvPr>
        </p:nvSpPr>
        <p:spPr/>
        <p:txBody>
          <a:bodyPr/>
          <a:lstStyle/>
          <a:p>
            <a:r>
              <a:rPr lang="en-US" dirty="0"/>
              <a:t>Endemic</a:t>
            </a:r>
          </a:p>
        </p:txBody>
      </p:sp>
      <p:sp>
        <p:nvSpPr>
          <p:cNvPr id="3" name="Content Placeholder 2">
            <a:extLst>
              <a:ext uri="{FF2B5EF4-FFF2-40B4-BE49-F238E27FC236}">
                <a16:creationId xmlns:a16="http://schemas.microsoft.com/office/drawing/2014/main" id="{58FF5D94-1017-4FD2-AE44-BB7C0AA0650B}"/>
              </a:ext>
            </a:extLst>
          </p:cNvPr>
          <p:cNvSpPr>
            <a:spLocks noGrp="1"/>
          </p:cNvSpPr>
          <p:nvPr>
            <p:ph sz="quarter" idx="1"/>
          </p:nvPr>
        </p:nvSpPr>
        <p:spPr/>
        <p:txBody>
          <a:bodyPr/>
          <a:lstStyle/>
          <a:p>
            <a:r>
              <a:rPr lang="en-US" dirty="0"/>
              <a:t>endemic (from Greek </a:t>
            </a:r>
            <a:r>
              <a:rPr lang="en-US" dirty="0" err="1"/>
              <a:t>ἐν</a:t>
            </a:r>
            <a:r>
              <a:rPr lang="en-US" dirty="0"/>
              <a:t> </a:t>
            </a:r>
            <a:r>
              <a:rPr lang="en-US" dirty="0" err="1"/>
              <a:t>en</a:t>
            </a:r>
            <a:r>
              <a:rPr lang="en-US" dirty="0"/>
              <a:t> "in, within" and </a:t>
            </a:r>
            <a:r>
              <a:rPr lang="en-US" dirty="0" err="1"/>
              <a:t>δῆμος</a:t>
            </a:r>
            <a:r>
              <a:rPr lang="en-US" dirty="0"/>
              <a:t> demos "people") in a population when that infection is </a:t>
            </a:r>
            <a:r>
              <a:rPr lang="en-US" i="1" dirty="0"/>
              <a:t>constantly</a:t>
            </a:r>
            <a:r>
              <a:rPr lang="en-US" dirty="0"/>
              <a:t> maintained at a baseline level in a geographic area (Wikipedia)</a:t>
            </a:r>
          </a:p>
          <a:p>
            <a:r>
              <a:rPr lang="en-US" dirty="0"/>
              <a:t>Regularly found among particular people or in a certain area.</a:t>
            </a:r>
          </a:p>
          <a:p>
            <a:pPr marL="0" indent="0">
              <a:buNone/>
            </a:pPr>
            <a:endParaRPr lang="en-US" dirty="0"/>
          </a:p>
        </p:txBody>
      </p:sp>
      <p:pic>
        <p:nvPicPr>
          <p:cNvPr id="5124" name="Picture 4" descr="Endemic Disease - an overview | ScienceDirect Topics">
            <a:extLst>
              <a:ext uri="{FF2B5EF4-FFF2-40B4-BE49-F238E27FC236}">
                <a16:creationId xmlns:a16="http://schemas.microsoft.com/office/drawing/2014/main" id="{7759C371-D9CA-4DEE-BA70-24025A357D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123" y="3834947"/>
            <a:ext cx="3621178" cy="239703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EC16433-D464-4AF8-A5E9-F90A007C4D88}"/>
              </a:ext>
            </a:extLst>
          </p:cNvPr>
          <p:cNvSpPr/>
          <p:nvPr/>
        </p:nvSpPr>
        <p:spPr>
          <a:xfrm>
            <a:off x="1475656" y="6371570"/>
            <a:ext cx="7458117" cy="276999"/>
          </a:xfrm>
          <a:prstGeom prst="rect">
            <a:avLst/>
          </a:prstGeom>
        </p:spPr>
        <p:txBody>
          <a:bodyPr wrap="square">
            <a:spAutoFit/>
          </a:bodyPr>
          <a:lstStyle/>
          <a:p>
            <a:r>
              <a:rPr lang="en-US" sz="1200" dirty="0">
                <a:hlinkClick r:id="rId4"/>
              </a:rPr>
              <a:t>https://www.sciencedirect.com/topics/medicine-and-dentistry/endemic-disease</a:t>
            </a:r>
            <a:endParaRPr lang="en-US" sz="1200" dirty="0"/>
          </a:p>
        </p:txBody>
      </p:sp>
    </p:spTree>
    <p:extLst>
      <p:ext uri="{BB962C8B-B14F-4D97-AF65-F5344CB8AC3E}">
        <p14:creationId xmlns:p14="http://schemas.microsoft.com/office/powerpoint/2010/main" val="247929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3600" b="1" dirty="0">
                <a:solidFill>
                  <a:srgbClr val="000514"/>
                </a:solidFill>
                <a:effectLst>
                  <a:outerShdw blurRad="38100" dist="38100" dir="2700000" algn="tl">
                    <a:srgbClr val="C0C0C0"/>
                  </a:outerShdw>
                </a:effectLst>
              </a:rPr>
            </a:br>
            <a:r>
              <a:rPr lang="en-CA" sz="2700" b="1" dirty="0">
                <a:solidFill>
                  <a:srgbClr val="000514"/>
                </a:solidFill>
                <a:effectLst>
                  <a:outerShdw blurRad="38100" dist="38100" dir="2700000" algn="tl">
                    <a:srgbClr val="C0C0C0"/>
                  </a:outerShdw>
                </a:effectLst>
              </a:rPr>
              <a:t>Understanding unique phenomena in relation to general processes</a:t>
            </a:r>
            <a:endParaRPr lang="en-US" sz="2700" dirty="0"/>
          </a:p>
        </p:txBody>
      </p:sp>
      <p:sp>
        <p:nvSpPr>
          <p:cNvPr id="3" name="Content Placeholder 2"/>
          <p:cNvSpPr>
            <a:spLocks noGrp="1"/>
          </p:cNvSpPr>
          <p:nvPr>
            <p:ph sz="quarter" idx="1"/>
          </p:nvPr>
        </p:nvSpPr>
        <p:spPr/>
        <p:txBody>
          <a:bodyPr/>
          <a:lstStyle/>
          <a:p>
            <a:r>
              <a:rPr lang="en-CA" sz="2800" dirty="0">
                <a:solidFill>
                  <a:srgbClr val="000514"/>
                </a:solidFill>
                <a:effectLst>
                  <a:outerShdw blurRad="38100" dist="38100" dir="2700000" algn="tl">
                    <a:srgbClr val="C0C0C0"/>
                  </a:outerShdw>
                </a:effectLst>
              </a:rPr>
              <a:t>As in populations, no two forests are the same, yet they share important features and processes in common relevant to understanding their genesis, longevity and degradation or decline</a:t>
            </a:r>
            <a:endParaRPr lang="en-US" sz="2800" dirty="0">
              <a:solidFill>
                <a:srgbClr val="000514"/>
              </a:solidFill>
              <a:effectLst>
                <a:outerShdw blurRad="38100" dist="38100" dir="2700000" algn="tl">
                  <a:srgbClr val="C0C0C0"/>
                </a:outerShdw>
              </a:effectLst>
            </a:endParaRPr>
          </a:p>
          <a:p>
            <a:endParaRPr lang="en-US" dirty="0"/>
          </a:p>
        </p:txBody>
      </p:sp>
    </p:spTree>
    <p:extLst>
      <p:ext uri="{BB962C8B-B14F-4D97-AF65-F5344CB8AC3E}">
        <p14:creationId xmlns:p14="http://schemas.microsoft.com/office/powerpoint/2010/main" val="1719518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solidFill>
              </a:rPr>
              <a:t>Some Generalizations about Epidemics </a:t>
            </a:r>
          </a:p>
        </p:txBody>
      </p:sp>
      <p:sp>
        <p:nvSpPr>
          <p:cNvPr id="3" name="Content Placeholder 2"/>
          <p:cNvSpPr>
            <a:spLocks noGrp="1"/>
          </p:cNvSpPr>
          <p:nvPr>
            <p:ph sz="quarter" idx="1"/>
          </p:nvPr>
        </p:nvSpPr>
        <p:spPr/>
        <p:txBody>
          <a:bodyPr/>
          <a:lstStyle/>
          <a:p>
            <a:pPr marL="342900" lvl="0" indent="-342900" fontAlgn="base">
              <a:spcAft>
                <a:spcPct val="0"/>
              </a:spcAft>
              <a:buClr>
                <a:srgbClr val="FFCC00"/>
              </a:buClr>
              <a:buSzPct val="70000"/>
              <a:buFont typeface="Wingdings" panose="05000000000000000000" pitchFamily="2" charset="2"/>
              <a:buChar char="n"/>
              <a:defRPr/>
            </a:pPr>
            <a:r>
              <a:rPr lang="en-US" sz="2800" b="1" kern="0" dirty="0">
                <a:solidFill>
                  <a:srgbClr val="000514"/>
                </a:solidFill>
                <a:effectLst>
                  <a:outerShdw blurRad="38100" dist="38100" dir="2700000" algn="tl">
                    <a:srgbClr val="C0C0C0"/>
                  </a:outerShdw>
                </a:effectLst>
                <a:latin typeface="Garamond"/>
              </a:rPr>
              <a:t>Based on part on the work of Fox, D.M. (1989) The History of Responses to Epidemic Disease in the U.S. in the 18</a:t>
            </a:r>
            <a:r>
              <a:rPr lang="en-US" sz="2800" b="1" kern="0" baseline="30000" dirty="0">
                <a:solidFill>
                  <a:srgbClr val="000514"/>
                </a:solidFill>
                <a:effectLst>
                  <a:outerShdw blurRad="38100" dist="38100" dir="2700000" algn="tl">
                    <a:srgbClr val="C0C0C0"/>
                  </a:outerShdw>
                </a:effectLst>
                <a:latin typeface="Garamond"/>
              </a:rPr>
              <a:t>th</a:t>
            </a:r>
            <a:r>
              <a:rPr lang="en-US" sz="2800" b="1" kern="0" dirty="0">
                <a:solidFill>
                  <a:srgbClr val="000514"/>
                </a:solidFill>
                <a:effectLst>
                  <a:outerShdw blurRad="38100" dist="38100" dir="2700000" algn="tl">
                    <a:srgbClr val="C0C0C0"/>
                  </a:outerShdw>
                </a:effectLst>
                <a:latin typeface="Garamond"/>
              </a:rPr>
              <a:t> century. The Mount Sinai Journal of Medicine 56: 223-229</a:t>
            </a:r>
          </a:p>
          <a:p>
            <a:pPr marL="342900" lvl="0" indent="-342900" fontAlgn="base">
              <a:spcAft>
                <a:spcPct val="0"/>
              </a:spcAft>
              <a:buClr>
                <a:srgbClr val="FFCC00"/>
              </a:buClr>
              <a:buSzPct val="70000"/>
              <a:buFont typeface="Wingdings" panose="05000000000000000000" pitchFamily="2" charset="2"/>
              <a:buChar char="n"/>
              <a:defRPr/>
            </a:pPr>
            <a:endParaRPr lang="en-US" sz="2800" b="1" kern="0" dirty="0">
              <a:solidFill>
                <a:srgbClr val="000514"/>
              </a:solidFill>
              <a:effectLst>
                <a:outerShdw blurRad="38100" dist="38100" dir="2700000" algn="tl">
                  <a:srgbClr val="C0C0C0"/>
                </a:outerShdw>
              </a:effectLst>
              <a:latin typeface="Garamond"/>
            </a:endParaRPr>
          </a:p>
          <a:p>
            <a:pPr marL="342900" lvl="0" indent="-342900" fontAlgn="base">
              <a:spcAft>
                <a:spcPct val="0"/>
              </a:spcAft>
              <a:buClr>
                <a:srgbClr val="FFCC00"/>
              </a:buClr>
              <a:buSzPct val="70000"/>
              <a:buFont typeface="Wingdings" panose="05000000000000000000" pitchFamily="2" charset="2"/>
              <a:buChar char="n"/>
              <a:defRPr/>
            </a:pPr>
            <a:r>
              <a:rPr lang="en-US" sz="2800" b="1" kern="0" dirty="0">
                <a:solidFill>
                  <a:srgbClr val="000514"/>
                </a:solidFill>
                <a:effectLst>
                  <a:outerShdw blurRad="38100" dist="38100" dir="2700000" algn="tl">
                    <a:srgbClr val="C0C0C0"/>
                  </a:outerShdw>
                </a:effectLst>
                <a:latin typeface="Garamond"/>
              </a:rPr>
              <a:t>Question? Are these principles both timeless and placeless?</a:t>
            </a:r>
          </a:p>
          <a:p>
            <a:pPr marL="742950" lvl="1" indent="-285750" fontAlgn="base">
              <a:spcAft>
                <a:spcPct val="0"/>
              </a:spcAft>
              <a:buClr>
                <a:srgbClr val="A886E0"/>
              </a:buClr>
              <a:buFont typeface="Wingdings" panose="05000000000000000000" pitchFamily="2" charset="2"/>
              <a:buChar char="n"/>
              <a:defRPr/>
            </a:pPr>
            <a:r>
              <a:rPr lang="en-CA" sz="2400" b="1" kern="0" dirty="0">
                <a:solidFill>
                  <a:srgbClr val="000514"/>
                </a:solidFill>
                <a:effectLst>
                  <a:outerShdw blurRad="38100" dist="38100" dir="2700000" algn="tl">
                    <a:srgbClr val="C0C0C0"/>
                  </a:outerShdw>
                </a:effectLst>
                <a:latin typeface="Garamond"/>
              </a:rPr>
              <a:t>Some historians would disagree</a:t>
            </a:r>
          </a:p>
          <a:p>
            <a:pPr marL="742950" lvl="1" indent="-285750" fontAlgn="base">
              <a:spcAft>
                <a:spcPct val="0"/>
              </a:spcAft>
              <a:buClr>
                <a:srgbClr val="A886E0"/>
              </a:buClr>
              <a:buFont typeface="Wingdings" panose="05000000000000000000" pitchFamily="2" charset="2"/>
              <a:buChar char="n"/>
              <a:defRPr/>
            </a:pPr>
            <a:r>
              <a:rPr lang="en-CA" sz="2400" b="1" kern="0" dirty="0">
                <a:solidFill>
                  <a:srgbClr val="000514"/>
                </a:solidFill>
                <a:effectLst>
                  <a:outerShdw blurRad="38100" dist="38100" dir="2700000" algn="tl">
                    <a:srgbClr val="C0C0C0"/>
                  </a:outerShdw>
                </a:effectLst>
                <a:latin typeface="Garamond"/>
              </a:rPr>
              <a:t>Recall that these are only ‘generalizations’</a:t>
            </a:r>
            <a:endParaRPr lang="en-US" sz="2400" b="1" kern="0" dirty="0">
              <a:solidFill>
                <a:srgbClr val="000514"/>
              </a:solidFill>
              <a:effectLst>
                <a:outerShdw blurRad="38100" dist="38100" dir="2700000" algn="tl">
                  <a:srgbClr val="C0C0C0"/>
                </a:outerShdw>
              </a:effectLst>
              <a:latin typeface="Garamond"/>
            </a:endParaRPr>
          </a:p>
          <a:p>
            <a:endParaRPr lang="en-US" dirty="0"/>
          </a:p>
        </p:txBody>
      </p:sp>
    </p:spTree>
    <p:extLst>
      <p:ext uri="{BB962C8B-B14F-4D97-AF65-F5344CB8AC3E}">
        <p14:creationId xmlns:p14="http://schemas.microsoft.com/office/powerpoint/2010/main" val="2143152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marL="257175" lvl="0" indent="-257175" fontAlgn="base">
              <a:spcAft>
                <a:spcPct val="0"/>
              </a:spcAft>
              <a:buClr>
                <a:srgbClr val="FFCC00"/>
              </a:buClr>
              <a:buSzPct val="70000"/>
              <a:buNone/>
              <a:defRPr/>
            </a:pPr>
            <a:r>
              <a:rPr lang="en-US" sz="2400" b="1" kern="0" dirty="0">
                <a:solidFill>
                  <a:srgbClr val="000514"/>
                </a:solidFill>
                <a:effectLst>
                  <a:outerShdw blurRad="38100" dist="38100" dir="2700000" algn="tl">
                    <a:srgbClr val="C0C0C0"/>
                  </a:outerShdw>
                </a:effectLst>
                <a:latin typeface="Garamond"/>
              </a:rPr>
              <a:t>1. At the beginning of an epidemic, many people will underestimate the severity of the problem</a:t>
            </a:r>
          </a:p>
          <a:p>
            <a:pPr marL="257175" lvl="0" indent="-257175" fontAlgn="base">
              <a:spcAft>
                <a:spcPct val="0"/>
              </a:spcAft>
              <a:buClr>
                <a:srgbClr val="FFCC00"/>
              </a:buClr>
              <a:buSzPct val="70000"/>
              <a:buFont typeface="Wingdings" panose="05000000000000000000" pitchFamily="2" charset="2"/>
              <a:buChar char="n"/>
              <a:defRPr/>
            </a:pPr>
            <a:endParaRPr lang="en-US" sz="2400" b="1" kern="0" dirty="0">
              <a:solidFill>
                <a:srgbClr val="000514"/>
              </a:solidFill>
              <a:effectLst>
                <a:outerShdw blurRad="38100" dist="38100" dir="2700000" algn="tl">
                  <a:srgbClr val="C0C0C0"/>
                </a:outerShdw>
              </a:effectLst>
              <a:latin typeface="Garamond"/>
            </a:endParaRPr>
          </a:p>
          <a:p>
            <a:pPr marL="257175" lvl="0" indent="-257175" fontAlgn="base">
              <a:spcAft>
                <a:spcPct val="0"/>
              </a:spcAft>
              <a:buClr>
                <a:srgbClr val="FFCC00"/>
              </a:buClr>
              <a:buSzPct val="70000"/>
              <a:buNone/>
              <a:defRPr/>
            </a:pPr>
            <a:r>
              <a:rPr lang="en-US" sz="2400" b="1" kern="0" dirty="0">
                <a:solidFill>
                  <a:srgbClr val="000514"/>
                </a:solidFill>
                <a:effectLst>
                  <a:outerShdw blurRad="38100" dist="38100" dir="2700000" algn="tl">
                    <a:srgbClr val="C0C0C0"/>
                  </a:outerShdw>
                </a:effectLst>
                <a:latin typeface="Garamond"/>
              </a:rPr>
              <a:t>2. Considerable fear and anxiety will accompany the perception that the epidemic will gain strength over time</a:t>
            </a:r>
          </a:p>
          <a:p>
            <a:endParaRPr lang="en-US" dirty="0"/>
          </a:p>
        </p:txBody>
      </p:sp>
    </p:spTree>
    <p:extLst>
      <p:ext uri="{BB962C8B-B14F-4D97-AF65-F5344CB8AC3E}">
        <p14:creationId xmlns:p14="http://schemas.microsoft.com/office/powerpoint/2010/main" val="3160972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BEB5D-3DA2-4268-AD08-BF895D5C212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420C828-1C44-43A4-9185-77EB56A1A4D2}"/>
              </a:ext>
            </a:extLst>
          </p:cNvPr>
          <p:cNvSpPr>
            <a:spLocks noGrp="1"/>
          </p:cNvSpPr>
          <p:nvPr>
            <p:ph sz="quarter" idx="1"/>
          </p:nvPr>
        </p:nvSpPr>
        <p:spPr/>
        <p:txBody>
          <a:bodyPr>
            <a:normAutofit fontScale="92500" lnSpcReduction="20000"/>
          </a:bodyPr>
          <a:lstStyle/>
          <a:p>
            <a:pPr marL="0" indent="0">
              <a:buNone/>
            </a:pPr>
            <a:r>
              <a:rPr lang="en-US" dirty="0"/>
              <a:t>3. Extraordinary preventive or therapeutic measures </a:t>
            </a:r>
          </a:p>
          <a:p>
            <a:pPr lvl="1"/>
            <a:r>
              <a:rPr lang="en-US" dirty="0"/>
              <a:t>Practices not currently part of common disease control measures; if ineffective move to “extraordinary measures”</a:t>
            </a:r>
          </a:p>
          <a:p>
            <a:pPr lvl="2"/>
            <a:r>
              <a:rPr lang="en-US" dirty="0"/>
              <a:t>Medications, prayers, sacrifices, ceremonies (disinfect times or village, or destroy contaminated items), quarantine and isolation</a:t>
            </a:r>
          </a:p>
          <a:p>
            <a:pPr lvl="3"/>
            <a:r>
              <a:rPr lang="en-US" dirty="0"/>
              <a:t>Quarantine: </a:t>
            </a:r>
          </a:p>
          <a:p>
            <a:pPr lvl="4"/>
            <a:r>
              <a:rPr lang="en-US" i="1" dirty="0" err="1"/>
              <a:t>quarantena</a:t>
            </a:r>
            <a:r>
              <a:rPr lang="en-US" dirty="0"/>
              <a:t>, meaning "forty days", used in the 14th–15th-centuries Venetian language and designating the period that all ships were required to be isolated before passengers and crew could go ashore during the Black Death plague epidemic</a:t>
            </a:r>
          </a:p>
          <a:p>
            <a:pPr lvl="4"/>
            <a:r>
              <a:rPr lang="en-US" dirty="0"/>
              <a:t>a state, period, or place of isolation in which people or animals that have arrived from elsewhere or been exposed to infectious or contagious disease are placed.</a:t>
            </a:r>
          </a:p>
          <a:p>
            <a:pPr lvl="4"/>
            <a:r>
              <a:rPr lang="en-US" b="1" i="1" dirty="0"/>
              <a:t>impose isolation </a:t>
            </a:r>
            <a:r>
              <a:rPr lang="en-US" dirty="0"/>
              <a:t>on (a person, animal, or place)</a:t>
            </a:r>
          </a:p>
          <a:p>
            <a:pPr lvl="3"/>
            <a:r>
              <a:rPr lang="en-US" dirty="0"/>
              <a:t>Entire villages are “cordon </a:t>
            </a:r>
            <a:r>
              <a:rPr lang="en-US" dirty="0" err="1"/>
              <a:t>sanitaires</a:t>
            </a:r>
            <a:r>
              <a:rPr lang="en-US" dirty="0"/>
              <a:t>”</a:t>
            </a:r>
          </a:p>
          <a:p>
            <a:pPr lvl="3"/>
            <a:r>
              <a:rPr lang="en-US" dirty="0"/>
              <a:t>Lazarettos, sanitoria</a:t>
            </a:r>
          </a:p>
          <a:p>
            <a:pPr lvl="2"/>
            <a:endParaRPr lang="en-US" dirty="0"/>
          </a:p>
        </p:txBody>
      </p:sp>
    </p:spTree>
    <p:extLst>
      <p:ext uri="{BB962C8B-B14F-4D97-AF65-F5344CB8AC3E}">
        <p14:creationId xmlns:p14="http://schemas.microsoft.com/office/powerpoint/2010/main" val="13469758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2EFE3-B026-41CD-B7B7-7E1A1C10B88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1EE3158-4680-45A9-8CBE-0618E72CBDFB}"/>
              </a:ext>
            </a:extLst>
          </p:cNvPr>
          <p:cNvSpPr>
            <a:spLocks noGrp="1"/>
          </p:cNvSpPr>
          <p:nvPr>
            <p:ph sz="quarter" idx="1"/>
          </p:nvPr>
        </p:nvSpPr>
        <p:spPr/>
        <p:txBody>
          <a:bodyPr>
            <a:normAutofit fontScale="77500" lnSpcReduction="20000"/>
          </a:bodyPr>
          <a:lstStyle/>
          <a:p>
            <a:r>
              <a:rPr lang="en-US" dirty="0"/>
              <a:t>Extraordinary preventive or therapeutic measures</a:t>
            </a:r>
          </a:p>
          <a:p>
            <a:r>
              <a:rPr lang="en-US" dirty="0"/>
              <a:t>Quarantine (other definitions)</a:t>
            </a:r>
          </a:p>
          <a:p>
            <a:pPr lvl="4"/>
            <a:r>
              <a:rPr lang="en-US" dirty="0"/>
              <a:t>Separates and restricts the movement of people who were exposed to a contagious disease to see if they become sick.</a:t>
            </a:r>
          </a:p>
          <a:p>
            <a:pPr lvl="4"/>
            <a:r>
              <a:rPr lang="en-US" dirty="0"/>
              <a:t>The separation of a group of people from a population and the restriction of their movement to prevent the introduction and spread of a disease.</a:t>
            </a:r>
          </a:p>
          <a:p>
            <a:pPr lvl="4"/>
            <a:endParaRPr lang="en-US" dirty="0"/>
          </a:p>
          <a:p>
            <a:pPr marL="274320" lvl="4" indent="-274320">
              <a:buClr>
                <a:schemeClr val="accent1"/>
              </a:buClr>
              <a:buSzPct val="85000"/>
              <a:buFont typeface="Wingdings 2"/>
              <a:buChar char=""/>
            </a:pPr>
            <a:r>
              <a:rPr lang="en-US" sz="2700" dirty="0"/>
              <a:t>COVID quarantine in Canada: Quarantine (self-isolate) means that, for 14 days you need to:</a:t>
            </a:r>
          </a:p>
          <a:p>
            <a:pPr marL="548640" lvl="5" indent="-274320">
              <a:buClr>
                <a:schemeClr val="accent1"/>
              </a:buClr>
              <a:buSzPct val="85000"/>
            </a:pPr>
            <a:r>
              <a:rPr lang="en-US" sz="2700" dirty="0"/>
              <a:t>stay at home and monitor yourself for symptoms, even just one mild symptom</a:t>
            </a:r>
          </a:p>
          <a:p>
            <a:pPr marL="548640" lvl="5" indent="-274320">
              <a:buClr>
                <a:schemeClr val="accent1"/>
              </a:buClr>
              <a:buSzPct val="85000"/>
            </a:pPr>
            <a:r>
              <a:rPr lang="en-US" sz="2700" dirty="0"/>
              <a:t>avoid contact with other people to help prevent transmission of the virus prior to developing symptoms or at the earliest stage of illness</a:t>
            </a:r>
          </a:p>
          <a:p>
            <a:pPr marL="548640" lvl="5" indent="-274320">
              <a:buClr>
                <a:schemeClr val="accent1"/>
              </a:buClr>
              <a:buSzPct val="85000"/>
            </a:pPr>
            <a:r>
              <a:rPr lang="en-US" sz="2700" dirty="0"/>
              <a:t>do your part to prevent the spread of disease by practicing physical distancing in your home</a:t>
            </a:r>
          </a:p>
          <a:p>
            <a:pPr lvl="1"/>
            <a:endParaRPr lang="en-US" dirty="0"/>
          </a:p>
          <a:p>
            <a:endParaRPr lang="en-US" dirty="0"/>
          </a:p>
        </p:txBody>
      </p:sp>
    </p:spTree>
    <p:extLst>
      <p:ext uri="{BB962C8B-B14F-4D97-AF65-F5344CB8AC3E}">
        <p14:creationId xmlns:p14="http://schemas.microsoft.com/office/powerpoint/2010/main" val="1914154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E4FF0-CC1B-48C8-9B27-F35E0F78B6F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CF6ABB5-B05C-4D30-98AA-9A96D841290E}"/>
              </a:ext>
            </a:extLst>
          </p:cNvPr>
          <p:cNvSpPr>
            <a:spLocks noGrp="1"/>
          </p:cNvSpPr>
          <p:nvPr>
            <p:ph sz="quarter" idx="1"/>
          </p:nvPr>
        </p:nvSpPr>
        <p:spPr/>
        <p:txBody>
          <a:bodyPr/>
          <a:lstStyle/>
          <a:p>
            <a:r>
              <a:rPr lang="en-US" dirty="0"/>
              <a:t>Isolation: separates sick people with a quarantinable communicable disease from people who are not sick</a:t>
            </a:r>
          </a:p>
        </p:txBody>
      </p:sp>
    </p:spTree>
    <p:extLst>
      <p:ext uri="{BB962C8B-B14F-4D97-AF65-F5344CB8AC3E}">
        <p14:creationId xmlns:p14="http://schemas.microsoft.com/office/powerpoint/2010/main" val="28191882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marL="257175" lvl="0" indent="-257175" fontAlgn="base">
              <a:spcAft>
                <a:spcPct val="0"/>
              </a:spcAft>
              <a:buClr>
                <a:srgbClr val="FFCC00"/>
              </a:buClr>
              <a:buSzPct val="70000"/>
              <a:buNone/>
              <a:defRPr/>
            </a:pPr>
            <a:r>
              <a:rPr lang="en-US" sz="2400" b="1" kern="0" dirty="0">
                <a:solidFill>
                  <a:srgbClr val="000514"/>
                </a:solidFill>
                <a:effectLst>
                  <a:outerShdw blurRad="38100" dist="38100" dir="2700000" algn="tl">
                    <a:srgbClr val="C0C0C0"/>
                  </a:outerShdw>
                </a:effectLst>
                <a:latin typeface="Garamond"/>
              </a:rPr>
              <a:t>4. In most epidemics, there will be a shortage of physicians and nurses to treat the sick</a:t>
            </a:r>
          </a:p>
          <a:p>
            <a:pPr marL="257175" lvl="0" indent="-257175" fontAlgn="base">
              <a:spcAft>
                <a:spcPct val="0"/>
              </a:spcAft>
              <a:buClr>
                <a:srgbClr val="FFCC00"/>
              </a:buClr>
              <a:buSzPct val="70000"/>
              <a:buFont typeface="Wingdings" panose="05000000000000000000" pitchFamily="2" charset="2"/>
              <a:buChar char="n"/>
              <a:defRPr/>
            </a:pPr>
            <a:endParaRPr lang="en-US" sz="2400" b="1" kern="0" dirty="0">
              <a:solidFill>
                <a:srgbClr val="000514"/>
              </a:solidFill>
              <a:effectLst>
                <a:outerShdw blurRad="38100" dist="38100" dir="2700000" algn="tl">
                  <a:srgbClr val="C0C0C0"/>
                </a:outerShdw>
              </a:effectLst>
              <a:latin typeface="Garamond"/>
            </a:endParaRPr>
          </a:p>
          <a:p>
            <a:pPr marL="257175" lvl="0" indent="-257175" fontAlgn="base">
              <a:spcAft>
                <a:spcPct val="0"/>
              </a:spcAft>
              <a:buClr>
                <a:srgbClr val="FFCC00"/>
              </a:buClr>
              <a:buSzPct val="70000"/>
              <a:buNone/>
              <a:defRPr/>
            </a:pPr>
            <a:r>
              <a:rPr lang="en-US" sz="2400" b="1" kern="0" dirty="0">
                <a:solidFill>
                  <a:srgbClr val="000514"/>
                </a:solidFill>
                <a:effectLst>
                  <a:outerShdw blurRad="38100" dist="38100" dir="2700000" algn="tl">
                    <a:srgbClr val="C0C0C0"/>
                  </a:outerShdw>
                </a:effectLst>
                <a:latin typeface="Garamond"/>
              </a:rPr>
              <a:t>5. Efforts to quarantine and isolate are usually ineffective in limiting the spread of the disease</a:t>
            </a:r>
          </a:p>
          <a:p>
            <a:endParaRPr lang="en-US" dirty="0"/>
          </a:p>
        </p:txBody>
      </p:sp>
    </p:spTree>
    <p:extLst>
      <p:ext uri="{BB962C8B-B14F-4D97-AF65-F5344CB8AC3E}">
        <p14:creationId xmlns:p14="http://schemas.microsoft.com/office/powerpoint/2010/main" val="21335841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marL="257175" lvl="0" indent="-257175" fontAlgn="base">
              <a:spcAft>
                <a:spcPct val="0"/>
              </a:spcAft>
              <a:buClr>
                <a:srgbClr val="FFCC00"/>
              </a:buClr>
              <a:buSzPct val="70000"/>
              <a:buNone/>
              <a:defRPr/>
            </a:pPr>
            <a:r>
              <a:rPr lang="en-US" sz="2400" b="1" kern="0" dirty="0">
                <a:solidFill>
                  <a:srgbClr val="000514"/>
                </a:solidFill>
                <a:effectLst>
                  <a:outerShdw blurRad="38100" dist="38100" dir="2700000" algn="tl">
                    <a:srgbClr val="C0C0C0"/>
                  </a:outerShdw>
                </a:effectLst>
                <a:latin typeface="Garamond"/>
              </a:rPr>
              <a:t>6. Initial responses to fear and anxiety will include:</a:t>
            </a:r>
          </a:p>
          <a:p>
            <a:pPr marL="557213" lvl="1" indent="-214313" fontAlgn="base">
              <a:spcAft>
                <a:spcPct val="0"/>
              </a:spcAft>
              <a:buClr>
                <a:srgbClr val="A886E0"/>
              </a:buClr>
              <a:buFont typeface="Wingdings" panose="05000000000000000000" pitchFamily="2" charset="2"/>
              <a:buChar char="n"/>
              <a:defRPr/>
            </a:pPr>
            <a:r>
              <a:rPr lang="en-US" sz="2400" b="1" kern="0" dirty="0">
                <a:solidFill>
                  <a:srgbClr val="000514"/>
                </a:solidFill>
                <a:effectLst>
                  <a:outerShdw blurRad="38100" dist="38100" dir="2700000" algn="tl">
                    <a:srgbClr val="C0C0C0"/>
                  </a:outerShdw>
                </a:effectLst>
                <a:latin typeface="Garamond"/>
              </a:rPr>
              <a:t>Flight or migration away from the epidemic area</a:t>
            </a:r>
          </a:p>
          <a:p>
            <a:pPr marL="557213" lvl="1" indent="-214313" fontAlgn="base">
              <a:spcAft>
                <a:spcPct val="0"/>
              </a:spcAft>
              <a:buClr>
                <a:srgbClr val="A886E0"/>
              </a:buClr>
              <a:buFont typeface="Wingdings" panose="05000000000000000000" pitchFamily="2" charset="2"/>
              <a:buChar char="n"/>
              <a:defRPr/>
            </a:pPr>
            <a:r>
              <a:rPr lang="en-US" sz="2400" b="1" kern="0" dirty="0">
                <a:solidFill>
                  <a:srgbClr val="000514"/>
                </a:solidFill>
                <a:effectLst>
                  <a:outerShdw blurRad="38100" dist="38100" dir="2700000" algn="tl">
                    <a:srgbClr val="C0C0C0"/>
                  </a:outerShdw>
                </a:effectLst>
                <a:latin typeface="Garamond"/>
              </a:rPr>
              <a:t>Denial</a:t>
            </a:r>
          </a:p>
          <a:p>
            <a:pPr marL="557213" lvl="1" indent="-214313" fontAlgn="base">
              <a:spcAft>
                <a:spcPct val="0"/>
              </a:spcAft>
              <a:buClr>
                <a:srgbClr val="A886E0"/>
              </a:buClr>
              <a:buFont typeface="Wingdings" panose="05000000000000000000" pitchFamily="2" charset="2"/>
              <a:buChar char="n"/>
              <a:defRPr/>
            </a:pPr>
            <a:r>
              <a:rPr lang="en-US" sz="2400" b="1" kern="0" dirty="0">
                <a:solidFill>
                  <a:srgbClr val="000514"/>
                </a:solidFill>
                <a:effectLst>
                  <a:outerShdw blurRad="38100" dist="38100" dir="2700000" algn="tl">
                    <a:srgbClr val="C0C0C0"/>
                  </a:outerShdw>
                </a:effectLst>
                <a:latin typeface="Garamond"/>
              </a:rPr>
              <a:t>Scapegoating of alleged carriers of the disease</a:t>
            </a:r>
          </a:p>
          <a:p>
            <a:pPr marL="857250" lvl="2" indent="-171450" fontAlgn="base">
              <a:spcAft>
                <a:spcPct val="0"/>
              </a:spcAft>
              <a:buClr>
                <a:srgbClr val="E5E5FF"/>
              </a:buClr>
              <a:buSzPct val="70000"/>
              <a:buFont typeface="Wingdings" panose="05000000000000000000" pitchFamily="2" charset="2"/>
              <a:buChar char="n"/>
              <a:defRPr/>
            </a:pPr>
            <a:r>
              <a:rPr lang="en-US" sz="2400" b="1" kern="0" dirty="0">
                <a:solidFill>
                  <a:srgbClr val="000514"/>
                </a:solidFill>
                <a:effectLst>
                  <a:outerShdw blurRad="38100" dist="38100" dir="2700000" algn="tl">
                    <a:srgbClr val="C0C0C0"/>
                  </a:outerShdw>
                </a:effectLst>
                <a:latin typeface="Garamond"/>
              </a:rPr>
              <a:t>Individuals, groups, or classes of people</a:t>
            </a:r>
          </a:p>
          <a:p>
            <a:pPr marL="1131570" lvl="3" indent="-171450" fontAlgn="base">
              <a:spcAft>
                <a:spcPct val="0"/>
              </a:spcAft>
              <a:buClr>
                <a:srgbClr val="E5E5FF"/>
              </a:buClr>
              <a:buFont typeface="Wingdings" panose="05000000000000000000" pitchFamily="2" charset="2"/>
              <a:buChar char="n"/>
              <a:defRPr/>
            </a:pPr>
            <a:r>
              <a:rPr lang="en-US" sz="2400" b="1" kern="0" dirty="0">
                <a:solidFill>
                  <a:srgbClr val="000514"/>
                </a:solidFill>
                <a:effectLst>
                  <a:outerShdw blurRad="38100" dist="38100" dir="2700000" algn="tl">
                    <a:srgbClr val="C0C0C0"/>
                  </a:outerShdw>
                </a:effectLst>
                <a:latin typeface="Garamond"/>
              </a:rPr>
              <a:t>Usually foreigners </a:t>
            </a:r>
          </a:p>
          <a:p>
            <a:pPr marL="857250" lvl="2" indent="-171450" fontAlgn="base">
              <a:spcAft>
                <a:spcPct val="0"/>
              </a:spcAft>
              <a:buClr>
                <a:srgbClr val="E5E5FF"/>
              </a:buClr>
              <a:buSzPct val="70000"/>
              <a:buFont typeface="Wingdings" panose="05000000000000000000" pitchFamily="2" charset="2"/>
              <a:buChar char="n"/>
              <a:defRPr/>
            </a:pPr>
            <a:r>
              <a:rPr lang="en-US" sz="2400" b="1" kern="0" dirty="0">
                <a:solidFill>
                  <a:srgbClr val="000514"/>
                </a:solidFill>
                <a:effectLst>
                  <a:outerShdw blurRad="38100" dist="38100" dir="2700000" algn="tl">
                    <a:srgbClr val="C0C0C0"/>
                  </a:outerShdw>
                </a:effectLst>
                <a:latin typeface="Garamond"/>
              </a:rPr>
              <a:t>But can also blame authorities (religious or government)</a:t>
            </a:r>
          </a:p>
          <a:p>
            <a:endParaRPr lang="en-US" dirty="0"/>
          </a:p>
        </p:txBody>
      </p:sp>
    </p:spTree>
    <p:extLst>
      <p:ext uri="{BB962C8B-B14F-4D97-AF65-F5344CB8AC3E}">
        <p14:creationId xmlns:p14="http://schemas.microsoft.com/office/powerpoint/2010/main" val="42908237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9241" y="188640"/>
            <a:ext cx="3478473" cy="883977"/>
          </a:xfrm>
        </p:spPr>
        <p:txBody>
          <a:bodyPr/>
          <a:lstStyle/>
          <a:p>
            <a:r>
              <a:rPr lang="en-US" dirty="0"/>
              <a:t>The scapegoat</a:t>
            </a:r>
          </a:p>
        </p:txBody>
      </p:sp>
      <p:sp>
        <p:nvSpPr>
          <p:cNvPr id="3" name="Content Placeholder 2"/>
          <p:cNvSpPr>
            <a:spLocks noGrp="1"/>
          </p:cNvSpPr>
          <p:nvPr>
            <p:ph sz="quarter" idx="1"/>
          </p:nvPr>
        </p:nvSpPr>
        <p:spPr>
          <a:xfrm>
            <a:off x="505922" y="2055413"/>
            <a:ext cx="4028548" cy="3499005"/>
          </a:xfrm>
        </p:spPr>
        <p:txBody>
          <a:bodyPr>
            <a:normAutofit fontScale="92500" lnSpcReduction="20000"/>
          </a:bodyPr>
          <a:lstStyle/>
          <a:p>
            <a:r>
              <a:rPr lang="en-US" dirty="0"/>
              <a:t>A goat sent into the wilderness after the Jewish chief priest had symbolically laid the sins of the people upon it (Lev. 16).</a:t>
            </a:r>
          </a:p>
          <a:p>
            <a:r>
              <a:rPr lang="en-US" dirty="0"/>
              <a:t>A person or group made to bear the blame for others or to suffer in their place.</a:t>
            </a:r>
          </a:p>
          <a:p>
            <a:endParaRPr lang="en-US" dirty="0"/>
          </a:p>
        </p:txBody>
      </p:sp>
      <p:pic>
        <p:nvPicPr>
          <p:cNvPr id="4" name="Picture 3"/>
          <p:cNvPicPr>
            <a:picLocks noChangeAspect="1"/>
          </p:cNvPicPr>
          <p:nvPr/>
        </p:nvPicPr>
        <p:blipFill>
          <a:blip r:embed="rId3"/>
          <a:stretch>
            <a:fillRect/>
          </a:stretch>
        </p:blipFill>
        <p:spPr>
          <a:xfrm>
            <a:off x="4708478" y="2348844"/>
            <a:ext cx="4290782" cy="2631736"/>
          </a:xfrm>
          <a:prstGeom prst="rect">
            <a:avLst/>
          </a:prstGeom>
        </p:spPr>
      </p:pic>
      <p:sp>
        <p:nvSpPr>
          <p:cNvPr id="5" name="TextBox 4"/>
          <p:cNvSpPr txBox="1"/>
          <p:nvPr/>
        </p:nvSpPr>
        <p:spPr>
          <a:xfrm>
            <a:off x="5179326" y="5134117"/>
            <a:ext cx="3143250" cy="300082"/>
          </a:xfrm>
          <a:prstGeom prst="rect">
            <a:avLst/>
          </a:prstGeom>
          <a:noFill/>
        </p:spPr>
        <p:txBody>
          <a:bodyPr wrap="square" rtlCol="0">
            <a:spAutoFit/>
          </a:bodyPr>
          <a:lstStyle/>
          <a:p>
            <a:r>
              <a:rPr lang="en-US" sz="1350" dirty="0"/>
              <a:t>(Hunt, 1854)</a:t>
            </a:r>
          </a:p>
        </p:txBody>
      </p:sp>
    </p:spTree>
    <p:extLst>
      <p:ext uri="{BB962C8B-B14F-4D97-AF65-F5344CB8AC3E}">
        <p14:creationId xmlns:p14="http://schemas.microsoft.com/office/powerpoint/2010/main" val="3918446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marL="257175" lvl="0" indent="-257175" fontAlgn="base">
              <a:lnSpc>
                <a:spcPct val="90000"/>
              </a:lnSpc>
              <a:spcAft>
                <a:spcPct val="0"/>
              </a:spcAft>
              <a:buClr>
                <a:srgbClr val="FFCC00"/>
              </a:buClr>
              <a:buSzPct val="70000"/>
              <a:buNone/>
              <a:defRPr/>
            </a:pPr>
            <a:r>
              <a:rPr lang="en-CA" sz="2400" b="1" kern="0" dirty="0">
                <a:solidFill>
                  <a:srgbClr val="000514"/>
                </a:solidFill>
                <a:effectLst>
                  <a:outerShdw blurRad="38100" dist="38100" dir="2700000" algn="tl">
                    <a:srgbClr val="C0C0C0"/>
                  </a:outerShdw>
                </a:effectLst>
                <a:latin typeface="Garamond"/>
              </a:rPr>
              <a:t>7a. Macro-Economics – There will be a Decrease in </a:t>
            </a:r>
            <a:r>
              <a:rPr lang="en-US" sz="2400" b="1" kern="0" dirty="0">
                <a:solidFill>
                  <a:srgbClr val="000514"/>
                </a:solidFill>
                <a:effectLst>
                  <a:outerShdw blurRad="38100" dist="38100" dir="2700000" algn="tl">
                    <a:srgbClr val="C0C0C0"/>
                  </a:outerShdw>
                </a:effectLst>
                <a:latin typeface="Garamond"/>
              </a:rPr>
              <a:t>gross domestic product GDP.</a:t>
            </a:r>
          </a:p>
          <a:p>
            <a:pPr marL="257175" lvl="0" indent="-257175" fontAlgn="base">
              <a:lnSpc>
                <a:spcPct val="90000"/>
              </a:lnSpc>
              <a:spcAft>
                <a:spcPct val="0"/>
              </a:spcAft>
              <a:buClr>
                <a:srgbClr val="FFCC00"/>
              </a:buClr>
              <a:buSzPct val="70000"/>
              <a:buNone/>
              <a:defRPr/>
            </a:pPr>
            <a:r>
              <a:rPr lang="en-US" sz="2400" b="1" kern="0" dirty="0">
                <a:solidFill>
                  <a:srgbClr val="000514"/>
                </a:solidFill>
                <a:effectLst>
                  <a:outerShdw blurRad="38100" dist="38100" dir="2700000" algn="tl">
                    <a:srgbClr val="C0C0C0"/>
                  </a:outerShdw>
                </a:effectLst>
                <a:latin typeface="Garamond"/>
              </a:rPr>
              <a:t> </a:t>
            </a:r>
          </a:p>
          <a:p>
            <a:pPr marL="257175" lvl="0" indent="-257175" fontAlgn="base">
              <a:lnSpc>
                <a:spcPct val="90000"/>
              </a:lnSpc>
              <a:spcAft>
                <a:spcPct val="0"/>
              </a:spcAft>
              <a:buClr>
                <a:srgbClr val="FFCC00"/>
              </a:buClr>
              <a:buSzPct val="70000"/>
              <a:buNone/>
              <a:defRPr/>
            </a:pPr>
            <a:r>
              <a:rPr lang="en-US" sz="2400" b="1" kern="0" dirty="0">
                <a:solidFill>
                  <a:srgbClr val="000514"/>
                </a:solidFill>
                <a:effectLst>
                  <a:outerShdw blurRad="38100" dist="38100" dir="2700000" algn="tl">
                    <a:srgbClr val="C0C0C0"/>
                  </a:outerShdw>
                </a:effectLst>
                <a:latin typeface="Garamond"/>
              </a:rPr>
              <a:t>The GDP of a country is defined as the total market value of all final goods and services produced within a country in a given period of time (usually a calendar year). </a:t>
            </a:r>
          </a:p>
          <a:p>
            <a:pPr marL="857250" lvl="2" indent="-171450" fontAlgn="base">
              <a:lnSpc>
                <a:spcPct val="90000"/>
              </a:lnSpc>
              <a:spcAft>
                <a:spcPct val="0"/>
              </a:spcAft>
              <a:buClr>
                <a:srgbClr val="E5E5FF"/>
              </a:buClr>
              <a:buSzPct val="70000"/>
              <a:buFont typeface="Wingdings" panose="05000000000000000000" pitchFamily="2" charset="2"/>
              <a:buChar char="n"/>
              <a:defRPr/>
            </a:pPr>
            <a:r>
              <a:rPr lang="en-CA" sz="1800" b="1" kern="0" dirty="0">
                <a:solidFill>
                  <a:srgbClr val="000514"/>
                </a:solidFill>
                <a:effectLst>
                  <a:outerShdw blurRad="38100" dist="38100" dir="2700000" algn="tl">
                    <a:srgbClr val="C0C0C0"/>
                  </a:outerShdw>
                </a:effectLst>
                <a:latin typeface="Garamond"/>
              </a:rPr>
              <a:t>Reduces capital formation</a:t>
            </a:r>
          </a:p>
          <a:p>
            <a:pPr marL="857250" lvl="2" indent="-171450" fontAlgn="base">
              <a:lnSpc>
                <a:spcPct val="90000"/>
              </a:lnSpc>
              <a:spcAft>
                <a:spcPct val="0"/>
              </a:spcAft>
              <a:buClr>
                <a:srgbClr val="E5E5FF"/>
              </a:buClr>
              <a:buSzPct val="70000"/>
              <a:buFont typeface="Wingdings" panose="05000000000000000000" pitchFamily="2" charset="2"/>
              <a:buChar char="n"/>
              <a:defRPr/>
            </a:pPr>
            <a:r>
              <a:rPr lang="en-CA" sz="1800" b="1" kern="0" dirty="0">
                <a:solidFill>
                  <a:srgbClr val="000514"/>
                </a:solidFill>
                <a:effectLst>
                  <a:outerShdw blurRad="38100" dist="38100" dir="2700000" algn="tl">
                    <a:srgbClr val="C0C0C0"/>
                  </a:outerShdw>
                </a:effectLst>
                <a:latin typeface="Garamond"/>
              </a:rPr>
              <a:t>Weakens the tax base</a:t>
            </a:r>
          </a:p>
          <a:p>
            <a:pPr marL="857250" lvl="2" indent="-171450" fontAlgn="base">
              <a:lnSpc>
                <a:spcPct val="90000"/>
              </a:lnSpc>
              <a:spcAft>
                <a:spcPct val="0"/>
              </a:spcAft>
              <a:buClr>
                <a:srgbClr val="E5E5FF"/>
              </a:buClr>
              <a:buSzPct val="70000"/>
              <a:buFont typeface="Wingdings" panose="05000000000000000000" pitchFamily="2" charset="2"/>
              <a:buChar char="n"/>
              <a:defRPr/>
            </a:pPr>
            <a:r>
              <a:rPr lang="en-CA" sz="1800" b="1" kern="0" dirty="0">
                <a:solidFill>
                  <a:srgbClr val="000514"/>
                </a:solidFill>
                <a:effectLst>
                  <a:outerShdw blurRad="38100" dist="38100" dir="2700000" algn="tl">
                    <a:srgbClr val="C0C0C0"/>
                  </a:outerShdw>
                </a:effectLst>
                <a:latin typeface="Garamond"/>
              </a:rPr>
              <a:t>Loss of human capital</a:t>
            </a:r>
            <a:endParaRPr lang="en-US" sz="1800" b="1" kern="0" dirty="0">
              <a:solidFill>
                <a:srgbClr val="000514"/>
              </a:solidFill>
              <a:effectLst>
                <a:outerShdw blurRad="38100" dist="38100" dir="2700000" algn="tl">
                  <a:srgbClr val="C0C0C0"/>
                </a:outerShdw>
              </a:effectLst>
              <a:latin typeface="Garamond"/>
            </a:endParaRPr>
          </a:p>
          <a:p>
            <a:endParaRPr lang="en-US" dirty="0"/>
          </a:p>
        </p:txBody>
      </p:sp>
    </p:spTree>
    <p:extLst>
      <p:ext uri="{BB962C8B-B14F-4D97-AF65-F5344CB8AC3E}">
        <p14:creationId xmlns:p14="http://schemas.microsoft.com/office/powerpoint/2010/main" val="615272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C887E-7CC6-458F-8908-2D09483F237A}"/>
              </a:ext>
            </a:extLst>
          </p:cNvPr>
          <p:cNvSpPr>
            <a:spLocks noGrp="1"/>
          </p:cNvSpPr>
          <p:nvPr>
            <p:ph type="title"/>
          </p:nvPr>
        </p:nvSpPr>
        <p:spPr/>
        <p:txBody>
          <a:bodyPr/>
          <a:lstStyle/>
          <a:p>
            <a:r>
              <a:rPr lang="en-US" dirty="0"/>
              <a:t>Endemic diseases</a:t>
            </a:r>
          </a:p>
        </p:txBody>
      </p:sp>
      <p:pic>
        <p:nvPicPr>
          <p:cNvPr id="4" name="Content Placeholder 3">
            <a:extLst>
              <a:ext uri="{FF2B5EF4-FFF2-40B4-BE49-F238E27FC236}">
                <a16:creationId xmlns:a16="http://schemas.microsoft.com/office/drawing/2014/main" id="{3291E4FB-F8D8-4430-B3E3-909B2418613A}"/>
              </a:ext>
            </a:extLst>
          </p:cNvPr>
          <p:cNvPicPr>
            <a:picLocks noGrp="1" noChangeAspect="1"/>
          </p:cNvPicPr>
          <p:nvPr>
            <p:ph sz="quarter" idx="1"/>
          </p:nvPr>
        </p:nvPicPr>
        <p:blipFill>
          <a:blip r:embed="rId3"/>
          <a:stretch>
            <a:fillRect/>
          </a:stretch>
        </p:blipFill>
        <p:spPr>
          <a:xfrm>
            <a:off x="1741096" y="1870075"/>
            <a:ext cx="5625296" cy="3886200"/>
          </a:xfrm>
          <a:prstGeom prst="rect">
            <a:avLst/>
          </a:prstGeom>
        </p:spPr>
      </p:pic>
    </p:spTree>
    <p:extLst>
      <p:ext uri="{BB962C8B-B14F-4D97-AF65-F5344CB8AC3E}">
        <p14:creationId xmlns:p14="http://schemas.microsoft.com/office/powerpoint/2010/main" val="28022483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marL="857250" lvl="2" indent="-171450" fontAlgn="base">
              <a:spcAft>
                <a:spcPct val="0"/>
              </a:spcAft>
              <a:buClr>
                <a:srgbClr val="E5E5FF"/>
              </a:buClr>
              <a:buSzPct val="70000"/>
              <a:buFont typeface="Wingdings" panose="05000000000000000000" pitchFamily="2" charset="2"/>
              <a:buChar char="n"/>
              <a:defRPr/>
            </a:pPr>
            <a:r>
              <a:rPr lang="en-CA" sz="2400" kern="0" dirty="0">
                <a:solidFill>
                  <a:srgbClr val="000514"/>
                </a:solidFill>
                <a:effectLst>
                  <a:outerShdw blurRad="38100" dist="38100" dir="2700000" algn="tl">
                    <a:srgbClr val="C0C0C0"/>
                  </a:outerShdw>
                </a:effectLst>
                <a:latin typeface="Garamond"/>
              </a:rPr>
              <a:t>Greater impact on smaller companies with fewer resources at their disposal</a:t>
            </a:r>
          </a:p>
          <a:p>
            <a:pPr marL="857250" lvl="2" indent="-171450" fontAlgn="base">
              <a:spcAft>
                <a:spcPct val="0"/>
              </a:spcAft>
              <a:buClr>
                <a:srgbClr val="E5E5FF"/>
              </a:buClr>
              <a:buSzPct val="70000"/>
              <a:buFont typeface="Wingdings" panose="05000000000000000000" pitchFamily="2" charset="2"/>
              <a:buChar char="n"/>
              <a:defRPr/>
            </a:pPr>
            <a:r>
              <a:rPr lang="en-CA" sz="2400" kern="0" dirty="0">
                <a:solidFill>
                  <a:srgbClr val="000514"/>
                </a:solidFill>
                <a:effectLst>
                  <a:outerShdw blurRad="38100" dist="38100" dir="2700000" algn="tl">
                    <a:srgbClr val="C0C0C0"/>
                  </a:outerShdw>
                </a:effectLst>
                <a:latin typeface="Garamond"/>
              </a:rPr>
              <a:t>Stagnation in business - depression in spending by  consumers </a:t>
            </a:r>
          </a:p>
          <a:p>
            <a:pPr marL="857250" lvl="2" indent="-171450" fontAlgn="base">
              <a:spcAft>
                <a:spcPct val="0"/>
              </a:spcAft>
              <a:buClr>
                <a:srgbClr val="E5E5FF"/>
              </a:buClr>
              <a:buSzPct val="70000"/>
              <a:buFont typeface="Wingdings" panose="05000000000000000000" pitchFamily="2" charset="2"/>
              <a:buChar char="n"/>
              <a:defRPr/>
            </a:pPr>
            <a:r>
              <a:rPr lang="en-CA" sz="2400" kern="0" dirty="0">
                <a:solidFill>
                  <a:srgbClr val="000514"/>
                </a:solidFill>
                <a:effectLst>
                  <a:outerShdw blurRad="38100" dist="38100" dir="2700000" algn="tl">
                    <a:srgbClr val="C0C0C0"/>
                  </a:outerShdw>
                </a:effectLst>
                <a:latin typeface="Garamond"/>
              </a:rPr>
              <a:t>Loss of productivity</a:t>
            </a:r>
          </a:p>
          <a:p>
            <a:pPr marL="857250" lvl="2" indent="-171450" fontAlgn="base">
              <a:spcAft>
                <a:spcPct val="0"/>
              </a:spcAft>
              <a:buClr>
                <a:srgbClr val="E5E5FF"/>
              </a:buClr>
              <a:buSzPct val="70000"/>
              <a:buFont typeface="Wingdings" panose="05000000000000000000" pitchFamily="2" charset="2"/>
              <a:buChar char="n"/>
              <a:defRPr/>
            </a:pPr>
            <a:r>
              <a:rPr lang="en-CA" sz="2400" kern="0" dirty="0">
                <a:solidFill>
                  <a:srgbClr val="000514"/>
                </a:solidFill>
                <a:effectLst>
                  <a:outerShdw blurRad="38100" dist="38100" dir="2700000" algn="tl">
                    <a:srgbClr val="C0C0C0"/>
                  </a:outerShdw>
                </a:effectLst>
                <a:latin typeface="Garamond"/>
              </a:rPr>
              <a:t>Replacement costs and retraining of employees</a:t>
            </a:r>
          </a:p>
          <a:p>
            <a:pPr marL="857250" lvl="2" indent="-171450" fontAlgn="base">
              <a:spcAft>
                <a:spcPct val="0"/>
              </a:spcAft>
              <a:buClr>
                <a:srgbClr val="E5E5FF"/>
              </a:buClr>
              <a:buSzPct val="70000"/>
              <a:buFont typeface="Wingdings" panose="05000000000000000000" pitchFamily="2" charset="2"/>
              <a:buChar char="n"/>
              <a:defRPr/>
            </a:pPr>
            <a:r>
              <a:rPr lang="en-CA" sz="2400" kern="0" dirty="0">
                <a:solidFill>
                  <a:srgbClr val="000514"/>
                </a:solidFill>
                <a:effectLst>
                  <a:outerShdw blurRad="38100" dist="38100" dir="2700000" algn="tl">
                    <a:srgbClr val="C0C0C0"/>
                  </a:outerShdw>
                </a:effectLst>
                <a:latin typeface="Garamond"/>
              </a:rPr>
              <a:t>Costs of absence of workers</a:t>
            </a:r>
          </a:p>
          <a:p>
            <a:pPr marL="857250" lvl="2" indent="-171450" fontAlgn="base">
              <a:spcAft>
                <a:spcPct val="0"/>
              </a:spcAft>
              <a:buClr>
                <a:srgbClr val="E5E5FF"/>
              </a:buClr>
              <a:buSzPct val="70000"/>
              <a:buFont typeface="Wingdings" panose="05000000000000000000" pitchFamily="2" charset="2"/>
              <a:buChar char="n"/>
              <a:defRPr/>
            </a:pPr>
            <a:r>
              <a:rPr lang="en-CA" sz="2400" kern="0" dirty="0">
                <a:solidFill>
                  <a:srgbClr val="000514"/>
                </a:solidFill>
                <a:effectLst>
                  <a:outerShdw blurRad="38100" dist="38100" dir="2700000" algn="tl">
                    <a:srgbClr val="C0C0C0"/>
                  </a:outerShdw>
                </a:effectLst>
                <a:latin typeface="Garamond"/>
              </a:rPr>
              <a:t>Health insurance or related benefits</a:t>
            </a:r>
          </a:p>
          <a:p>
            <a:pPr marL="857250" lvl="2" indent="-171450" fontAlgn="base">
              <a:spcAft>
                <a:spcPct val="0"/>
              </a:spcAft>
              <a:buClr>
                <a:srgbClr val="E5E5FF"/>
              </a:buClr>
              <a:buSzPct val="70000"/>
              <a:buFont typeface="Wingdings" panose="05000000000000000000" pitchFamily="2" charset="2"/>
              <a:buChar char="n"/>
              <a:defRPr/>
            </a:pPr>
            <a:r>
              <a:rPr lang="en-CA" sz="2400" kern="0" dirty="0">
                <a:solidFill>
                  <a:srgbClr val="000514"/>
                </a:solidFill>
                <a:effectLst>
                  <a:outerShdw blurRad="38100" dist="38100" dir="2700000" algn="tl">
                    <a:srgbClr val="C0C0C0"/>
                  </a:outerShdw>
                </a:effectLst>
                <a:latin typeface="Garamond"/>
              </a:rPr>
              <a:t>Increase in employee stress</a:t>
            </a:r>
            <a:endParaRPr lang="en-US" sz="2400" kern="0" dirty="0">
              <a:solidFill>
                <a:srgbClr val="000514"/>
              </a:solidFill>
              <a:effectLst>
                <a:outerShdw blurRad="38100" dist="38100" dir="2700000" algn="tl">
                  <a:srgbClr val="C0C0C0"/>
                </a:outerShdw>
              </a:effectLst>
              <a:latin typeface="Garamond"/>
            </a:endParaRPr>
          </a:p>
          <a:p>
            <a:endParaRPr lang="en-US" dirty="0"/>
          </a:p>
        </p:txBody>
      </p:sp>
    </p:spTree>
    <p:extLst>
      <p:ext uri="{BB962C8B-B14F-4D97-AF65-F5344CB8AC3E}">
        <p14:creationId xmlns:p14="http://schemas.microsoft.com/office/powerpoint/2010/main" val="18192708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marL="257175" lvl="0" indent="-257175" fontAlgn="base">
              <a:lnSpc>
                <a:spcPct val="90000"/>
              </a:lnSpc>
              <a:spcAft>
                <a:spcPct val="0"/>
              </a:spcAft>
              <a:buClr>
                <a:srgbClr val="FFCC00"/>
              </a:buClr>
              <a:buSzPct val="70000"/>
              <a:buNone/>
              <a:defRPr/>
            </a:pPr>
            <a:r>
              <a:rPr lang="en-CA" sz="2400" kern="0" dirty="0">
                <a:solidFill>
                  <a:srgbClr val="000514"/>
                </a:solidFill>
                <a:effectLst>
                  <a:outerShdw blurRad="38100" dist="38100" dir="2700000" algn="tl">
                    <a:srgbClr val="C0C0C0"/>
                  </a:outerShdw>
                </a:effectLst>
                <a:latin typeface="Garamond"/>
              </a:rPr>
              <a:t>7b. Micro-Economics: Cost to individuals &amp; households</a:t>
            </a:r>
          </a:p>
          <a:p>
            <a:pPr marL="557213" lvl="1" indent="-214313" fontAlgn="base">
              <a:lnSpc>
                <a:spcPct val="90000"/>
              </a:lnSpc>
              <a:spcAft>
                <a:spcPct val="0"/>
              </a:spcAft>
              <a:buClr>
                <a:srgbClr val="A886E0"/>
              </a:buClr>
              <a:buFont typeface="Wingdings" panose="05000000000000000000" pitchFamily="2" charset="2"/>
              <a:buChar char="n"/>
              <a:defRPr/>
            </a:pPr>
            <a:r>
              <a:rPr lang="en-CA" sz="2100" kern="0" dirty="0">
                <a:solidFill>
                  <a:srgbClr val="000514"/>
                </a:solidFill>
                <a:effectLst>
                  <a:outerShdw blurRad="38100" dist="38100" dir="2700000" algn="tl">
                    <a:srgbClr val="C0C0C0"/>
                  </a:outerShdw>
                </a:effectLst>
                <a:latin typeface="Garamond"/>
              </a:rPr>
              <a:t>Depletes lifetime savings and assets</a:t>
            </a:r>
          </a:p>
          <a:p>
            <a:pPr marL="557213" lvl="1" indent="-214313" fontAlgn="base">
              <a:lnSpc>
                <a:spcPct val="90000"/>
              </a:lnSpc>
              <a:spcAft>
                <a:spcPct val="0"/>
              </a:spcAft>
              <a:buClr>
                <a:srgbClr val="A886E0"/>
              </a:buClr>
              <a:buFont typeface="Wingdings" panose="05000000000000000000" pitchFamily="2" charset="2"/>
              <a:buChar char="n"/>
              <a:defRPr/>
            </a:pPr>
            <a:r>
              <a:rPr lang="en-CA" sz="2100" kern="0" dirty="0">
                <a:solidFill>
                  <a:srgbClr val="000514"/>
                </a:solidFill>
                <a:effectLst>
                  <a:outerShdw blurRad="38100" dist="38100" dir="2700000" algn="tl">
                    <a:srgbClr val="C0C0C0"/>
                  </a:outerShdw>
                </a:effectLst>
                <a:latin typeface="Garamond"/>
              </a:rPr>
              <a:t>Increasing debt</a:t>
            </a:r>
          </a:p>
          <a:p>
            <a:pPr marL="557213" lvl="1" indent="-214313" fontAlgn="base">
              <a:lnSpc>
                <a:spcPct val="90000"/>
              </a:lnSpc>
              <a:spcAft>
                <a:spcPct val="0"/>
              </a:spcAft>
              <a:buClr>
                <a:srgbClr val="A886E0"/>
              </a:buClr>
              <a:buFont typeface="Wingdings" panose="05000000000000000000" pitchFamily="2" charset="2"/>
              <a:buChar char="n"/>
              <a:defRPr/>
            </a:pPr>
            <a:r>
              <a:rPr lang="en-CA" sz="2100" kern="0" dirty="0">
                <a:solidFill>
                  <a:srgbClr val="000514"/>
                </a:solidFill>
                <a:effectLst>
                  <a:outerShdw blurRad="38100" dist="38100" dir="2700000" algn="tl">
                    <a:srgbClr val="C0C0C0"/>
                  </a:outerShdw>
                </a:effectLst>
                <a:latin typeface="Garamond"/>
              </a:rPr>
              <a:t> for the poor increased likelihood of entering or remaining in poverty trap</a:t>
            </a:r>
          </a:p>
          <a:p>
            <a:pPr marL="557213" lvl="1" indent="-214313" fontAlgn="base">
              <a:lnSpc>
                <a:spcPct val="90000"/>
              </a:lnSpc>
              <a:spcAft>
                <a:spcPct val="0"/>
              </a:spcAft>
              <a:buClr>
                <a:srgbClr val="A886E0"/>
              </a:buClr>
              <a:buFont typeface="Wingdings" panose="05000000000000000000" pitchFamily="2" charset="2"/>
              <a:buChar char="n"/>
              <a:defRPr/>
            </a:pPr>
            <a:r>
              <a:rPr lang="en-CA" sz="2100" kern="0" dirty="0">
                <a:solidFill>
                  <a:srgbClr val="000514"/>
                </a:solidFill>
                <a:effectLst>
                  <a:outerShdw blurRad="38100" dist="38100" dir="2700000" algn="tl">
                    <a:srgbClr val="C0C0C0"/>
                  </a:outerShdw>
                </a:effectLst>
                <a:latin typeface="Garamond"/>
              </a:rPr>
              <a:t>Diverts monies from essential necessities such as food and accommodation </a:t>
            </a:r>
          </a:p>
          <a:p>
            <a:pPr marL="557213" lvl="1" indent="-214313" fontAlgn="base">
              <a:lnSpc>
                <a:spcPct val="90000"/>
              </a:lnSpc>
              <a:spcAft>
                <a:spcPct val="0"/>
              </a:spcAft>
              <a:buClr>
                <a:srgbClr val="A886E0"/>
              </a:buClr>
              <a:buFont typeface="Wingdings" panose="05000000000000000000" pitchFamily="2" charset="2"/>
              <a:buChar char="n"/>
              <a:defRPr/>
            </a:pPr>
            <a:r>
              <a:rPr lang="en-CA" sz="2100" kern="0" dirty="0">
                <a:solidFill>
                  <a:srgbClr val="000514"/>
                </a:solidFill>
                <a:effectLst>
                  <a:outerShdw blurRad="38100" dist="38100" dir="2700000" algn="tl">
                    <a:srgbClr val="C0C0C0"/>
                  </a:outerShdw>
                </a:effectLst>
                <a:latin typeface="Garamond"/>
              </a:rPr>
              <a:t>Young are diverted from their education and sent to assist in acquiring household financial needs</a:t>
            </a:r>
          </a:p>
          <a:p>
            <a:endParaRPr lang="en-US" dirty="0"/>
          </a:p>
        </p:txBody>
      </p:sp>
    </p:spTree>
    <p:extLst>
      <p:ext uri="{BB962C8B-B14F-4D97-AF65-F5344CB8AC3E}">
        <p14:creationId xmlns:p14="http://schemas.microsoft.com/office/powerpoint/2010/main" val="18734326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marL="257175" lvl="0" indent="-257175" fontAlgn="base">
              <a:lnSpc>
                <a:spcPct val="90000"/>
              </a:lnSpc>
              <a:spcAft>
                <a:spcPct val="0"/>
              </a:spcAft>
              <a:buClr>
                <a:srgbClr val="FFCC00"/>
              </a:buClr>
              <a:buSzPct val="70000"/>
              <a:buNone/>
              <a:defRPr/>
            </a:pPr>
            <a:r>
              <a:rPr lang="en-CA" sz="2100" b="1" kern="0" dirty="0">
                <a:solidFill>
                  <a:srgbClr val="000514"/>
                </a:solidFill>
                <a:effectLst>
                  <a:outerShdw blurRad="38100" dist="38100" dir="2700000" algn="tl">
                    <a:srgbClr val="C0C0C0"/>
                  </a:outerShdw>
                </a:effectLst>
                <a:latin typeface="Garamond"/>
              </a:rPr>
              <a:t>7c. Cost - Medical System</a:t>
            </a:r>
          </a:p>
          <a:p>
            <a:pPr marL="257175" lvl="0" indent="-257175" fontAlgn="base">
              <a:lnSpc>
                <a:spcPct val="90000"/>
              </a:lnSpc>
              <a:spcAft>
                <a:spcPct val="0"/>
              </a:spcAft>
              <a:buClr>
                <a:srgbClr val="FFCC00"/>
              </a:buClr>
              <a:buSzPct val="70000"/>
              <a:buFont typeface="Wingdings" panose="05000000000000000000" pitchFamily="2" charset="2"/>
              <a:buChar char="n"/>
              <a:defRPr/>
            </a:pPr>
            <a:endParaRPr lang="en-CA" sz="2100" b="1" kern="0" dirty="0">
              <a:solidFill>
                <a:srgbClr val="000514"/>
              </a:solidFill>
              <a:effectLst>
                <a:outerShdw blurRad="38100" dist="38100" dir="2700000" algn="tl">
                  <a:srgbClr val="C0C0C0"/>
                </a:outerShdw>
              </a:effectLst>
              <a:latin typeface="Garamond"/>
            </a:endParaRPr>
          </a:p>
          <a:p>
            <a:pPr marL="257175" lvl="0" indent="-257175" fontAlgn="base">
              <a:lnSpc>
                <a:spcPct val="90000"/>
              </a:lnSpc>
              <a:spcAft>
                <a:spcPct val="0"/>
              </a:spcAft>
              <a:buClr>
                <a:srgbClr val="FFCC00"/>
              </a:buClr>
              <a:buSzPct val="70000"/>
              <a:buFont typeface="Wingdings" panose="05000000000000000000" pitchFamily="2" charset="2"/>
              <a:buChar char="n"/>
              <a:defRPr/>
            </a:pPr>
            <a:r>
              <a:rPr lang="en-CA" sz="2100" b="1" kern="0" dirty="0">
                <a:solidFill>
                  <a:srgbClr val="000514"/>
                </a:solidFill>
                <a:effectLst>
                  <a:outerShdw blurRad="38100" dist="38100" dir="2700000" algn="tl">
                    <a:srgbClr val="C0C0C0"/>
                  </a:outerShdw>
                </a:effectLst>
                <a:latin typeface="Garamond"/>
              </a:rPr>
              <a:t>Increased cost in hospital expenditures</a:t>
            </a:r>
          </a:p>
          <a:p>
            <a:pPr marL="557213" lvl="1" indent="-214313" fontAlgn="base">
              <a:lnSpc>
                <a:spcPct val="90000"/>
              </a:lnSpc>
              <a:spcAft>
                <a:spcPct val="0"/>
              </a:spcAft>
              <a:buClr>
                <a:srgbClr val="A886E0"/>
              </a:buClr>
              <a:buFont typeface="Wingdings" panose="05000000000000000000" pitchFamily="2" charset="2"/>
              <a:buChar char="n"/>
              <a:defRPr/>
            </a:pPr>
            <a:r>
              <a:rPr lang="en-CA" sz="1800" b="1" kern="0" dirty="0">
                <a:solidFill>
                  <a:srgbClr val="000514"/>
                </a:solidFill>
                <a:effectLst>
                  <a:outerShdw blurRad="38100" dist="38100" dir="2700000" algn="tl">
                    <a:srgbClr val="C0C0C0"/>
                  </a:outerShdw>
                </a:effectLst>
                <a:latin typeface="Garamond"/>
              </a:rPr>
              <a:t>Increased staff</a:t>
            </a:r>
          </a:p>
          <a:p>
            <a:pPr marL="557213" lvl="1" indent="-214313" fontAlgn="base">
              <a:lnSpc>
                <a:spcPct val="90000"/>
              </a:lnSpc>
              <a:spcAft>
                <a:spcPct val="0"/>
              </a:spcAft>
              <a:buClr>
                <a:srgbClr val="A886E0"/>
              </a:buClr>
              <a:buFont typeface="Wingdings" panose="05000000000000000000" pitchFamily="2" charset="2"/>
              <a:buChar char="n"/>
              <a:defRPr/>
            </a:pPr>
            <a:r>
              <a:rPr lang="en-CA" sz="1800" b="1" kern="0" dirty="0">
                <a:solidFill>
                  <a:srgbClr val="000514"/>
                </a:solidFill>
                <a:effectLst>
                  <a:outerShdw blurRad="38100" dist="38100" dir="2700000" algn="tl">
                    <a:srgbClr val="C0C0C0"/>
                  </a:outerShdw>
                </a:effectLst>
                <a:latin typeface="Garamond"/>
              </a:rPr>
              <a:t>Medicines and related materials</a:t>
            </a:r>
          </a:p>
          <a:p>
            <a:pPr marL="557213" lvl="1" indent="-214313" fontAlgn="base">
              <a:lnSpc>
                <a:spcPct val="90000"/>
              </a:lnSpc>
              <a:spcAft>
                <a:spcPct val="0"/>
              </a:spcAft>
              <a:buClr>
                <a:srgbClr val="A886E0"/>
              </a:buClr>
              <a:buFont typeface="Wingdings" panose="05000000000000000000" pitchFamily="2" charset="2"/>
              <a:buChar char="n"/>
              <a:defRPr/>
            </a:pPr>
            <a:r>
              <a:rPr lang="en-CA" sz="1800" b="1" kern="0" dirty="0">
                <a:solidFill>
                  <a:srgbClr val="000514"/>
                </a:solidFill>
                <a:effectLst>
                  <a:outerShdw blurRad="38100" dist="38100" dir="2700000" algn="tl">
                    <a:srgbClr val="C0C0C0"/>
                  </a:outerShdw>
                </a:effectLst>
                <a:latin typeface="Garamond"/>
              </a:rPr>
              <a:t>Isolating patients</a:t>
            </a:r>
          </a:p>
          <a:p>
            <a:pPr marL="257175" lvl="0" indent="-257175" fontAlgn="base">
              <a:lnSpc>
                <a:spcPct val="90000"/>
              </a:lnSpc>
              <a:spcAft>
                <a:spcPct val="0"/>
              </a:spcAft>
              <a:buClr>
                <a:srgbClr val="FFCC00"/>
              </a:buClr>
              <a:buSzPct val="70000"/>
              <a:buFont typeface="Wingdings" panose="05000000000000000000" pitchFamily="2" charset="2"/>
              <a:buChar char="n"/>
              <a:defRPr/>
            </a:pPr>
            <a:r>
              <a:rPr lang="en-CA" sz="2100" b="1" kern="0" dirty="0">
                <a:solidFill>
                  <a:srgbClr val="000514"/>
                </a:solidFill>
                <a:effectLst>
                  <a:outerShdw blurRad="38100" dist="38100" dir="2700000" algn="tl">
                    <a:srgbClr val="C0C0C0"/>
                  </a:outerShdw>
                </a:effectLst>
                <a:latin typeface="Garamond"/>
              </a:rPr>
              <a:t>Printing and disseminating literature/information to the public</a:t>
            </a:r>
          </a:p>
          <a:p>
            <a:pPr marL="257175" lvl="0" indent="-257175" fontAlgn="base">
              <a:lnSpc>
                <a:spcPct val="90000"/>
              </a:lnSpc>
              <a:spcAft>
                <a:spcPct val="0"/>
              </a:spcAft>
              <a:buClr>
                <a:srgbClr val="FFCC00"/>
              </a:buClr>
              <a:buSzPct val="70000"/>
              <a:buFont typeface="Wingdings" panose="05000000000000000000" pitchFamily="2" charset="2"/>
              <a:buChar char="n"/>
              <a:defRPr/>
            </a:pPr>
            <a:r>
              <a:rPr lang="en-CA" sz="2100" b="1" kern="0" dirty="0">
                <a:solidFill>
                  <a:srgbClr val="000514"/>
                </a:solidFill>
                <a:effectLst>
                  <a:outerShdw blurRad="38100" dist="38100" dir="2700000" algn="tl">
                    <a:srgbClr val="C0C0C0"/>
                  </a:outerShdw>
                </a:effectLst>
                <a:latin typeface="Garamond"/>
              </a:rPr>
              <a:t>Implementation of Quarantine &amp; Policing Measures</a:t>
            </a:r>
          </a:p>
          <a:p>
            <a:pPr marL="257175" lvl="0" indent="-257175" fontAlgn="base">
              <a:lnSpc>
                <a:spcPct val="90000"/>
              </a:lnSpc>
              <a:spcAft>
                <a:spcPct val="0"/>
              </a:spcAft>
              <a:buClr>
                <a:srgbClr val="FFCC00"/>
              </a:buClr>
              <a:buSzPct val="70000"/>
              <a:buFont typeface="Wingdings" panose="05000000000000000000" pitchFamily="2" charset="2"/>
              <a:buChar char="n"/>
              <a:defRPr/>
            </a:pPr>
            <a:r>
              <a:rPr lang="en-CA" sz="2100" b="1" kern="0" dirty="0">
                <a:solidFill>
                  <a:srgbClr val="000514"/>
                </a:solidFill>
                <a:effectLst>
                  <a:outerShdw blurRad="38100" dist="38100" dir="2700000" algn="tl">
                    <a:srgbClr val="C0C0C0"/>
                  </a:outerShdw>
                </a:effectLst>
                <a:latin typeface="Garamond"/>
              </a:rPr>
              <a:t>Disinfection of epidemic areas – from household to institutions </a:t>
            </a:r>
          </a:p>
          <a:p>
            <a:endParaRPr lang="en-US" dirty="0"/>
          </a:p>
        </p:txBody>
      </p:sp>
    </p:spTree>
    <p:extLst>
      <p:ext uri="{BB962C8B-B14F-4D97-AF65-F5344CB8AC3E}">
        <p14:creationId xmlns:p14="http://schemas.microsoft.com/office/powerpoint/2010/main" val="15895283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accent3"/>
                </a:solidFill>
              </a:rPr>
              <a:t>8. Impact on Family Structure</a:t>
            </a:r>
            <a:endParaRPr lang="en-US" dirty="0">
              <a:solidFill>
                <a:schemeClr val="accent3"/>
              </a:solidFill>
            </a:endParaRPr>
          </a:p>
        </p:txBody>
      </p:sp>
      <p:sp>
        <p:nvSpPr>
          <p:cNvPr id="3" name="Content Placeholder 2"/>
          <p:cNvSpPr>
            <a:spLocks noGrp="1"/>
          </p:cNvSpPr>
          <p:nvPr>
            <p:ph sz="quarter" idx="1"/>
          </p:nvPr>
        </p:nvSpPr>
        <p:spPr/>
        <p:txBody>
          <a:bodyPr/>
          <a:lstStyle/>
          <a:p>
            <a:pPr marL="257175" lvl="0" indent="-257175" fontAlgn="base">
              <a:lnSpc>
                <a:spcPct val="90000"/>
              </a:lnSpc>
              <a:spcAft>
                <a:spcPct val="0"/>
              </a:spcAft>
              <a:buClr>
                <a:srgbClr val="FFCC00"/>
              </a:buClr>
              <a:buSzPct val="70000"/>
              <a:buFont typeface="Wingdings" panose="05000000000000000000" pitchFamily="2" charset="2"/>
              <a:buChar char="n"/>
              <a:defRPr/>
            </a:pPr>
            <a:r>
              <a:rPr lang="en-CA" sz="2400" kern="0" dirty="0">
                <a:solidFill>
                  <a:srgbClr val="000514"/>
                </a:solidFill>
                <a:effectLst>
                  <a:outerShdw blurRad="38100" dist="38100" dir="2700000" algn="tl">
                    <a:srgbClr val="C0C0C0"/>
                  </a:outerShdw>
                </a:effectLst>
                <a:latin typeface="Garamond"/>
              </a:rPr>
              <a:t>Breakdown of the Family Unit through loss of Husband/Wife </a:t>
            </a:r>
          </a:p>
          <a:p>
            <a:pPr marL="257175" lvl="0" indent="-257175" fontAlgn="base">
              <a:lnSpc>
                <a:spcPct val="90000"/>
              </a:lnSpc>
              <a:spcAft>
                <a:spcPct val="0"/>
              </a:spcAft>
              <a:buClr>
                <a:srgbClr val="FFCC00"/>
              </a:buClr>
              <a:buSzPct val="70000"/>
              <a:buFont typeface="Wingdings" panose="05000000000000000000" pitchFamily="2" charset="2"/>
              <a:buChar char="n"/>
              <a:defRPr/>
            </a:pPr>
            <a:r>
              <a:rPr lang="en-CA" sz="2400" kern="0" dirty="0">
                <a:solidFill>
                  <a:srgbClr val="000514"/>
                </a:solidFill>
                <a:effectLst>
                  <a:outerShdw blurRad="38100" dist="38100" dir="2700000" algn="tl">
                    <a:srgbClr val="C0C0C0"/>
                  </a:outerShdw>
                </a:effectLst>
                <a:latin typeface="Garamond"/>
              </a:rPr>
              <a:t>Cost of Funeral </a:t>
            </a:r>
          </a:p>
          <a:p>
            <a:pPr marL="257175" lvl="0" indent="-257175" fontAlgn="base">
              <a:lnSpc>
                <a:spcPct val="90000"/>
              </a:lnSpc>
              <a:spcAft>
                <a:spcPct val="0"/>
              </a:spcAft>
              <a:buClr>
                <a:srgbClr val="FFCC00"/>
              </a:buClr>
              <a:buSzPct val="70000"/>
              <a:buFont typeface="Wingdings" panose="05000000000000000000" pitchFamily="2" charset="2"/>
              <a:buChar char="n"/>
              <a:defRPr/>
            </a:pPr>
            <a:r>
              <a:rPr lang="en-CA" sz="2400" kern="0" dirty="0">
                <a:solidFill>
                  <a:srgbClr val="000514"/>
                </a:solidFill>
                <a:effectLst>
                  <a:outerShdw blurRad="38100" dist="38100" dir="2700000" algn="tl">
                    <a:srgbClr val="C0C0C0"/>
                  </a:outerShdw>
                </a:effectLst>
                <a:latin typeface="Garamond"/>
              </a:rPr>
              <a:t>Orphans</a:t>
            </a:r>
          </a:p>
          <a:p>
            <a:pPr marL="557213" lvl="1" indent="-214313" fontAlgn="base">
              <a:lnSpc>
                <a:spcPct val="90000"/>
              </a:lnSpc>
              <a:spcAft>
                <a:spcPct val="0"/>
              </a:spcAft>
              <a:buClr>
                <a:srgbClr val="A886E0"/>
              </a:buClr>
              <a:buFont typeface="Wingdings" panose="05000000000000000000" pitchFamily="2" charset="2"/>
              <a:buChar char="n"/>
              <a:defRPr/>
            </a:pPr>
            <a:r>
              <a:rPr lang="en-CA" sz="2100" kern="0" dirty="0">
                <a:solidFill>
                  <a:srgbClr val="000514"/>
                </a:solidFill>
                <a:effectLst>
                  <a:outerShdw blurRad="38100" dist="38100" dir="2700000" algn="tl">
                    <a:srgbClr val="C0C0C0"/>
                  </a:outerShdw>
                </a:effectLst>
                <a:latin typeface="Garamond"/>
              </a:rPr>
              <a:t>Cost of caring for those orphaned</a:t>
            </a:r>
          </a:p>
          <a:p>
            <a:pPr marL="557213" lvl="1" indent="-214313" fontAlgn="base">
              <a:lnSpc>
                <a:spcPct val="90000"/>
              </a:lnSpc>
              <a:spcAft>
                <a:spcPct val="0"/>
              </a:spcAft>
              <a:buClr>
                <a:srgbClr val="A886E0"/>
              </a:buClr>
              <a:buFont typeface="Wingdings" panose="05000000000000000000" pitchFamily="2" charset="2"/>
              <a:buChar char="n"/>
              <a:defRPr/>
            </a:pPr>
            <a:r>
              <a:rPr lang="en-CA" sz="2100" kern="0" dirty="0">
                <a:solidFill>
                  <a:srgbClr val="000514"/>
                </a:solidFill>
                <a:effectLst>
                  <a:outerShdw blurRad="38100" dist="38100" dir="2700000" algn="tl">
                    <a:srgbClr val="C0C0C0"/>
                  </a:outerShdw>
                </a:effectLst>
                <a:latin typeface="Garamond"/>
              </a:rPr>
              <a:t>Lack of care and education</a:t>
            </a:r>
            <a:endParaRPr lang="en-US" sz="2100" kern="0" dirty="0">
              <a:solidFill>
                <a:srgbClr val="000514"/>
              </a:solidFill>
              <a:effectLst>
                <a:outerShdw blurRad="38100" dist="38100" dir="2700000" algn="tl">
                  <a:srgbClr val="C0C0C0"/>
                </a:outerShdw>
              </a:effectLst>
              <a:latin typeface="Garamond"/>
            </a:endParaRPr>
          </a:p>
          <a:p>
            <a:pPr marL="257175" lvl="0" indent="-257175" fontAlgn="base">
              <a:lnSpc>
                <a:spcPct val="90000"/>
              </a:lnSpc>
              <a:spcAft>
                <a:spcPct val="0"/>
              </a:spcAft>
              <a:buClr>
                <a:srgbClr val="FFCC00"/>
              </a:buClr>
              <a:buSzPct val="70000"/>
              <a:buFont typeface="Wingdings" panose="05000000000000000000" pitchFamily="2" charset="2"/>
              <a:buChar char="n"/>
              <a:defRPr/>
            </a:pPr>
            <a:r>
              <a:rPr lang="en-CA" sz="2400" kern="0" dirty="0">
                <a:solidFill>
                  <a:srgbClr val="000514"/>
                </a:solidFill>
                <a:effectLst>
                  <a:outerShdw blurRad="38100" dist="38100" dir="2700000" algn="tl">
                    <a:srgbClr val="C0C0C0"/>
                  </a:outerShdw>
                </a:effectLst>
                <a:latin typeface="Garamond"/>
              </a:rPr>
              <a:t>Loss of Religious Faith</a:t>
            </a:r>
          </a:p>
          <a:p>
            <a:pPr marL="557213" lvl="1" indent="-214313" fontAlgn="base">
              <a:lnSpc>
                <a:spcPct val="90000"/>
              </a:lnSpc>
              <a:spcAft>
                <a:spcPct val="0"/>
              </a:spcAft>
              <a:buClr>
                <a:srgbClr val="A886E0"/>
              </a:buClr>
              <a:buFont typeface="Wingdings" panose="05000000000000000000" pitchFamily="2" charset="2"/>
              <a:buChar char="n"/>
              <a:defRPr/>
            </a:pPr>
            <a:r>
              <a:rPr lang="en-CA" sz="2100" kern="0" dirty="0">
                <a:solidFill>
                  <a:srgbClr val="000514"/>
                </a:solidFill>
                <a:effectLst>
                  <a:outerShdw blurRad="38100" dist="38100" dir="2700000" algn="tl">
                    <a:srgbClr val="C0C0C0"/>
                  </a:outerShdw>
                </a:effectLst>
                <a:latin typeface="Garamond"/>
              </a:rPr>
              <a:t>Increase in Fatalism </a:t>
            </a:r>
          </a:p>
          <a:p>
            <a:endParaRPr lang="en-US" dirty="0"/>
          </a:p>
        </p:txBody>
      </p:sp>
    </p:spTree>
    <p:extLst>
      <p:ext uri="{BB962C8B-B14F-4D97-AF65-F5344CB8AC3E}">
        <p14:creationId xmlns:p14="http://schemas.microsoft.com/office/powerpoint/2010/main" val="16000881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solidFill>
              </a:rPr>
              <a:t>9. Social Epidemiology</a:t>
            </a:r>
          </a:p>
        </p:txBody>
      </p:sp>
      <p:sp>
        <p:nvSpPr>
          <p:cNvPr id="3" name="Content Placeholder 2"/>
          <p:cNvSpPr>
            <a:spLocks noGrp="1"/>
          </p:cNvSpPr>
          <p:nvPr>
            <p:ph sz="quarter" idx="1"/>
          </p:nvPr>
        </p:nvSpPr>
        <p:spPr/>
        <p:txBody>
          <a:bodyPr/>
          <a:lstStyle/>
          <a:p>
            <a:pPr marL="257175" lvl="0" indent="-257175" fontAlgn="base">
              <a:spcAft>
                <a:spcPct val="0"/>
              </a:spcAft>
              <a:buClr>
                <a:srgbClr val="FFCC00"/>
              </a:buClr>
              <a:buSzPct val="70000"/>
              <a:buFont typeface="Wingdings" panose="05000000000000000000" pitchFamily="2" charset="2"/>
              <a:buChar char="n"/>
              <a:defRPr/>
            </a:pPr>
            <a:r>
              <a:rPr lang="en-CA" sz="2400" kern="0" dirty="0">
                <a:solidFill>
                  <a:srgbClr val="000514"/>
                </a:solidFill>
                <a:effectLst>
                  <a:outerShdw blurRad="38100" dist="38100" dir="2700000" algn="tl">
                    <a:srgbClr val="C0C0C0"/>
                  </a:outerShdw>
                </a:effectLst>
                <a:latin typeface="Garamond"/>
              </a:rPr>
              <a:t>Not all epidemics are homogenous in their impact</a:t>
            </a:r>
          </a:p>
          <a:p>
            <a:pPr marL="557213" lvl="1" indent="-214313" fontAlgn="base">
              <a:spcAft>
                <a:spcPct val="0"/>
              </a:spcAft>
              <a:buClr>
                <a:srgbClr val="A886E0"/>
              </a:buClr>
              <a:buFont typeface="Wingdings" panose="05000000000000000000" pitchFamily="2" charset="2"/>
              <a:buChar char="n"/>
              <a:defRPr/>
            </a:pPr>
            <a:r>
              <a:rPr lang="en-CA" sz="2100" kern="0" dirty="0">
                <a:solidFill>
                  <a:srgbClr val="000514"/>
                </a:solidFill>
                <a:effectLst>
                  <a:outerShdw blurRad="38100" dist="38100" dir="2700000" algn="tl">
                    <a:srgbClr val="C0C0C0"/>
                  </a:outerShdw>
                </a:effectLst>
                <a:latin typeface="Garamond"/>
              </a:rPr>
              <a:t>Why?</a:t>
            </a:r>
          </a:p>
          <a:p>
            <a:pPr marL="257175" lvl="0" indent="-257175" fontAlgn="base">
              <a:spcAft>
                <a:spcPct val="0"/>
              </a:spcAft>
              <a:buClr>
                <a:srgbClr val="FFCC00"/>
              </a:buClr>
              <a:buSzPct val="70000"/>
              <a:buFont typeface="Wingdings" panose="05000000000000000000" pitchFamily="2" charset="2"/>
              <a:buChar char="n"/>
              <a:defRPr/>
            </a:pPr>
            <a:r>
              <a:rPr lang="en-CA" sz="2400" kern="0" dirty="0">
                <a:solidFill>
                  <a:srgbClr val="000514"/>
                </a:solidFill>
                <a:effectLst>
                  <a:outerShdw blurRad="38100" dist="38100" dir="2700000" algn="tl">
                    <a:srgbClr val="C0C0C0"/>
                  </a:outerShdw>
                </a:effectLst>
                <a:latin typeface="Garamond"/>
              </a:rPr>
              <a:t>Not all people are equally susceptible/resistant during an epidemic</a:t>
            </a:r>
          </a:p>
          <a:p>
            <a:pPr marL="557213" lvl="1" indent="-214313" fontAlgn="base">
              <a:spcAft>
                <a:spcPct val="0"/>
              </a:spcAft>
              <a:buClr>
                <a:srgbClr val="A886E0"/>
              </a:buClr>
              <a:buFont typeface="Wingdings" panose="05000000000000000000" pitchFamily="2" charset="2"/>
              <a:buChar char="n"/>
              <a:defRPr/>
            </a:pPr>
            <a:r>
              <a:rPr lang="en-CA" sz="2100" kern="0" dirty="0">
                <a:solidFill>
                  <a:srgbClr val="000514"/>
                </a:solidFill>
                <a:effectLst>
                  <a:outerShdw blurRad="38100" dist="38100" dir="2700000" algn="tl">
                    <a:srgbClr val="C0C0C0"/>
                  </a:outerShdw>
                </a:effectLst>
                <a:latin typeface="Garamond"/>
              </a:rPr>
              <a:t>Why?</a:t>
            </a:r>
          </a:p>
          <a:p>
            <a:endParaRPr lang="en-US" dirty="0"/>
          </a:p>
        </p:txBody>
      </p:sp>
    </p:spTree>
    <p:extLst>
      <p:ext uri="{BB962C8B-B14F-4D97-AF65-F5344CB8AC3E}">
        <p14:creationId xmlns:p14="http://schemas.microsoft.com/office/powerpoint/2010/main" val="19964329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E0A0D-43A7-46DD-BA06-D9D004A06B85}"/>
              </a:ext>
            </a:extLst>
          </p:cNvPr>
          <p:cNvSpPr>
            <a:spLocks noGrp="1"/>
          </p:cNvSpPr>
          <p:nvPr>
            <p:ph type="title"/>
          </p:nvPr>
        </p:nvSpPr>
        <p:spPr/>
        <p:txBody>
          <a:bodyPr/>
          <a:lstStyle/>
          <a:p>
            <a:r>
              <a:rPr lang="en-US" dirty="0"/>
              <a:t>Next week</a:t>
            </a:r>
          </a:p>
        </p:txBody>
      </p:sp>
      <p:sp>
        <p:nvSpPr>
          <p:cNvPr id="3" name="Content Placeholder 2">
            <a:extLst>
              <a:ext uri="{FF2B5EF4-FFF2-40B4-BE49-F238E27FC236}">
                <a16:creationId xmlns:a16="http://schemas.microsoft.com/office/drawing/2014/main" id="{04928F9B-8541-41CC-9B95-66779C794D4C}"/>
              </a:ext>
            </a:extLst>
          </p:cNvPr>
          <p:cNvSpPr>
            <a:spLocks noGrp="1"/>
          </p:cNvSpPr>
          <p:nvPr>
            <p:ph sz="quarter" idx="1"/>
          </p:nvPr>
        </p:nvSpPr>
        <p:spPr/>
        <p:txBody>
          <a:bodyPr/>
          <a:lstStyle/>
          <a:p>
            <a:r>
              <a:rPr lang="en-US" dirty="0"/>
              <a:t>Quantifying diseases</a:t>
            </a:r>
          </a:p>
          <a:p>
            <a:r>
              <a:rPr lang="en-US" dirty="0"/>
              <a:t>1918 influenza and other pandemic influenzas</a:t>
            </a:r>
          </a:p>
        </p:txBody>
      </p:sp>
    </p:spTree>
    <p:extLst>
      <p:ext uri="{BB962C8B-B14F-4D97-AF65-F5344CB8AC3E}">
        <p14:creationId xmlns:p14="http://schemas.microsoft.com/office/powerpoint/2010/main" val="1091786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926C2-98AC-48A6-8CC2-1F242973CC35}"/>
              </a:ext>
            </a:extLst>
          </p:cNvPr>
          <p:cNvSpPr>
            <a:spLocks noGrp="1"/>
          </p:cNvSpPr>
          <p:nvPr>
            <p:ph type="title"/>
          </p:nvPr>
        </p:nvSpPr>
        <p:spPr/>
        <p:txBody>
          <a:bodyPr>
            <a:normAutofit fontScale="90000"/>
          </a:bodyPr>
          <a:lstStyle/>
          <a:p>
            <a:r>
              <a:rPr lang="en-US" dirty="0"/>
              <a:t>Outbreaks &amp; Epidemics defined: Not so easily</a:t>
            </a:r>
          </a:p>
        </p:txBody>
      </p:sp>
      <p:sp>
        <p:nvSpPr>
          <p:cNvPr id="3" name="Content Placeholder 2">
            <a:extLst>
              <a:ext uri="{FF2B5EF4-FFF2-40B4-BE49-F238E27FC236}">
                <a16:creationId xmlns:a16="http://schemas.microsoft.com/office/drawing/2014/main" id="{B7914666-8C0C-4212-A21D-A8B413C058FC}"/>
              </a:ext>
            </a:extLst>
          </p:cNvPr>
          <p:cNvSpPr>
            <a:spLocks noGrp="1"/>
          </p:cNvSpPr>
          <p:nvPr>
            <p:ph sz="quarter" idx="1"/>
          </p:nvPr>
        </p:nvSpPr>
        <p:spPr/>
        <p:txBody>
          <a:bodyPr/>
          <a:lstStyle/>
          <a:p>
            <a:r>
              <a:rPr lang="en-US" dirty="0"/>
              <a:t>Outbreak is “a sudden rise in the incidence of a disease” and typically is confined to a localized area or a specific group of people.</a:t>
            </a:r>
          </a:p>
          <a:p>
            <a:r>
              <a:rPr lang="en-US" dirty="0"/>
              <a:t>Epidemic: from the Greek </a:t>
            </a:r>
            <a:r>
              <a:rPr lang="en-US" i="1" dirty="0"/>
              <a:t>epi</a:t>
            </a:r>
            <a:r>
              <a:rPr lang="en-US" dirty="0"/>
              <a:t> [on] plus </a:t>
            </a:r>
            <a:r>
              <a:rPr lang="en-US" i="1" dirty="0"/>
              <a:t>demos</a:t>
            </a:r>
            <a:r>
              <a:rPr lang="en-US" dirty="0"/>
              <a:t> [people]</a:t>
            </a:r>
          </a:p>
          <a:p>
            <a:pPr lvl="1"/>
            <a:r>
              <a:rPr lang="en-US" i="1" dirty="0"/>
              <a:t>An epidemic is an outbreak of contagious disease that has become more severe and less localized.</a:t>
            </a:r>
          </a:p>
          <a:p>
            <a:pPr lvl="1"/>
            <a:r>
              <a:rPr lang="en-US" dirty="0"/>
              <a:t>outbreak of disease that spreads quickly and affects many individuals at the same time</a:t>
            </a:r>
          </a:p>
        </p:txBody>
      </p:sp>
    </p:spTree>
    <p:extLst>
      <p:ext uri="{BB962C8B-B14F-4D97-AF65-F5344CB8AC3E}">
        <p14:creationId xmlns:p14="http://schemas.microsoft.com/office/powerpoint/2010/main" val="350385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C38B4-6DFA-421C-809B-FFC38AFB29C9}"/>
              </a:ext>
            </a:extLst>
          </p:cNvPr>
          <p:cNvSpPr>
            <a:spLocks noGrp="1"/>
          </p:cNvSpPr>
          <p:nvPr>
            <p:ph type="title"/>
          </p:nvPr>
        </p:nvSpPr>
        <p:spPr/>
        <p:txBody>
          <a:bodyPr/>
          <a:lstStyle/>
          <a:p>
            <a:r>
              <a:rPr lang="en-US" dirty="0"/>
              <a:t>Even more baffling definitions</a:t>
            </a:r>
          </a:p>
        </p:txBody>
      </p:sp>
      <p:sp>
        <p:nvSpPr>
          <p:cNvPr id="3" name="Content Placeholder 2">
            <a:extLst>
              <a:ext uri="{FF2B5EF4-FFF2-40B4-BE49-F238E27FC236}">
                <a16:creationId xmlns:a16="http://schemas.microsoft.com/office/drawing/2014/main" id="{33FB3EA1-32B0-4F0D-82AF-BD44A2D8020A}"/>
              </a:ext>
            </a:extLst>
          </p:cNvPr>
          <p:cNvSpPr>
            <a:spLocks noGrp="1"/>
          </p:cNvSpPr>
          <p:nvPr>
            <p:ph sz="quarter" idx="1"/>
          </p:nvPr>
        </p:nvSpPr>
        <p:spPr/>
        <p:txBody>
          <a:bodyPr/>
          <a:lstStyle/>
          <a:p>
            <a:r>
              <a:rPr lang="en-US" dirty="0"/>
              <a:t>An outbreak is a sudden increase in occurrences of a disease in a particular time and place</a:t>
            </a:r>
          </a:p>
          <a:p>
            <a:pPr lvl="1"/>
            <a:r>
              <a:rPr lang="en-US" dirty="0"/>
              <a:t>It may affect a small and localized group or impact upon thousands of people across an entire continent!!??</a:t>
            </a:r>
          </a:p>
          <a:p>
            <a:pPr lvl="2"/>
            <a:r>
              <a:rPr lang="en-US" dirty="0"/>
              <a:t>Four linked cases of a rare infectious disease may be sufficient to constitute an outbreak. </a:t>
            </a:r>
          </a:p>
          <a:p>
            <a:pPr marL="548640" lvl="3" indent="-274320">
              <a:buClr>
                <a:schemeClr val="accent1"/>
              </a:buClr>
              <a:buSzPct val="85000"/>
              <a:buFont typeface="Wingdings 2"/>
              <a:buChar char=""/>
            </a:pPr>
            <a:r>
              <a:rPr lang="en-US" sz="2700" dirty="0"/>
              <a:t>Outbreaks include epidemics which term is normally only used for infectious diseases, as well as diseases with an environmental origin, such as a water or foodborne disease (Wikipedia)</a:t>
            </a:r>
          </a:p>
        </p:txBody>
      </p:sp>
    </p:spTree>
    <p:extLst>
      <p:ext uri="{BB962C8B-B14F-4D97-AF65-F5344CB8AC3E}">
        <p14:creationId xmlns:p14="http://schemas.microsoft.com/office/powerpoint/2010/main" val="24993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is an epidemic an epidemic?</a:t>
            </a:r>
          </a:p>
        </p:txBody>
      </p:sp>
      <p:sp>
        <p:nvSpPr>
          <p:cNvPr id="3" name="Content Placeholder 2"/>
          <p:cNvSpPr>
            <a:spLocks noGrp="1"/>
          </p:cNvSpPr>
          <p:nvPr>
            <p:ph idx="1"/>
          </p:nvPr>
        </p:nvSpPr>
        <p:spPr/>
        <p:txBody>
          <a:bodyPr/>
          <a:lstStyle/>
          <a:p>
            <a:r>
              <a:rPr lang="en-US" dirty="0"/>
              <a:t>Identifying an epidemic, however, can be fraught with ambiguity</a:t>
            </a:r>
          </a:p>
          <a:p>
            <a:r>
              <a:rPr lang="en-US" dirty="0"/>
              <a:t>A common definition, proposed by </a:t>
            </a:r>
            <a:r>
              <a:rPr lang="en-US" dirty="0" err="1"/>
              <a:t>Benenson</a:t>
            </a:r>
            <a:r>
              <a:rPr lang="en-US" dirty="0"/>
              <a:t> (1980): “The occurrence in a community or region of a group of illnesses… of similar nature, clearly in excess of normal expectancy.” </a:t>
            </a:r>
          </a:p>
          <a:p>
            <a:r>
              <a:rPr lang="en-US" dirty="0"/>
              <a:t>“a marked rise in the frequency of a specific infectious disease in a community over a limited period, beyond the frequency considered normal for the population under investigation” (Sawchuk, 2010)</a:t>
            </a:r>
          </a:p>
          <a:p>
            <a:endParaRPr lang="en-US" dirty="0"/>
          </a:p>
        </p:txBody>
      </p:sp>
    </p:spTree>
    <p:extLst>
      <p:ext uri="{BB962C8B-B14F-4D97-AF65-F5344CB8AC3E}">
        <p14:creationId xmlns:p14="http://schemas.microsoft.com/office/powerpoint/2010/main" val="1062092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044" y="404664"/>
            <a:ext cx="8534400" cy="758952"/>
          </a:xfrm>
        </p:spPr>
        <p:txBody>
          <a:bodyPr>
            <a:normAutofit fontScale="90000"/>
          </a:bodyPr>
          <a:lstStyle/>
          <a:p>
            <a:r>
              <a:rPr lang="en-US" dirty="0"/>
              <a:t>When is there an “excess of normal expectancy” of cases/deaths?</a:t>
            </a:r>
          </a:p>
        </p:txBody>
      </p:sp>
      <p:sp>
        <p:nvSpPr>
          <p:cNvPr id="3" name="Content Placeholder 2"/>
          <p:cNvSpPr>
            <a:spLocks noGrp="1"/>
          </p:cNvSpPr>
          <p:nvPr>
            <p:ph sz="quarter" idx="1"/>
          </p:nvPr>
        </p:nvSpPr>
        <p:spPr/>
        <p:txBody>
          <a:bodyPr>
            <a:normAutofit fontScale="92500" lnSpcReduction="10000"/>
          </a:bodyPr>
          <a:lstStyle/>
          <a:p>
            <a:r>
              <a:rPr lang="en-US" dirty="0"/>
              <a:t>Epidemics can be quantitatively defined for some diseases, “in which an arbitrary threshold is selected above which the term ‘epidemic’ is applied”</a:t>
            </a:r>
          </a:p>
          <a:p>
            <a:r>
              <a:rPr lang="en-US" dirty="0"/>
              <a:t>e.g. identifying an influenza epidemic in 1996</a:t>
            </a:r>
          </a:p>
          <a:p>
            <a:pPr lvl="1"/>
            <a:r>
              <a:rPr lang="en-US" dirty="0"/>
              <a:t>In the UK: epidemic was achieved when there were 400 flu cases per 100 000 in one week</a:t>
            </a:r>
          </a:p>
          <a:p>
            <a:pPr lvl="1"/>
            <a:r>
              <a:rPr lang="en-US" dirty="0"/>
              <a:t>USA: epidemic was determined by pneumonia and influenza death rates as set out by the CDC and Prevention</a:t>
            </a:r>
          </a:p>
          <a:p>
            <a:pPr marL="274320" lvl="1">
              <a:buClr>
                <a:schemeClr val="accent1"/>
              </a:buClr>
              <a:buSzPct val="85000"/>
              <a:buFont typeface="Wingdings 2"/>
              <a:buChar char=""/>
            </a:pPr>
            <a:r>
              <a:rPr lang="en-US" sz="2700" dirty="0">
                <a:solidFill>
                  <a:schemeClr val="tx1"/>
                </a:solidFill>
              </a:rPr>
              <a:t>e.g. CDC create intensity thresholds for flu severity in 2017</a:t>
            </a:r>
          </a:p>
          <a:p>
            <a:pPr marL="274320" lvl="1">
              <a:buClr>
                <a:schemeClr val="accent1"/>
              </a:buClr>
              <a:buSzPct val="85000"/>
              <a:buFont typeface="Wingdings 2"/>
              <a:buChar char=""/>
            </a:pPr>
            <a:r>
              <a:rPr lang="en-US" sz="2700" dirty="0">
                <a:solidFill>
                  <a:schemeClr val="tx1"/>
                </a:solidFill>
              </a:rPr>
              <a:t>Context specific and must be situated within space, place and time </a:t>
            </a:r>
            <a:r>
              <a:rPr lang="en-US" sz="2800" dirty="0"/>
              <a:t>(Green, Swartz, </a:t>
            </a:r>
            <a:r>
              <a:rPr lang="en-US" sz="2800" dirty="0" err="1"/>
              <a:t>Mayshar</a:t>
            </a:r>
            <a:r>
              <a:rPr lang="en-US" sz="2800" dirty="0"/>
              <a:t> et al., 2002)</a:t>
            </a:r>
            <a:endParaRPr lang="en-US" sz="2700" dirty="0">
              <a:solidFill>
                <a:schemeClr val="tx1"/>
              </a:solidFill>
            </a:endParaRPr>
          </a:p>
          <a:p>
            <a:pPr marL="274320" lvl="1" indent="0">
              <a:buNone/>
            </a:pPr>
            <a:endParaRPr lang="en-US" dirty="0"/>
          </a:p>
        </p:txBody>
      </p:sp>
    </p:spTree>
    <p:extLst>
      <p:ext uri="{BB962C8B-B14F-4D97-AF65-F5344CB8AC3E}">
        <p14:creationId xmlns:p14="http://schemas.microsoft.com/office/powerpoint/2010/main" val="3282658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Quantifying an epidemic</a:t>
            </a:r>
          </a:p>
        </p:txBody>
      </p:sp>
      <p:sp>
        <p:nvSpPr>
          <p:cNvPr id="3" name="Content Placeholder 2"/>
          <p:cNvSpPr>
            <a:spLocks noGrp="1"/>
          </p:cNvSpPr>
          <p:nvPr>
            <p:ph sz="quarter" idx="1"/>
          </p:nvPr>
        </p:nvSpPr>
        <p:spPr/>
        <p:txBody>
          <a:bodyPr/>
          <a:lstStyle/>
          <a:p>
            <a:r>
              <a:rPr lang="en-US" dirty="0"/>
              <a:t>To define a specific epidemic, need information on the nature of the spread, number of cases, case-fatality and area affected (localized or widespread) </a:t>
            </a:r>
          </a:p>
        </p:txBody>
      </p:sp>
    </p:spTree>
    <p:extLst>
      <p:ext uri="{BB962C8B-B14F-4D97-AF65-F5344CB8AC3E}">
        <p14:creationId xmlns:p14="http://schemas.microsoft.com/office/powerpoint/2010/main" val="3315144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Lay perception vs. Epidemiologists’ definition</a:t>
            </a:r>
          </a:p>
        </p:txBody>
      </p:sp>
      <p:sp>
        <p:nvSpPr>
          <p:cNvPr id="3" name="Content Placeholder 2"/>
          <p:cNvSpPr>
            <a:spLocks noGrp="1"/>
          </p:cNvSpPr>
          <p:nvPr>
            <p:ph sz="quarter" idx="1"/>
          </p:nvPr>
        </p:nvSpPr>
        <p:spPr/>
        <p:txBody>
          <a:bodyPr/>
          <a:lstStyle/>
          <a:p>
            <a:r>
              <a:rPr lang="en-US" dirty="0"/>
              <a:t>An infection that spreads rapidly and affects many people in a defined region at the same or particular time</a:t>
            </a:r>
          </a:p>
          <a:p>
            <a:r>
              <a:rPr lang="en-US" dirty="0"/>
              <a:t>Epidemiologists use the term “outbreak” instead of “epidemic”</a:t>
            </a:r>
          </a:p>
          <a:p>
            <a:pPr lvl="1"/>
            <a:r>
              <a:rPr lang="en-US" dirty="0"/>
              <a:t>population may not recognize the nature of the situation and fail to take the necessary precautions to protect itself against the epidemic</a:t>
            </a:r>
          </a:p>
        </p:txBody>
      </p:sp>
    </p:spTree>
    <p:extLst>
      <p:ext uri="{BB962C8B-B14F-4D97-AF65-F5344CB8AC3E}">
        <p14:creationId xmlns:p14="http://schemas.microsoft.com/office/powerpoint/2010/main" val="397572374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9434</TotalTime>
  <Words>1998</Words>
  <Application>Microsoft Office PowerPoint</Application>
  <PresentationFormat>On-screen Show (4:3)</PresentationFormat>
  <Paragraphs>183</Paragraphs>
  <Slides>35</Slides>
  <Notes>15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3" baseType="lpstr">
      <vt:lpstr>Arial</vt:lpstr>
      <vt:lpstr>Calibri</vt:lpstr>
      <vt:lpstr>Garamond</vt:lpstr>
      <vt:lpstr>Georgia</vt:lpstr>
      <vt:lpstr>Wingdings</vt:lpstr>
      <vt:lpstr>Wingdings 2</vt:lpstr>
      <vt:lpstr>Civic</vt:lpstr>
      <vt:lpstr>Chart</vt:lpstr>
      <vt:lpstr>Disease Basics: fluidity of terms</vt:lpstr>
      <vt:lpstr>Endemic</vt:lpstr>
      <vt:lpstr>Endemic diseases</vt:lpstr>
      <vt:lpstr>Outbreaks &amp; Epidemics defined: Not so easily</vt:lpstr>
      <vt:lpstr>Even more baffling definitions</vt:lpstr>
      <vt:lpstr>When is an epidemic an epidemic?</vt:lpstr>
      <vt:lpstr>When is there an “excess of normal expectancy” of cases/deaths?</vt:lpstr>
      <vt:lpstr>Quantifying an epidemic</vt:lpstr>
      <vt:lpstr>Lay perception vs. Epidemiologists’ definition</vt:lpstr>
      <vt:lpstr>Pandemic</vt:lpstr>
      <vt:lpstr>Archaeo-epidemiology</vt:lpstr>
      <vt:lpstr>  Harvesting Effect or short-term mortality displacement</vt:lpstr>
      <vt:lpstr>Harvesting - Traditional Examples</vt:lpstr>
      <vt:lpstr>PowerPoint Presentation</vt:lpstr>
      <vt:lpstr>How long is the harvesting period? How soon should rebound occur?</vt:lpstr>
      <vt:lpstr>Stress, Gender &amp; Football</vt:lpstr>
      <vt:lpstr>Consequences of epidemics</vt:lpstr>
      <vt:lpstr>Why Study Epidemics</vt:lpstr>
      <vt:lpstr>Why study epidemics?</vt:lpstr>
      <vt:lpstr> Understanding unique phenomena in relation to general processes</vt:lpstr>
      <vt:lpstr>Some Generalizations about Epidemics </vt:lpstr>
      <vt:lpstr>PowerPoint Presentation</vt:lpstr>
      <vt:lpstr>PowerPoint Presentation</vt:lpstr>
      <vt:lpstr>PowerPoint Presentation</vt:lpstr>
      <vt:lpstr>PowerPoint Presentation</vt:lpstr>
      <vt:lpstr>PowerPoint Presentation</vt:lpstr>
      <vt:lpstr>PowerPoint Presentation</vt:lpstr>
      <vt:lpstr>The scapegoat</vt:lpstr>
      <vt:lpstr>PowerPoint Presentation</vt:lpstr>
      <vt:lpstr>PowerPoint Presentation</vt:lpstr>
      <vt:lpstr>PowerPoint Presentation</vt:lpstr>
      <vt:lpstr>PowerPoint Presentation</vt:lpstr>
      <vt:lpstr>8. Impact on Family Structure</vt:lpstr>
      <vt:lpstr>9. Social Epidemiology</vt:lpstr>
      <vt:lpstr>Next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Epidemiology II</dc:title>
  <dc:creator>Lianne</dc:creator>
  <cp:lastModifiedBy>admin</cp:lastModifiedBy>
  <cp:revision>226</cp:revision>
  <dcterms:created xsi:type="dcterms:W3CDTF">2014-02-12T19:49:55Z</dcterms:created>
  <dcterms:modified xsi:type="dcterms:W3CDTF">2020-05-14T23:01:41Z</dcterms:modified>
</cp:coreProperties>
</file>