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5" r:id="rId3"/>
    <p:sldId id="264" r:id="rId4"/>
    <p:sldId id="257" r:id="rId5"/>
    <p:sldId id="258" r:id="rId6"/>
    <p:sldId id="259" r:id="rId7"/>
    <p:sldId id="481" r:id="rId8"/>
    <p:sldId id="444" r:id="rId9"/>
    <p:sldId id="445" r:id="rId10"/>
    <p:sldId id="499" r:id="rId11"/>
    <p:sldId id="289" r:id="rId12"/>
    <p:sldId id="442" r:id="rId13"/>
    <p:sldId id="400" r:id="rId14"/>
    <p:sldId id="401" r:id="rId15"/>
    <p:sldId id="497" r:id="rId16"/>
    <p:sldId id="498" r:id="rId17"/>
    <p:sldId id="440" r:id="rId18"/>
    <p:sldId id="327" r:id="rId19"/>
    <p:sldId id="262" r:id="rId20"/>
    <p:sldId id="263" r:id="rId21"/>
    <p:sldId id="261" r:id="rId22"/>
    <p:sldId id="266" r:id="rId23"/>
    <p:sldId id="484" r:id="rId24"/>
    <p:sldId id="485" r:id="rId25"/>
    <p:sldId id="487" r:id="rId26"/>
    <p:sldId id="29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7" autoAdjust="0"/>
    <p:restoredTop sz="94660"/>
  </p:normalViewPr>
  <p:slideViewPr>
    <p:cSldViewPr>
      <p:cViewPr varScale="1">
        <p:scale>
          <a:sx n="75" d="100"/>
          <a:sy n="75" d="100"/>
        </p:scale>
        <p:origin x="9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A5160C-0480-4B26-9C89-01FD564D1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E5162-DC0C-4D0F-8EEC-0716BE8510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Note there are some overlaps between </a:t>
            </a:r>
            <a:r>
              <a:rPr lang="en-US" dirty="0" err="1"/>
              <a:t>bloodborne</a:t>
            </a:r>
            <a:r>
              <a:rPr lang="en-US" dirty="0"/>
              <a:t> and STD diseases. (e.g. HIV can be sexually transmitted as well as transmitted via bloodborne means through contact with contaminated blood). HIV is a vaccine preventable disease</a:t>
            </a:r>
          </a:p>
        </p:txBody>
      </p:sp>
    </p:spTree>
    <p:extLst>
      <p:ext uri="{BB962C8B-B14F-4D97-AF65-F5344CB8AC3E}">
        <p14:creationId xmlns:p14="http://schemas.microsoft.com/office/powerpoint/2010/main" val="392112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Reservoir: host population for an agent, where the agent naturally resides and reproduces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5160C-0480-4B26-9C89-01FD564D1C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DFEB0-C6B0-4BBA-B97A-C20025678D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certain procedure like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endotracheal intubation, bronchoscopy, open suctioning, administration of nebulized treatment, manual ventilation before intubation, turning the patient to the prone position, disconnecting the patient from the ventilator, non-invasive positive-pressure ventilation, tracheostomy, and cardiopulmonary resuscitation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5160C-0480-4B26-9C89-01FD564D1C2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Harborage is when the disease is not altered in the vector (plague bacillus), whereas biological it is altered (malaria protozoa)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5160C-0480-4B26-9C89-01FD564D1C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Nosocomial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5160C-0480-4B26-9C89-01FD564D1C2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E8559-0420-4AC6-9681-C0EF6D65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7766-7C78-413C-A0B3-9A63E83C7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E7C4-450D-4AEB-BA7D-08EBDC05C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1DEE-AD5F-4946-963D-5A9DB58E7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0AE5-0A8A-4710-9818-6B6827EC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D9B84-CB0F-44F2-BB64-CB6EA5E13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5136-8DFB-4E31-8781-DD5A7EC4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0C7A-0DCD-4877-AFA8-282B7B018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C7CBD-6D02-4AEC-B64C-AC765E960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929C-E6A7-46AE-AB80-9AB2FCFE6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93478-F3BF-4345-BB98-707196AE6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B806-7562-49F3-A6B3-3D2DEE99F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31D0FA-3C1A-4C04-AAC1-EAD1ACA16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43541/9241547073_eng.pdf?sequence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ANTH 298: Pandemics past &amp; present</a:t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Disease Transmission, The Epidemiological Triad &amp; The Chain of Infection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858-A471-4004-8C47-3788E6DB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vs. Droplet transmission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D85B-2668-4AC5-89FF-19022E4F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epidemiology (WHO) doesn’t distinguish between the two terms</a:t>
            </a:r>
          </a:p>
          <a:p>
            <a:r>
              <a:rPr lang="en-US" dirty="0" err="1"/>
              <a:t>Shiu</a:t>
            </a:r>
            <a:r>
              <a:rPr lang="en-US" dirty="0"/>
              <a:t> et al., states that fine respiratory droplets, is “sometimes also referred to as aerosol or airborne transmission,” </a:t>
            </a:r>
          </a:p>
          <a:p>
            <a:r>
              <a:rPr lang="en-US" dirty="0"/>
              <a:t>However WHO modes of transmission of COVID site states that:</a:t>
            </a:r>
          </a:p>
          <a:p>
            <a:pPr lvl="1"/>
            <a:r>
              <a:rPr lang="en-US" dirty="0"/>
              <a:t>Droplet as occurring within 1 m (and presumably 5-10 </a:t>
            </a:r>
            <a:r>
              <a:rPr lang="en-US" dirty="0" err="1"/>
              <a:t>micrometres</a:t>
            </a:r>
            <a:r>
              <a:rPr lang="en-US" dirty="0"/>
              <a:t> (droplet particles)</a:t>
            </a:r>
          </a:p>
        </p:txBody>
      </p:sp>
    </p:spTree>
    <p:extLst>
      <p:ext uri="{BB962C8B-B14F-4D97-AF65-F5344CB8AC3E}">
        <p14:creationId xmlns:p14="http://schemas.microsoft.com/office/powerpoint/2010/main" val="334637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Indirect Transmission: </a:t>
            </a:r>
            <a:r>
              <a:rPr lang="en-US" dirty="0" err="1">
                <a:latin typeface="Century Gothic" pitchFamily="34" charset="0"/>
              </a:rPr>
              <a:t>Vechicles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Tx/>
              <a:buNone/>
            </a:pPr>
            <a:endParaRPr lang="en-US" sz="2400" dirty="0">
              <a:latin typeface="Cambria" pitchFamily="18" charset="0"/>
            </a:endParaRPr>
          </a:p>
          <a:p>
            <a:pPr lvl="2" eaLnBrk="1" hangingPunct="1"/>
            <a:r>
              <a:rPr lang="en-US" dirty="0">
                <a:latin typeface="Cambria" pitchFamily="18" charset="0"/>
              </a:rPr>
              <a:t>Vehicles: contaminated objects or elements of the environment</a:t>
            </a:r>
          </a:p>
          <a:p>
            <a:pPr lvl="3" eaLnBrk="1" hangingPunct="1"/>
            <a:r>
              <a:rPr lang="en-US" sz="2400" dirty="0">
                <a:latin typeface="Cambria" pitchFamily="18" charset="0"/>
              </a:rPr>
              <a:t>Common vehicle:  contaminated food, water and air</a:t>
            </a:r>
          </a:p>
          <a:p>
            <a:pPr lvl="3" eaLnBrk="1" hangingPunct="1"/>
            <a:r>
              <a:rPr lang="en-US" sz="2400" dirty="0">
                <a:latin typeface="Cambria" pitchFamily="18" charset="0"/>
              </a:rPr>
              <a:t>Fomite: contact with infectious item (e.g. doorknob)</a:t>
            </a:r>
          </a:p>
          <a:p>
            <a:pPr lvl="3" eaLnBrk="1" hangingPunct="1"/>
            <a:r>
              <a:rPr lang="en-US" sz="2400" dirty="0">
                <a:latin typeface="Cambria" pitchFamily="18" charset="0"/>
              </a:rPr>
              <a:t>Parenteral injections </a:t>
            </a:r>
          </a:p>
          <a:p>
            <a:pPr lvl="2" eaLnBrk="1" hangingPunct="1"/>
            <a:r>
              <a:rPr lang="en-US" altLang="en-US" dirty="0">
                <a:latin typeface="Cambria" pitchFamily="18" charset="0"/>
              </a:rPr>
              <a:t>The nature of vehicle can have important implications for scope of transmission – e.g., contaminated food or water source may reach large number of people</a:t>
            </a:r>
          </a:p>
          <a:p>
            <a:pPr lvl="3" eaLnBrk="1" hangingPunct="1"/>
            <a:endParaRPr lang="en-US" sz="2400" dirty="0">
              <a:latin typeface="Cambria" pitchFamily="18" charset="0"/>
            </a:endParaRPr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001000" cy="1600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Indirect transmission: Airborne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2"/>
                </a:solidFill>
              </a:rPr>
              <a:t>Air-borne 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Spread by droplet nuclei (1-4 micrometers) – either as an aerosol or on a dust particle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Travels over 1 meter 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With respect to COVID, airborne transmission seem to be debatable</a:t>
            </a:r>
          </a:p>
          <a:p>
            <a:pPr lvl="2" eaLnBrk="1" hangingPunct="1"/>
            <a:r>
              <a:rPr lang="en-US" altLang="en-US" dirty="0">
                <a:solidFill>
                  <a:schemeClr val="bg2"/>
                </a:solidFill>
              </a:rPr>
              <a:t>It is possible to transmit the disease through “</a:t>
            </a:r>
            <a:r>
              <a:rPr lang="en-US" dirty="0">
                <a:solidFill>
                  <a:schemeClr val="bg2"/>
                </a:solidFill>
              </a:rPr>
              <a:t>aerosol generating procedures,” greater or less than a meter???</a:t>
            </a:r>
          </a:p>
          <a:p>
            <a:pPr lvl="2" eaLnBrk="1" hangingPunct="1"/>
            <a:r>
              <a:rPr lang="en-US" altLang="en-US" dirty="0">
                <a:solidFill>
                  <a:schemeClr val="bg2"/>
                </a:solidFill>
              </a:rPr>
              <a:t>Some evidence that “s</a:t>
            </a:r>
            <a:r>
              <a:rPr lang="en-US" dirty="0">
                <a:solidFill>
                  <a:schemeClr val="bg2"/>
                </a:solidFill>
              </a:rPr>
              <a:t>trong airflow from the air conditioner could have propagated droplets,” across three tables in a restaurant in China</a:t>
            </a:r>
          </a:p>
          <a:p>
            <a:pPr lvl="3" eaLnBrk="1" hangingPunct="1"/>
            <a:r>
              <a:rPr lang="en-US" sz="2400" dirty="0">
                <a:solidFill>
                  <a:schemeClr val="bg2"/>
                </a:solidFill>
              </a:rPr>
              <a:t>Both within and over 1 meter</a:t>
            </a:r>
          </a:p>
          <a:p>
            <a:pPr lvl="1" eaLnBrk="1" hangingPunct="1"/>
            <a:endParaRPr lang="en-US" altLang="en-US" dirty="0">
              <a:solidFill>
                <a:schemeClr val="bg2"/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neez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724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horse snee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0"/>
            <a:ext cx="26146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sneez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1829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sneez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3528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sneez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7463"/>
            <a:ext cx="44958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Mucous / Moisture droplets – the spray associated with a sneeze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Droplets are about at least 10 micrometers in size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Initial travelling time - 100 meters per second (200 miles per hour; 322 km per hour)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can a sneeze travel?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743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https://slate.com/human-interest/2014/04/mit-sneeze-study-new-research-shows-sneezes-can-travel-up-to-200-feet.html</a:t>
            </a:r>
          </a:p>
        </p:txBody>
      </p:sp>
    </p:spTree>
    <p:extLst>
      <p:ext uri="{BB962C8B-B14F-4D97-AF65-F5344CB8AC3E}">
        <p14:creationId xmlns:p14="http://schemas.microsoft.com/office/powerpoint/2010/main" val="2104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sneezes?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https://www.thestar.com/news/insight/2015/05/22/sneeze-politics-sorting-out-fact-from-sinus-fiction.html</a:t>
            </a:r>
          </a:p>
        </p:txBody>
      </p:sp>
    </p:spTree>
    <p:extLst>
      <p:ext uri="{BB962C8B-B14F-4D97-AF65-F5344CB8AC3E}">
        <p14:creationId xmlns:p14="http://schemas.microsoft.com/office/powerpoint/2010/main" val="1056521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33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 </a:t>
            </a:r>
            <a:r>
              <a:rPr lang="en-US" altLang="en-US" sz="2800" dirty="0">
                <a:solidFill>
                  <a:schemeClr val="bg2"/>
                </a:solidFill>
              </a:rPr>
              <a:t>Vector-borne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Living transmitters of 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Can include arthropods (e.g., mosquito) or vertebrates (e.g., bat)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Vectors may be involved in: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 Internal: </a:t>
            </a:r>
            <a:r>
              <a:rPr lang="en-US" altLang="en-US" u="sng" dirty="0">
                <a:solidFill>
                  <a:schemeClr val="bg2"/>
                </a:solidFill>
              </a:rPr>
              <a:t>biologic</a:t>
            </a:r>
            <a:r>
              <a:rPr lang="en-US" altLang="en-US" dirty="0">
                <a:solidFill>
                  <a:schemeClr val="bg2"/>
                </a:solidFill>
              </a:rPr>
              <a:t>al or </a:t>
            </a:r>
            <a:r>
              <a:rPr lang="en-US" altLang="en-US" u="sng" dirty="0">
                <a:solidFill>
                  <a:schemeClr val="bg2"/>
                </a:solidFill>
              </a:rPr>
              <a:t>harborage</a:t>
            </a:r>
            <a:r>
              <a:rPr lang="en-US" altLang="en-US" dirty="0">
                <a:solidFill>
                  <a:schemeClr val="bg2"/>
                </a:solidFill>
              </a:rPr>
              <a:t> transmission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mechanical transmission (external)</a:t>
            </a:r>
          </a:p>
        </p:txBody>
      </p:sp>
      <p:pic>
        <p:nvPicPr>
          <p:cNvPr id="30723" name="Picture 4" descr="Fl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581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3" name="Rectangle 5"/>
          <p:cNvSpPr>
            <a:spLocks noRot="1" noChangeArrowheads="1"/>
          </p:cNvSpPr>
          <p:nvPr/>
        </p:nvSpPr>
        <p:spPr bwMode="auto">
          <a:xfrm>
            <a:off x="228600" y="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Indirect transmission: Vector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25146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The Body’s First Lines of Defense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57600"/>
            <a:ext cx="8229600" cy="25987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2"/>
                </a:solidFill>
              </a:rPr>
              <a:t>Mouth and Nose</a:t>
            </a:r>
            <a:endParaRPr lang="en-US" altLang="en-US" dirty="0">
              <a:solidFill>
                <a:schemeClr val="bg2"/>
              </a:solidFill>
            </a:endParaRP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mucous membrane lining mouth and nose</a:t>
            </a:r>
          </a:p>
          <a:p>
            <a:pPr lvl="1" eaLnBrk="1" hangingPunct="1"/>
            <a:r>
              <a:rPr lang="en-US" altLang="en-US" dirty="0" err="1">
                <a:solidFill>
                  <a:schemeClr val="bg2"/>
                </a:solidFill>
              </a:rPr>
              <a:t>hairlike</a:t>
            </a:r>
            <a:r>
              <a:rPr lang="en-US" altLang="en-US" dirty="0">
                <a:solidFill>
                  <a:schemeClr val="bg2"/>
                </a:solidFill>
              </a:rPr>
              <a:t> projections (cilia)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mucous and saliva contain enzymes</a:t>
            </a:r>
          </a:p>
        </p:txBody>
      </p:sp>
      <p:pic>
        <p:nvPicPr>
          <p:cNvPr id="32772" name="Picture 4" descr="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812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2667000" cy="1779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18288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1000" dirty="0">
                <a:solidFill>
                  <a:schemeClr val="bg2"/>
                </a:solidFill>
              </a:rPr>
              <a:t>https://biologydictionary.net/mucous-membrane/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172" t="-2522" r="-710" b="2017"/>
          <a:stretch/>
        </p:blipFill>
        <p:spPr>
          <a:xfrm>
            <a:off x="6588369" y="533400"/>
            <a:ext cx="2552700" cy="17518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200" y="2286000"/>
            <a:ext cx="182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https://jamanetwork.com/journals/jamadermatology/fullarticle/409132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Portals of Entry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 pitchFamily="18" charset="0"/>
              </a:rPr>
              <a:t>Mouth –Inhalation or Ingestion 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Nose or ears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Penetration of the skin </a:t>
            </a:r>
          </a:p>
          <a:p>
            <a:pPr lvl="1" eaLnBrk="1" hangingPunct="1"/>
            <a:r>
              <a:rPr lang="en-US" dirty="0">
                <a:latin typeface="Cambria" pitchFamily="18" charset="0"/>
              </a:rPr>
              <a:t>Injuries</a:t>
            </a:r>
          </a:p>
          <a:p>
            <a:pPr lvl="1" eaLnBrk="1" hangingPunct="1"/>
            <a:r>
              <a:rPr lang="en-US" dirty="0">
                <a:latin typeface="Cambria" pitchFamily="18" charset="0"/>
              </a:rPr>
              <a:t>Insect/animal bites</a:t>
            </a:r>
          </a:p>
          <a:p>
            <a:pPr lvl="1" eaLnBrk="1" hangingPunct="1"/>
            <a:r>
              <a:rPr lang="en-US" dirty="0">
                <a:latin typeface="Cambria" pitchFamily="18" charset="0"/>
              </a:rPr>
              <a:t>Needle puncture</a:t>
            </a:r>
          </a:p>
          <a:p>
            <a:pPr lvl="1" eaLnBrk="1" hangingPunct="1"/>
            <a:endParaRPr lang="en-US" dirty="0">
              <a:latin typeface="Cambria" pitchFamily="18" charset="0"/>
            </a:endParaRPr>
          </a:p>
          <a:p>
            <a:pPr eaLnBrk="1" hangingPunct="1"/>
            <a:r>
              <a:rPr lang="en-US" dirty="0">
                <a:latin typeface="Cambria" pitchFamily="18" charset="0"/>
              </a:rPr>
              <a:t>Person to person through direct contact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057400"/>
            <a:ext cx="1828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2133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entury Gothic" pitchFamily="34" charset="0"/>
              </a:rPr>
              <a:t>Non-Infectious Diseases (non-communicable)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 pitchFamily="18" charset="0"/>
              </a:rPr>
              <a:t>These are diseases where no microbial agent is required and are intrinsic, arising from within the body (genetic) and/or environment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Cardiovascular disease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Diabetes 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Cancer</a:t>
            </a:r>
          </a:p>
          <a:p>
            <a:pPr eaLnBrk="1" hangingPunct="1"/>
            <a:r>
              <a:rPr lang="en-US" dirty="0">
                <a:latin typeface="Cambria" pitchFamily="18" charset="0"/>
              </a:rPr>
              <a:t>Hypertension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Portals of Exit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mbria" pitchFamily="18" charset="0"/>
              </a:rPr>
              <a:t>Mouth (vomit, sputum, saliva)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mbria" pitchFamily="18" charset="0"/>
              </a:rPr>
              <a:t>Eyes (tears)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mbria" pitchFamily="18" charset="0"/>
              </a:rPr>
              <a:t>Body surfaces (skin, crusts)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mbria" pitchFamily="18" charset="0"/>
              </a:rPr>
              <a:t>Punctures (break in the skin)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ambria" pitchFamily="18" charset="0"/>
              </a:rPr>
              <a:t>Urogenital</a:t>
            </a:r>
            <a:r>
              <a:rPr lang="en-US" sz="2400" dirty="0">
                <a:latin typeface="Cambria" pitchFamily="18" charset="0"/>
              </a:rPr>
              <a:t> (urine, semen)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mbria" pitchFamily="18" charset="0"/>
              </a:rPr>
              <a:t>Anus (feces)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800"/>
            <a:ext cx="3657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7400"/>
            <a:ext cx="1181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Acute Community Infections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 pitchFamily="18" charset="0"/>
              </a:rPr>
              <a:t>Any infectious disease that is spread in the community</a:t>
            </a:r>
          </a:p>
          <a:p>
            <a:pPr lvl="1" eaLnBrk="1" hangingPunct="1"/>
            <a:r>
              <a:rPr lang="en-US" dirty="0">
                <a:latin typeface="Cambria" pitchFamily="18" charset="0"/>
              </a:rPr>
              <a:t>Common example is the annual flu season</a:t>
            </a:r>
          </a:p>
          <a:p>
            <a:pPr lvl="1" eaLnBrk="1" hangingPunct="1">
              <a:buFontTx/>
              <a:buNone/>
            </a:pPr>
            <a:endParaRPr lang="en-US" dirty="0">
              <a:latin typeface="Cambria" pitchFamily="18" charset="0"/>
            </a:endParaRPr>
          </a:p>
          <a:p>
            <a:pPr eaLnBrk="1" hangingPunct="1"/>
            <a:r>
              <a:rPr lang="en-US" dirty="0">
                <a:latin typeface="Cambria" pitchFamily="18" charset="0"/>
              </a:rPr>
              <a:t>Contrast with:</a:t>
            </a:r>
          </a:p>
          <a:p>
            <a:pPr lvl="1" eaLnBrk="1" hangingPunct="1"/>
            <a:r>
              <a:rPr lang="en-US" dirty="0">
                <a:latin typeface="Cambria" pitchFamily="18" charset="0"/>
              </a:rPr>
              <a:t>Institutional-based infections (e.g. long-term care home, hospitals)</a:t>
            </a:r>
          </a:p>
          <a:p>
            <a:pPr lvl="1" eaLnBrk="1" hangingPunct="1"/>
            <a:r>
              <a:rPr lang="en-US" dirty="0">
                <a:latin typeface="Cambria" pitchFamily="18" charset="0"/>
              </a:rPr>
              <a:t>Facility-based infections (e.g. schools)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Elements of Host resistance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381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mbria" pitchFamily="18" charset="0"/>
              </a:rPr>
              <a:t>The ability to be resistant to a disease depends 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4114800"/>
            <a:ext cx="27432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Host characteristics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Age, sex, religion, occupation, genes, immune status, previous exposure to diseases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19800" y="4038600"/>
            <a:ext cx="25146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Environment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Temperature, water, crowding, </a:t>
            </a:r>
            <a:r>
              <a:rPr lang="en-US" dirty="0" err="1">
                <a:latin typeface="Cambria" pitchFamily="18" charset="0"/>
              </a:rPr>
              <a:t>nieghbourhood</a:t>
            </a:r>
            <a:r>
              <a:rPr lang="en-US" dirty="0">
                <a:latin typeface="Cambria" pitchFamily="18" charset="0"/>
              </a:rPr>
              <a:t> pollution, noise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(Social and physical)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124200" y="2438400"/>
            <a:ext cx="2590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Agent type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Biological, chemical, physical or nutritional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The epidemiological triad!</a:t>
            </a:r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 flipH="1">
            <a:off x="685800" y="2743200"/>
            <a:ext cx="2438400" cy="1371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5105400" y="2743200"/>
            <a:ext cx="2133600" cy="1219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>
            <a:off x="2438400" y="5181600"/>
            <a:ext cx="3581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3352800" y="4191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entury Gothic" pitchFamily="34" charset="0"/>
              </a:rPr>
              <a:t>vector</a:t>
            </a:r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 flipV="1">
            <a:off x="4038600" y="3581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44958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26" name="Line 19"/>
          <p:cNvSpPr>
            <a:spLocks noChangeShapeType="1"/>
          </p:cNvSpPr>
          <p:nvPr/>
        </p:nvSpPr>
        <p:spPr bwMode="auto">
          <a:xfrm flipH="1">
            <a:off x="2286000" y="441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Host(s)</a:t>
            </a:r>
          </a:p>
        </p:txBody>
      </p:sp>
      <p:sp>
        <p:nvSpPr>
          <p:cNvPr id="80899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2"/>
                </a:solidFill>
              </a:rPr>
              <a:t>Exposure, Susceptibility, Immune Response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previous experience with the disease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state of the host body (nutrition, other diseases)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Age, gender, sex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ability to leave (avoid)</a:t>
            </a:r>
          </a:p>
          <a:p>
            <a:pPr lvl="1" eaLnBrk="1" hangingPunct="1"/>
            <a:r>
              <a:rPr lang="en-US" altLang="en-US" dirty="0">
                <a:solidFill>
                  <a:schemeClr val="bg2"/>
                </a:solidFill>
              </a:rPr>
              <a:t>living and working conditions</a:t>
            </a:r>
          </a:p>
          <a:p>
            <a:pPr lvl="1" eaLnBrk="1" hangingPunct="1"/>
            <a:endParaRPr lang="en-US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1788"/>
            <a:ext cx="8229600" cy="108585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2"/>
                </a:solidFill>
              </a:rPr>
              <a:t>Agent (Disease-causing microbe)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Ability to survive outside a host</a:t>
            </a:r>
          </a:p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Ability to produce toxins (reduce host immunity, RBCs &amp; iron)</a:t>
            </a:r>
          </a:p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Susceptibility/resistance to 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Environment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Physical (geology, climate) environment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Cultural, Social, Political factors Socio-economic factors (e.g., poverty)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Chain of Infection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446838"/>
            <a:ext cx="8229600" cy="411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/>
              <a:t>Diagram adapted from http://faculty.ccc.edu/tr-infectioncontrol/chain.htm#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76600" y="1524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Infectious Agent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943600" y="2514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Reservoir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91200" y="3886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Portal of Exit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0" y="487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Transmission Mode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90600" y="3886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Portal of Entry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mbria" pitchFamily="18" charset="0"/>
              </a:rPr>
              <a:t>Susceptible Host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867400" y="1828800"/>
            <a:ext cx="4572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705600" y="3124200"/>
            <a:ext cx="0" cy="685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5943600" y="4419600"/>
            <a:ext cx="6096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 flipV="1">
            <a:off x="2286000" y="4419600"/>
            <a:ext cx="6858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762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2286000" y="1828800"/>
            <a:ext cx="685800" cy="533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entury Gothic" pitchFamily="34" charset="0"/>
              </a:rPr>
              <a:t>Infectious Diseases (Communicable diseases)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These are diseases that are caused by a microbial agent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Examples: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Tuberculosis- </a:t>
            </a:r>
            <a:r>
              <a:rPr lang="en-US" sz="2800" i="1" dirty="0">
                <a:latin typeface="Cambria" pitchFamily="18" charset="0"/>
              </a:rPr>
              <a:t>mycobacterium tuberculosis</a:t>
            </a:r>
            <a:endParaRPr lang="en-US" sz="28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Measles- </a:t>
            </a:r>
            <a:r>
              <a:rPr lang="en-US" sz="2800" i="1" dirty="0" err="1">
                <a:latin typeface="Cambria" pitchFamily="18" charset="0"/>
              </a:rPr>
              <a:t>paramyxovirus</a:t>
            </a:r>
            <a:endParaRPr lang="en-US" sz="28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STDs- bacterial, viral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Cholera- </a:t>
            </a:r>
            <a:r>
              <a:rPr lang="en-US" sz="2800" i="1" dirty="0" err="1">
                <a:latin typeface="Cambria" pitchFamily="18" charset="0"/>
              </a:rPr>
              <a:t>vibrio</a:t>
            </a: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err="1">
                <a:latin typeface="Cambria" pitchFamily="18" charset="0"/>
              </a:rPr>
              <a:t>cholerae</a:t>
            </a:r>
            <a:endParaRPr lang="en-US" sz="2800" dirty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mbria" pitchFamily="18" charset="0"/>
              </a:rPr>
              <a:t>Influenza- virus, </a:t>
            </a:r>
            <a:r>
              <a:rPr lang="en-US" sz="2800" dirty="0" err="1">
                <a:latin typeface="Cambria" pitchFamily="18" charset="0"/>
              </a:rPr>
              <a:t>ie</a:t>
            </a:r>
            <a:r>
              <a:rPr lang="en-US" sz="2800" dirty="0">
                <a:latin typeface="Cambria" pitchFamily="18" charset="0"/>
              </a:rPr>
              <a:t>. H1N1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Classes of Infectious Disease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latin typeface="Cambria" pitchFamily="18" charset="0"/>
              </a:rPr>
              <a:t>Infectious diseases are broadly classified into the following classes:</a:t>
            </a:r>
          </a:p>
          <a:p>
            <a:pPr eaLnBrk="1" hangingPunct="1">
              <a:buFontTx/>
              <a:buNone/>
            </a:pPr>
            <a:r>
              <a:rPr lang="en-US" sz="2800" dirty="0"/>
              <a:t>                </a:t>
            </a:r>
            <a:r>
              <a:rPr lang="en-US" sz="2800" dirty="0">
                <a:latin typeface="Cambria" pitchFamily="18" charset="0"/>
              </a:rPr>
              <a:t>  </a:t>
            </a:r>
            <a:r>
              <a:rPr lang="en-US" sz="2400" dirty="0">
                <a:latin typeface="Cambria" pitchFamily="18" charset="0"/>
              </a:rPr>
              <a:t>Disease Class                     Example</a:t>
            </a:r>
          </a:p>
        </p:txBody>
      </p:sp>
      <p:graphicFrame>
        <p:nvGraphicFramePr>
          <p:cNvPr id="3123" name="Group 51"/>
          <p:cNvGraphicFramePr>
            <a:graphicFrameLocks noGrp="1"/>
          </p:cNvGraphicFramePr>
          <p:nvPr>
            <p:ph sz="half" idx="2"/>
          </p:nvPr>
        </p:nvGraphicFramePr>
        <p:xfrm>
          <a:off x="1676400" y="3048000"/>
          <a:ext cx="5867400" cy="362616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Enteric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salmonella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Respiratory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Vaccine-preventable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measles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Sexually transmitted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Chlamydia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Bloodborne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hepatitis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Vectorborne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Lyme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Zoonotic diseases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rabies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entury Gothic" pitchFamily="34" charset="0"/>
              </a:rPr>
              <a:t>Reservoirs of Infectious Diseases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mbria" pitchFamily="18" charset="0"/>
              </a:rPr>
              <a:t>Reservoir: the site in which the infectious agent survives, grows, and reproduces</a:t>
            </a:r>
          </a:p>
          <a:p>
            <a:pPr eaLnBrk="1" hangingPunct="1"/>
            <a:r>
              <a:rPr lang="en-US" sz="2400" dirty="0">
                <a:latin typeface="Cambria" pitchFamily="18" charset="0"/>
              </a:rPr>
              <a:t>A reservoir can be living and non-living things</a:t>
            </a:r>
          </a:p>
          <a:p>
            <a:pPr eaLnBrk="1" hangingPunct="1"/>
            <a:r>
              <a:rPr lang="en-US" sz="2400" dirty="0">
                <a:latin typeface="Cambria" pitchFamily="18" charset="0"/>
              </a:rPr>
              <a:t>Some examples: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Humans (e.g. rubella)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Animals (e.g. primates, rodents)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Insects (e.g. mosquitoes and malaria)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Water (e.g. cholera)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Food items (e.g. E. coli in lettuce, salmonella in peanuts!)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Soil (e.g. tetanus)</a:t>
            </a:r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entury Gothic" pitchFamily="34" charset="0"/>
              </a:rPr>
              <a:t>Transmission of Infectious Diseases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mbria" pitchFamily="18" charset="0"/>
              </a:rPr>
              <a:t>Transmission: the means by which an individual acquires an infectious disease</a:t>
            </a:r>
          </a:p>
          <a:p>
            <a:pPr eaLnBrk="1" hangingPunct="1"/>
            <a:r>
              <a:rPr lang="en-US" sz="2800" dirty="0">
                <a:latin typeface="Cambria" pitchFamily="18" charset="0"/>
              </a:rPr>
              <a:t>Either direct or indirect transmission</a:t>
            </a:r>
          </a:p>
          <a:p>
            <a:pPr lvl="1" eaLnBrk="1" hangingPunct="1"/>
            <a:r>
              <a:rPr lang="en-US" sz="2000" dirty="0">
                <a:latin typeface="Cambria" pitchFamily="18" charset="0"/>
              </a:rPr>
              <a:t>Direct Transmission</a:t>
            </a:r>
          </a:p>
          <a:p>
            <a:pPr lvl="2" eaLnBrk="1" hangingPunct="1"/>
            <a:r>
              <a:rPr lang="en-US" sz="2000" dirty="0">
                <a:latin typeface="Cambria" pitchFamily="18" charset="0"/>
              </a:rPr>
              <a:t>Direct contact- direct skin contact from person to person</a:t>
            </a:r>
          </a:p>
          <a:p>
            <a:pPr lvl="2" eaLnBrk="1" hangingPunct="1"/>
            <a:r>
              <a:rPr lang="en-US" sz="2000" dirty="0">
                <a:latin typeface="Cambria" pitchFamily="18" charset="0"/>
              </a:rPr>
              <a:t>Airborne/droplet- agent travels short-distance through air</a:t>
            </a:r>
          </a:p>
          <a:p>
            <a:pPr lvl="2" eaLnBrk="1" hangingPunct="1"/>
            <a:r>
              <a:rPr lang="en-US" sz="2000" dirty="0">
                <a:latin typeface="Cambria" pitchFamily="18" charset="0"/>
              </a:rPr>
              <a:t>Injection of drugs</a:t>
            </a:r>
          </a:p>
          <a:p>
            <a:pPr lvl="2" eaLnBrk="1" hangingPunct="1"/>
            <a:r>
              <a:rPr lang="en-US" sz="2000" dirty="0">
                <a:latin typeface="Cambria" pitchFamily="18" charset="0"/>
              </a:rPr>
              <a:t>Blood borne- direct blood-to-blood contact or transfusion</a:t>
            </a:r>
          </a:p>
          <a:p>
            <a:pPr lvl="2" eaLnBrk="1" hangingPunct="1"/>
            <a:r>
              <a:rPr lang="en-US" sz="2000" dirty="0">
                <a:latin typeface="Cambria" pitchFamily="18" charset="0"/>
              </a:rPr>
              <a:t>Sexual- through oral, anal, or vaginal</a:t>
            </a:r>
          </a:p>
          <a:p>
            <a:pPr lvl="2" eaLnBrk="1" hangingPunct="1"/>
            <a:r>
              <a:rPr lang="en-US" sz="2000" dirty="0">
                <a:latin typeface="Cambria" pitchFamily="18" charset="0"/>
              </a:rPr>
              <a:t>Vertical- mother to child during pregnancy or from breastfeeding</a:t>
            </a:r>
          </a:p>
          <a:p>
            <a:pPr marL="914400" lvl="2" indent="0" eaLnBrk="1" hangingPunct="1">
              <a:buNone/>
            </a:pPr>
            <a:r>
              <a:rPr lang="en-US" sz="1100" dirty="0">
                <a:hlinkClick r:id="rId3"/>
              </a:rPr>
              <a:t>https://apps.who.int/iris/bitstream/handle/10665/43541/9241547073_eng.pdf?sequence=1</a:t>
            </a:r>
            <a:endParaRPr lang="en-US" sz="1100" dirty="0"/>
          </a:p>
          <a:p>
            <a:pPr lvl="3" eaLnBrk="1" hangingPunct="1"/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Unconditional Surrender</a:t>
            </a:r>
          </a:p>
        </p:txBody>
      </p:sp>
      <p:pic>
        <p:nvPicPr>
          <p:cNvPr id="26627" name="Picture 2" descr="Image result for V-J day kiss statue in flor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447800"/>
            <a:ext cx="4800600" cy="3775075"/>
          </a:xfrm>
          <a:noFill/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191000" y="52578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22222"/>
                </a:solidFill>
              </a:rPr>
              <a:t>It is like a giant cartoon image drafted by a computer emulating a famous photograph. It's not the creation of an artist. It's an artist copying a famous image</a:t>
            </a: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2524125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Contact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724400" cy="4373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Direct transmission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Indirect transmission: via </a:t>
            </a:r>
            <a:r>
              <a:rPr lang="en-US" altLang="en-US" b="1" i="1">
                <a:solidFill>
                  <a:schemeClr val="bg2"/>
                </a:solidFill>
              </a:rPr>
              <a:t>fomites</a:t>
            </a:r>
            <a:r>
              <a:rPr lang="en-US" altLang="en-US">
                <a:solidFill>
                  <a:schemeClr val="bg2"/>
                </a:solidFill>
              </a:rPr>
              <a:t>:</a:t>
            </a:r>
          </a:p>
          <a:p>
            <a:pPr lvl="1" eaLnBrk="1" hangingPunct="1"/>
            <a:r>
              <a:rPr lang="en-US" altLang="en-US">
                <a:solidFill>
                  <a:schemeClr val="bg2"/>
                </a:solidFill>
              </a:rPr>
              <a:t>inanimate objects which can be contaminated by an infected person (a ‘chance’ phenomenon)</a:t>
            </a:r>
          </a:p>
        </p:txBody>
      </p:sp>
      <p:pic>
        <p:nvPicPr>
          <p:cNvPr id="246789" name="Picture 5" descr="Doorkn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0" name="Picture 6" descr="doctors white c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540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AutoShape 7"/>
          <p:cNvSpPr>
            <a:spLocks noChangeArrowheads="1"/>
          </p:cNvSpPr>
          <p:nvPr/>
        </p:nvSpPr>
        <p:spPr bwMode="auto">
          <a:xfrm rot="1128713">
            <a:off x="6629400" y="1066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46792" name="AutoShape 8"/>
          <p:cNvSpPr>
            <a:spLocks noChangeArrowheads="1"/>
          </p:cNvSpPr>
          <p:nvPr/>
        </p:nvSpPr>
        <p:spPr bwMode="auto">
          <a:xfrm rot="6454394">
            <a:off x="8229600" y="228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25608" name="Picture 4" descr="k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270000"/>
            <a:ext cx="16843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/>
      <p:bldP spid="246791" grpId="0" animBg="1"/>
      <p:bldP spid="2467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Direct transmission: Droplet (Airborne)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2"/>
                </a:solidFill>
              </a:rPr>
              <a:t>Droplets, sneezing, or coughing: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Esp. relevant for respiratory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2"/>
                </a:solidFill>
              </a:rPr>
              <a:t>Includes coughs, sneezes, spit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 dirty="0">
                <a:solidFill>
                  <a:schemeClr val="bg2"/>
                </a:solidFill>
              </a:rPr>
              <a:t>No further than 1-meter </a:t>
            </a:r>
            <a:r>
              <a:rPr lang="en-US" altLang="en-US" dirty="0">
                <a:solidFill>
                  <a:schemeClr val="bg2"/>
                </a:solidFill>
              </a:rPr>
              <a:t>distance from source: proximity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1233</Words>
  <Application>Microsoft Office PowerPoint</Application>
  <PresentationFormat>On-screen Show (4:3)</PresentationFormat>
  <Paragraphs>181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Cambria</vt:lpstr>
      <vt:lpstr>Century Gothic</vt:lpstr>
      <vt:lpstr>Wingdings</vt:lpstr>
      <vt:lpstr>Default Design</vt:lpstr>
      <vt:lpstr>ANTH 298: Pandemics past &amp; present </vt:lpstr>
      <vt:lpstr>Non-Infectious Diseases (non-communicable)</vt:lpstr>
      <vt:lpstr>Infectious Diseases (Communicable diseases)</vt:lpstr>
      <vt:lpstr>Classes of Infectious Disease</vt:lpstr>
      <vt:lpstr>Reservoirs of Infectious Diseases</vt:lpstr>
      <vt:lpstr>Transmission of Infectious Diseases</vt:lpstr>
      <vt:lpstr>Unconditional Surrender</vt:lpstr>
      <vt:lpstr>Contact</vt:lpstr>
      <vt:lpstr>Direct transmission: Droplet (Airborne)</vt:lpstr>
      <vt:lpstr>Airborne vs. Droplet transmission definitions</vt:lpstr>
      <vt:lpstr>Indirect Transmission: Vechicles</vt:lpstr>
      <vt:lpstr>Indirect transmission: Airborne</vt:lpstr>
      <vt:lpstr>PowerPoint Presentation</vt:lpstr>
      <vt:lpstr>PowerPoint Presentation</vt:lpstr>
      <vt:lpstr>How far can a sneeze travel?</vt:lpstr>
      <vt:lpstr>Types of sneezes?</vt:lpstr>
      <vt:lpstr>PowerPoint Presentation</vt:lpstr>
      <vt:lpstr>The Body’s First Lines of Defense</vt:lpstr>
      <vt:lpstr>Portals of Entry</vt:lpstr>
      <vt:lpstr>Portals of Exit</vt:lpstr>
      <vt:lpstr>Acute Community Infections</vt:lpstr>
      <vt:lpstr>Elements of Host resistance</vt:lpstr>
      <vt:lpstr>Host(s)</vt:lpstr>
      <vt:lpstr>Agent (Disease-causing microbe)</vt:lpstr>
      <vt:lpstr>Environment</vt:lpstr>
      <vt:lpstr>Chain of Infection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Cecilia Fung</dc:creator>
  <cp:lastModifiedBy>admin</cp:lastModifiedBy>
  <cp:revision>93</cp:revision>
  <dcterms:created xsi:type="dcterms:W3CDTF">2009-02-03T00:05:02Z</dcterms:created>
  <dcterms:modified xsi:type="dcterms:W3CDTF">2020-05-05T18:15:23Z</dcterms:modified>
</cp:coreProperties>
</file>